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63" r:id="rId2"/>
    <p:sldId id="568" r:id="rId3"/>
    <p:sldId id="570" r:id="rId4"/>
    <p:sldId id="571" r:id="rId5"/>
    <p:sldId id="572" r:id="rId6"/>
    <p:sldId id="573" r:id="rId7"/>
    <p:sldId id="569" r:id="rId8"/>
    <p:sldId id="508" r:id="rId9"/>
    <p:sldId id="364" r:id="rId10"/>
    <p:sldId id="574" r:id="rId11"/>
    <p:sldId id="575" r:id="rId12"/>
    <p:sldId id="576" r:id="rId13"/>
    <p:sldId id="577" r:id="rId14"/>
    <p:sldId id="522" r:id="rId15"/>
    <p:sldId id="536" r:id="rId16"/>
    <p:sldId id="498" r:id="rId17"/>
    <p:sldId id="499" r:id="rId18"/>
    <p:sldId id="530" r:id="rId19"/>
    <p:sldId id="578" r:id="rId20"/>
    <p:sldId id="510" r:id="rId21"/>
    <p:sldId id="517" r:id="rId22"/>
    <p:sldId id="531" r:id="rId23"/>
    <p:sldId id="579" r:id="rId24"/>
    <p:sldId id="580" r:id="rId25"/>
    <p:sldId id="276" r:id="rId26"/>
    <p:sldId id="581" r:id="rId27"/>
    <p:sldId id="274" r:id="rId28"/>
    <p:sldId id="582" r:id="rId29"/>
    <p:sldId id="283" r:id="rId30"/>
    <p:sldId id="524" r:id="rId31"/>
    <p:sldId id="529" r:id="rId32"/>
    <p:sldId id="526" r:id="rId33"/>
    <p:sldId id="535" r:id="rId34"/>
    <p:sldId id="553" r:id="rId35"/>
    <p:sldId id="565" r:id="rId36"/>
    <p:sldId id="554" r:id="rId37"/>
    <p:sldId id="583" r:id="rId38"/>
    <p:sldId id="528" r:id="rId39"/>
    <p:sldId id="584" r:id="rId40"/>
    <p:sldId id="56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F00"/>
    <a:srgbClr val="005E84"/>
    <a:srgbClr val="D25C15"/>
    <a:srgbClr val="EF811B"/>
    <a:srgbClr val="B8CEDA"/>
    <a:srgbClr val="4F839E"/>
    <a:srgbClr val="8BAEC1"/>
    <a:srgbClr val="4C9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5"/>
    <p:restoredTop sz="83137"/>
  </p:normalViewPr>
  <p:slideViewPr>
    <p:cSldViewPr>
      <p:cViewPr varScale="1">
        <p:scale>
          <a:sx n="123" d="100"/>
          <a:sy n="123" d="100"/>
        </p:scale>
        <p:origin x="376"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27F9E1-0D6E-412F-BE89-CEA20CC487BB}" type="datetimeFigureOut">
              <a:rPr lang="en-GB" smtClean="0"/>
              <a:t>30/10/2020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04282-26E0-45A1-8E09-028CB16A080B}" type="slidenum">
              <a:rPr lang="en-GB" smtClean="0"/>
              <a:t>‹#›</a:t>
            </a:fld>
            <a:endParaRPr lang="en-GB"/>
          </a:p>
        </p:txBody>
      </p:sp>
    </p:spTree>
    <p:extLst>
      <p:ext uri="{BB962C8B-B14F-4D97-AF65-F5344CB8AC3E}">
        <p14:creationId xmlns:p14="http://schemas.microsoft.com/office/powerpoint/2010/main" val="208555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Go through housekeeping.  Also establish rules around confidentiality – what is said here, stays here – and importance of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Also, introduce self and ask participants to introduce themselves saying what they want from the session.</a:t>
            </a:r>
          </a:p>
          <a:p>
            <a:endParaRPr lang="en-US" dirty="0"/>
          </a:p>
        </p:txBody>
      </p:sp>
      <p:sp>
        <p:nvSpPr>
          <p:cNvPr id="4" name="Slide Number Placeholder 3"/>
          <p:cNvSpPr>
            <a:spLocks noGrp="1"/>
          </p:cNvSpPr>
          <p:nvPr>
            <p:ph type="sldNum" sz="quarter" idx="10"/>
          </p:nvPr>
        </p:nvSpPr>
        <p:spPr/>
        <p:txBody>
          <a:bodyPr/>
          <a:lstStyle/>
          <a:p>
            <a:fld id="{BDF1C6AB-48B7-4A3D-9628-BF63ACBF3F7D}" type="slidenum">
              <a:rPr lang="en-GB" smtClean="0"/>
              <a:pPr/>
              <a:t>2</a:t>
            </a:fld>
            <a:endParaRPr lang="en-GB"/>
          </a:p>
        </p:txBody>
      </p:sp>
    </p:spTree>
    <p:extLst>
      <p:ext uri="{BB962C8B-B14F-4D97-AF65-F5344CB8AC3E}">
        <p14:creationId xmlns:p14="http://schemas.microsoft.com/office/powerpoint/2010/main" val="284854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feedback and debrief by going through list</a:t>
            </a:r>
          </a:p>
        </p:txBody>
      </p:sp>
      <p:sp>
        <p:nvSpPr>
          <p:cNvPr id="4" name="Slide Number Placeholder 3"/>
          <p:cNvSpPr>
            <a:spLocks noGrp="1"/>
          </p:cNvSpPr>
          <p:nvPr>
            <p:ph type="sldNum" sz="quarter" idx="5"/>
          </p:nvPr>
        </p:nvSpPr>
        <p:spPr/>
        <p:txBody>
          <a:bodyPr/>
          <a:lstStyle/>
          <a:p>
            <a:fld id="{87A04282-26E0-45A1-8E09-028CB16A080B}" type="slidenum">
              <a:rPr lang="en-GB" smtClean="0"/>
              <a:t>14</a:t>
            </a:fld>
            <a:endParaRPr lang="en-GB"/>
          </a:p>
        </p:txBody>
      </p:sp>
    </p:spTree>
    <p:extLst>
      <p:ext uri="{BB962C8B-B14F-4D97-AF65-F5344CB8AC3E}">
        <p14:creationId xmlns:p14="http://schemas.microsoft.com/office/powerpoint/2010/main" val="186859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you are now going to look in more detail at common MH problems and how to recognize them.</a:t>
            </a:r>
          </a:p>
        </p:txBody>
      </p:sp>
      <p:sp>
        <p:nvSpPr>
          <p:cNvPr id="4" name="Slide Number Placeholder 3"/>
          <p:cNvSpPr>
            <a:spLocks noGrp="1"/>
          </p:cNvSpPr>
          <p:nvPr>
            <p:ph type="sldNum" sz="quarter" idx="5"/>
          </p:nvPr>
        </p:nvSpPr>
        <p:spPr/>
        <p:txBody>
          <a:bodyPr/>
          <a:lstStyle/>
          <a:p>
            <a:fld id="{87A04282-26E0-45A1-8E09-028CB16A080B}" type="slidenum">
              <a:rPr lang="en-GB" smtClean="0"/>
              <a:t>15</a:t>
            </a:fld>
            <a:endParaRPr lang="en-GB"/>
          </a:p>
        </p:txBody>
      </p:sp>
    </p:spTree>
    <p:extLst>
      <p:ext uri="{BB962C8B-B14F-4D97-AF65-F5344CB8AC3E}">
        <p14:creationId xmlns:p14="http://schemas.microsoft.com/office/powerpoint/2010/main" val="293940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participants to think about a time they were anxious or worried – nothing too major.  Then ask how it made them feel.  Explain how easy it is for us to connect with those feelings.  How hard for people with anxiety disorders where ‘normal’ and appropriate worry is triggered in ordinary everyday situations. Go through slide – some of the common symptoms.</a:t>
            </a:r>
          </a:p>
        </p:txBody>
      </p:sp>
      <p:sp>
        <p:nvSpPr>
          <p:cNvPr id="4" name="Slide Number Placeholder 3"/>
          <p:cNvSpPr>
            <a:spLocks noGrp="1"/>
          </p:cNvSpPr>
          <p:nvPr>
            <p:ph type="sldNum" sz="quarter" idx="5"/>
          </p:nvPr>
        </p:nvSpPr>
        <p:spPr/>
        <p:txBody>
          <a:bodyPr/>
          <a:lstStyle/>
          <a:p>
            <a:fld id="{87A04282-26E0-45A1-8E09-028CB16A080B}" type="slidenum">
              <a:rPr lang="en-GB" smtClean="0"/>
              <a:t>16</a:t>
            </a:fld>
            <a:endParaRPr lang="en-GB"/>
          </a:p>
        </p:txBody>
      </p:sp>
    </p:spTree>
    <p:extLst>
      <p:ext uri="{BB962C8B-B14F-4D97-AF65-F5344CB8AC3E}">
        <p14:creationId xmlns:p14="http://schemas.microsoft.com/office/powerpoint/2010/main" val="2342137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exercise with depression: Think about a time you felt sad. How did you think/feel? What were the symptoms? Collect feedback</a:t>
            </a:r>
          </a:p>
        </p:txBody>
      </p:sp>
      <p:sp>
        <p:nvSpPr>
          <p:cNvPr id="4" name="Slide Number Placeholder 3"/>
          <p:cNvSpPr>
            <a:spLocks noGrp="1"/>
          </p:cNvSpPr>
          <p:nvPr>
            <p:ph type="sldNum" sz="quarter" idx="5"/>
          </p:nvPr>
        </p:nvSpPr>
        <p:spPr/>
        <p:txBody>
          <a:bodyPr/>
          <a:lstStyle/>
          <a:p>
            <a:fld id="{87A04282-26E0-45A1-8E09-028CB16A080B}" type="slidenum">
              <a:rPr lang="en-GB" smtClean="0"/>
              <a:t>17</a:t>
            </a:fld>
            <a:endParaRPr lang="en-GB"/>
          </a:p>
        </p:txBody>
      </p:sp>
    </p:spTree>
    <p:extLst>
      <p:ext uri="{BB962C8B-B14F-4D97-AF65-F5344CB8AC3E}">
        <p14:creationId xmlns:p14="http://schemas.microsoft.com/office/powerpoint/2010/main" val="3257171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they think the difference between the two might be? Discuss in small groups then feedback.  Allow about 8 minutes.  </a:t>
            </a:r>
          </a:p>
        </p:txBody>
      </p:sp>
      <p:sp>
        <p:nvSpPr>
          <p:cNvPr id="4" name="Slide Number Placeholder 3"/>
          <p:cNvSpPr>
            <a:spLocks noGrp="1"/>
          </p:cNvSpPr>
          <p:nvPr>
            <p:ph type="sldNum" sz="quarter" idx="5"/>
          </p:nvPr>
        </p:nvSpPr>
        <p:spPr/>
        <p:txBody>
          <a:bodyPr/>
          <a:lstStyle/>
          <a:p>
            <a:fld id="{87A04282-26E0-45A1-8E09-028CB16A080B}" type="slidenum">
              <a:rPr lang="en-GB" smtClean="0"/>
              <a:t>18</a:t>
            </a:fld>
            <a:endParaRPr lang="en-GB"/>
          </a:p>
        </p:txBody>
      </p:sp>
    </p:spTree>
    <p:extLst>
      <p:ext uri="{BB962C8B-B14F-4D97-AF65-F5344CB8AC3E}">
        <p14:creationId xmlns:p14="http://schemas.microsoft.com/office/powerpoint/2010/main" val="3018307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something that needs to be dealt with at once!</a:t>
            </a:r>
          </a:p>
          <a:p>
            <a:endParaRPr lang="en-US" dirty="0"/>
          </a:p>
          <a:p>
            <a:r>
              <a:rPr lang="en-US" dirty="0"/>
              <a:t>Include emergency services numbers, Campus security or other emergency response teams such as mental health first aiders who can help students experiencing panic attacks, for example.</a:t>
            </a:r>
          </a:p>
        </p:txBody>
      </p:sp>
      <p:sp>
        <p:nvSpPr>
          <p:cNvPr id="4" name="Slide Number Placeholder 3"/>
          <p:cNvSpPr>
            <a:spLocks noGrp="1"/>
          </p:cNvSpPr>
          <p:nvPr>
            <p:ph type="sldNum" sz="quarter" idx="5"/>
          </p:nvPr>
        </p:nvSpPr>
        <p:spPr/>
        <p:txBody>
          <a:bodyPr/>
          <a:lstStyle/>
          <a:p>
            <a:fld id="{87A04282-26E0-45A1-8E09-028CB16A080B}" type="slidenum">
              <a:rPr lang="en-GB" smtClean="0"/>
              <a:t>19</a:t>
            </a:fld>
            <a:endParaRPr lang="en-GB"/>
          </a:p>
        </p:txBody>
      </p:sp>
    </p:spTree>
    <p:extLst>
      <p:ext uri="{BB962C8B-B14F-4D97-AF65-F5344CB8AC3E}">
        <p14:creationId xmlns:p14="http://schemas.microsoft.com/office/powerpoint/2010/main" val="3055540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20</a:t>
            </a:fld>
            <a:endParaRPr lang="en-GB"/>
          </a:p>
        </p:txBody>
      </p:sp>
    </p:spTree>
    <p:extLst>
      <p:ext uri="{BB962C8B-B14F-4D97-AF65-F5344CB8AC3E}">
        <p14:creationId xmlns:p14="http://schemas.microsoft.com/office/powerpoint/2010/main" val="89569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21</a:t>
            </a:fld>
            <a:endParaRPr lang="en-GB"/>
          </a:p>
        </p:txBody>
      </p:sp>
    </p:spTree>
    <p:extLst>
      <p:ext uri="{BB962C8B-B14F-4D97-AF65-F5344CB8AC3E}">
        <p14:creationId xmlns:p14="http://schemas.microsoft.com/office/powerpoint/2010/main" val="2620700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difference is that a student who is ‘at risk’ has ongoing issues that need to be supported and taken seriously, keeping a careful eye on whether they escalate.  Measures need to be put in place to reduce the risk, if possible. Think about creating a wellbeing plan.</a:t>
            </a:r>
          </a:p>
        </p:txBody>
      </p:sp>
      <p:sp>
        <p:nvSpPr>
          <p:cNvPr id="4" name="Slide Number Placeholder 3"/>
          <p:cNvSpPr>
            <a:spLocks noGrp="1"/>
          </p:cNvSpPr>
          <p:nvPr>
            <p:ph type="sldNum" sz="quarter" idx="5"/>
          </p:nvPr>
        </p:nvSpPr>
        <p:spPr/>
        <p:txBody>
          <a:bodyPr/>
          <a:lstStyle/>
          <a:p>
            <a:fld id="{87A04282-26E0-45A1-8E09-028CB16A080B}" type="slidenum">
              <a:rPr lang="en-GB" smtClean="0"/>
              <a:t>22</a:t>
            </a:fld>
            <a:endParaRPr lang="en-GB"/>
          </a:p>
        </p:txBody>
      </p:sp>
    </p:spTree>
    <p:extLst>
      <p:ext uri="{BB962C8B-B14F-4D97-AF65-F5344CB8AC3E}">
        <p14:creationId xmlns:p14="http://schemas.microsoft.com/office/powerpoint/2010/main" val="358332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through actions, bearing in mind any MH policies and procedures, including fitness to study. Encourage a discussion around this.</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24</a:t>
            </a:fld>
            <a:endParaRPr lang="en-GB"/>
          </a:p>
        </p:txBody>
      </p:sp>
    </p:spTree>
    <p:extLst>
      <p:ext uri="{BB962C8B-B14F-4D97-AF65-F5344CB8AC3E}">
        <p14:creationId xmlns:p14="http://schemas.microsoft.com/office/powerpoint/2010/main" val="347597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through out line and explain that there will be a 10/15 minute break half way.</a:t>
            </a:r>
          </a:p>
          <a:p>
            <a:endParaRPr lang="en-US" dirty="0"/>
          </a:p>
          <a:p>
            <a:r>
              <a:rPr lang="en-US" dirty="0"/>
              <a:t>For ‘How to intervene’, highlight that this is </a:t>
            </a:r>
            <a:r>
              <a:rPr lang="en-US" b="1" dirty="0"/>
              <a:t>*not* </a:t>
            </a:r>
            <a:r>
              <a:rPr lang="en-US" b="0" dirty="0"/>
              <a:t>about fixing/improving/managing the situation. It’s about listening and knowing when and where to signpost.</a:t>
            </a:r>
            <a:endParaRPr lang="en-US" b="1" dirty="0"/>
          </a:p>
        </p:txBody>
      </p:sp>
      <p:sp>
        <p:nvSpPr>
          <p:cNvPr id="4" name="Slide Number Placeholder 3"/>
          <p:cNvSpPr>
            <a:spLocks noGrp="1"/>
          </p:cNvSpPr>
          <p:nvPr>
            <p:ph type="sldNum" sz="quarter" idx="5"/>
          </p:nvPr>
        </p:nvSpPr>
        <p:spPr/>
        <p:txBody>
          <a:bodyPr/>
          <a:lstStyle/>
          <a:p>
            <a:fld id="{87A04282-26E0-45A1-8E09-028CB16A080B}" type="slidenum">
              <a:rPr lang="en-GB" smtClean="0"/>
              <a:t>4</a:t>
            </a:fld>
            <a:endParaRPr lang="en-GB"/>
          </a:p>
        </p:txBody>
      </p:sp>
    </p:spTree>
    <p:extLst>
      <p:ext uri="{BB962C8B-B14F-4D97-AF65-F5344CB8AC3E}">
        <p14:creationId xmlns:p14="http://schemas.microsoft.com/office/powerpoint/2010/main" val="4017500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couple of slides on what support is available for PhD students and staff who support PhD students at your own institution (</a:t>
            </a:r>
            <a:r>
              <a:rPr lang="en-US" dirty="0" err="1"/>
              <a:t>eg</a:t>
            </a:r>
            <a:r>
              <a:rPr lang="en-US" dirty="0"/>
              <a:t> Counselling, Mental Health support, Disability Service, wellbeing training, requirements on record keeping of incidents)</a:t>
            </a:r>
          </a:p>
        </p:txBody>
      </p:sp>
      <p:sp>
        <p:nvSpPr>
          <p:cNvPr id="4" name="Slide Number Placeholder 3"/>
          <p:cNvSpPr>
            <a:spLocks noGrp="1"/>
          </p:cNvSpPr>
          <p:nvPr>
            <p:ph type="sldNum" sz="quarter" idx="5"/>
          </p:nvPr>
        </p:nvSpPr>
        <p:spPr/>
        <p:txBody>
          <a:bodyPr/>
          <a:lstStyle/>
          <a:p>
            <a:fld id="{87A04282-26E0-45A1-8E09-028CB16A080B}" type="slidenum">
              <a:rPr lang="en-GB" smtClean="0"/>
              <a:t>27</a:t>
            </a:fld>
            <a:endParaRPr lang="en-GB"/>
          </a:p>
        </p:txBody>
      </p:sp>
    </p:spTree>
    <p:extLst>
      <p:ext uri="{BB962C8B-B14F-4D97-AF65-F5344CB8AC3E}">
        <p14:creationId xmlns:p14="http://schemas.microsoft.com/office/powerpoint/2010/main" val="189202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through active listening skills.  If the training is scheduled to be longer than 3 hours, consider doing a skills exercise </a:t>
            </a:r>
            <a:r>
              <a:rPr lang="en-US" dirty="0" err="1"/>
              <a:t>Eg</a:t>
            </a:r>
            <a:r>
              <a:rPr lang="en-US" dirty="0"/>
              <a:t> getting into pairs and asking one to talk about a recent holiday or what they are planning this weekend, and the other to listen using skills. Then collecting feedback. This is a good exercise if energy is flagging in the room.</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28</a:t>
            </a:fld>
            <a:endParaRPr lang="en-GB"/>
          </a:p>
        </p:txBody>
      </p:sp>
    </p:spTree>
    <p:extLst>
      <p:ext uri="{BB962C8B-B14F-4D97-AF65-F5344CB8AC3E}">
        <p14:creationId xmlns:p14="http://schemas.microsoft.com/office/powerpoint/2010/main" val="4291975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7EE48EC-8CCE-784D-8F30-B869F090B50C}"/>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23EBD0B0-0549-EA4D-997B-49FB59B83075}"/>
              </a:ext>
            </a:extLst>
          </p:cNvPr>
          <p:cNvSpPr>
            <a:spLocks noGrp="1" noChangeArrowheads="1"/>
          </p:cNvSpPr>
          <p:nvPr>
            <p:ph type="body" idx="1"/>
          </p:nvPr>
        </p:nvSpPr>
        <p:spPr>
          <a:xfrm>
            <a:off x="685800" y="4341813"/>
            <a:ext cx="5486400" cy="4116387"/>
          </a:xfrm>
          <a:noFill/>
        </p:spPr>
        <p:txBody>
          <a:bodyPr/>
          <a:lstStyle/>
          <a:p>
            <a:pPr eaLnBrk="1" hangingPunct="1"/>
            <a:r>
              <a:rPr lang="en-US" altLang="en-US" dirty="0"/>
              <a:t>Active Listening (taken from Samaritans)</a:t>
            </a:r>
          </a:p>
        </p:txBody>
      </p:sp>
    </p:spTree>
    <p:extLst>
      <p:ext uri="{BB962C8B-B14F-4D97-AF65-F5344CB8AC3E}">
        <p14:creationId xmlns:p14="http://schemas.microsoft.com/office/powerpoint/2010/main" val="1012839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have time, invite participants to reflect on how they cope with distress in self or others.  Ask them to discuss in pairs for 5 mins.</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31</a:t>
            </a:fld>
            <a:endParaRPr lang="en-GB"/>
          </a:p>
        </p:txBody>
      </p:sp>
    </p:spTree>
    <p:extLst>
      <p:ext uri="{BB962C8B-B14F-4D97-AF65-F5344CB8AC3E}">
        <p14:creationId xmlns:p14="http://schemas.microsoft.com/office/powerpoint/2010/main" val="2227026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Queen Mary adapted this last section on supervisor wellbeing and created a separate 1-hour lunchtime session on how supervisors can look after themselves. It includes the remaining slides and some additional reflective activities and </a:t>
            </a:r>
            <a:r>
              <a:rPr lang="en-US" b="0" dirty="0"/>
              <a:t>discussion around pressures supervisors/academics experience and how they can keep mentally well.</a:t>
            </a:r>
          </a:p>
          <a:p>
            <a:endParaRPr lang="en-US" b="0" dirty="0"/>
          </a:p>
          <a:p>
            <a:r>
              <a:rPr lang="en-US" b="0" dirty="0"/>
              <a:t>If you do not wish to run a long session, consider splitting this training in a similar way, </a:t>
            </a:r>
            <a:r>
              <a:rPr lang="en-US" b="0" dirty="0" err="1"/>
              <a:t>ie</a:t>
            </a:r>
            <a:r>
              <a:rPr lang="en-US" b="0" dirty="0"/>
              <a:t> Part 1 guidance for supporting PGRs and Part 2 guidance for supervisors to look after their own wellbeing.</a:t>
            </a:r>
          </a:p>
        </p:txBody>
      </p:sp>
      <p:sp>
        <p:nvSpPr>
          <p:cNvPr id="4" name="Slide Number Placeholder 3"/>
          <p:cNvSpPr>
            <a:spLocks noGrp="1"/>
          </p:cNvSpPr>
          <p:nvPr>
            <p:ph type="sldNum" sz="quarter" idx="5"/>
          </p:nvPr>
        </p:nvSpPr>
        <p:spPr/>
        <p:txBody>
          <a:bodyPr/>
          <a:lstStyle/>
          <a:p>
            <a:fld id="{87A04282-26E0-45A1-8E09-028CB16A080B}" type="slidenum">
              <a:rPr lang="en-GB" smtClean="0"/>
              <a:t>32</a:t>
            </a:fld>
            <a:endParaRPr lang="en-GB"/>
          </a:p>
        </p:txBody>
      </p:sp>
    </p:spTree>
    <p:extLst>
      <p:ext uri="{BB962C8B-B14F-4D97-AF65-F5344CB8AC3E}">
        <p14:creationId xmlns:p14="http://schemas.microsoft.com/office/powerpoint/2010/main" val="4172436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Emphasise</a:t>
            </a:r>
            <a:r>
              <a:rPr lang="en-US" dirty="0"/>
              <a:t> need for us all to look after our own Mental wellbeing.  </a:t>
            </a:r>
          </a:p>
        </p:txBody>
      </p:sp>
      <p:sp>
        <p:nvSpPr>
          <p:cNvPr id="4" name="Slide Number Placeholder 3"/>
          <p:cNvSpPr>
            <a:spLocks noGrp="1"/>
          </p:cNvSpPr>
          <p:nvPr>
            <p:ph type="sldNum" sz="quarter" idx="5"/>
          </p:nvPr>
        </p:nvSpPr>
        <p:spPr/>
        <p:txBody>
          <a:bodyPr/>
          <a:lstStyle/>
          <a:p>
            <a:fld id="{87A04282-26E0-45A1-8E09-028CB16A080B}" type="slidenum">
              <a:rPr lang="en-GB" smtClean="0"/>
              <a:t>33</a:t>
            </a:fld>
            <a:endParaRPr lang="en-GB"/>
          </a:p>
        </p:txBody>
      </p:sp>
    </p:spTree>
    <p:extLst>
      <p:ext uri="{BB962C8B-B14F-4D97-AF65-F5344CB8AC3E}">
        <p14:creationId xmlns:p14="http://schemas.microsoft.com/office/powerpoint/2010/main" val="502149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GB" sz="1200" kern="1200" dirty="0">
                <a:solidFill>
                  <a:schemeClr val="tx1"/>
                </a:solidFill>
                <a:effectLst/>
                <a:latin typeface="+mn-lt"/>
                <a:ea typeface="+mn-ea"/>
                <a:cs typeface="+mn-cs"/>
              </a:rPr>
              <a:t>Explain that we sometimes use strategies to cope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alcohol, shopping, compulsive over-working) which may seem helpful in the short term but just add to stress in long term.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Invite people to think about at least one thing they know helps them regulate their stress container.  Are they still doing it?  Make a resolution to put it back into their lives. Can go round in their groups saying what it is.</a:t>
            </a:r>
            <a:endParaRPr lang="en-GB" altLang="en-US" dirty="0">
              <a:latin typeface="Arial" charset="0"/>
              <a:ea typeface="ＭＳ Ｐゴシック" pitchFamily="34" charset="-128"/>
              <a:cs typeface="Arial" charset="0"/>
            </a:endParaRPr>
          </a:p>
          <a:p>
            <a:endParaRPr lang="en-GB" altLang="en-US" dirty="0">
              <a:latin typeface="Arial" charset="0"/>
              <a:ea typeface="ＭＳ Ｐゴシック" pitchFamily="34" charset="-128"/>
              <a:cs typeface="Arial" charset="0"/>
            </a:endParaRPr>
          </a:p>
          <a:p>
            <a:r>
              <a:rPr lang="en-GB" altLang="en-US" dirty="0">
                <a:latin typeface="Arial" charset="0"/>
                <a:ea typeface="ＭＳ Ｐゴシック" pitchFamily="34" charset="-128"/>
                <a:cs typeface="Arial" charset="0"/>
              </a:rPr>
              <a:t>Go through container with examples of stresses, useful strategies (</a:t>
            </a:r>
            <a:r>
              <a:rPr lang="en-GB" altLang="en-US" dirty="0" err="1">
                <a:latin typeface="Arial" charset="0"/>
                <a:ea typeface="ＭＳ Ｐゴシック" pitchFamily="34" charset="-128"/>
                <a:cs typeface="Arial" charset="0"/>
              </a:rPr>
              <a:t>eg</a:t>
            </a:r>
            <a:r>
              <a:rPr lang="en-GB" altLang="en-US" dirty="0">
                <a:latin typeface="Arial" charset="0"/>
                <a:ea typeface="ＭＳ Ｐゴシック" pitchFamily="34" charset="-128"/>
                <a:cs typeface="Arial" charset="0"/>
              </a:rPr>
              <a:t> exercise) and unhelpful ones (</a:t>
            </a:r>
            <a:r>
              <a:rPr lang="en-GB" altLang="en-US" dirty="0" err="1">
                <a:latin typeface="Arial" charset="0"/>
                <a:ea typeface="ＭＳ Ｐゴシック" pitchFamily="34" charset="-128"/>
                <a:cs typeface="Arial" charset="0"/>
              </a:rPr>
              <a:t>eg</a:t>
            </a:r>
            <a:r>
              <a:rPr lang="en-GB" altLang="en-US" dirty="0">
                <a:latin typeface="Arial" charset="0"/>
                <a:ea typeface="ＭＳ Ｐゴシック" pitchFamily="34" charset="-128"/>
                <a:cs typeface="Arial" charset="0"/>
              </a:rPr>
              <a:t> alcohol). Do exercise individually:</a:t>
            </a:r>
          </a:p>
          <a:p>
            <a:r>
              <a:rPr lang="en-GB" sz="1200" kern="1200" dirty="0">
                <a:solidFill>
                  <a:schemeClr val="tx1"/>
                </a:solidFill>
                <a:effectLst/>
                <a:latin typeface="+mn-lt"/>
                <a:ea typeface="+mn-ea"/>
                <a:cs typeface="+mn-cs"/>
              </a:rPr>
              <a:t>Draw own stress container. Think about: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are your sources of stress?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many of these are within your control?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does your stress signature look like / what are the signs you’re at breaking point?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are your unhealthy coping mechanisms?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are your healthy coping mechanisms? Are you still doing those or have you neglected them recently?</a:t>
            </a:r>
          </a:p>
          <a:p>
            <a:endParaRPr lang="en-GB" altLang="en-US" dirty="0">
              <a:latin typeface="Arial" charset="0"/>
              <a:ea typeface="ＭＳ Ｐゴシック" pitchFamily="34" charset="-128"/>
              <a:cs typeface="Arial" charset="0"/>
            </a:endParaRPr>
          </a:p>
          <a:p>
            <a:endParaRPr lang="en-GB" altLang="en-US" dirty="0">
              <a:latin typeface="Arial" charset="0"/>
              <a:ea typeface="ＭＳ Ｐゴシック" pitchFamily="34" charset="-128"/>
              <a:cs typeface="Arial" charset="0"/>
            </a:endParaRPr>
          </a:p>
          <a:p>
            <a:r>
              <a:rPr lang="en-GB" altLang="en-US" dirty="0">
                <a:latin typeface="Arial" charset="0"/>
                <a:ea typeface="ＭＳ Ｐゴシック" pitchFamily="34" charset="-128"/>
                <a:cs typeface="Arial" charset="0"/>
              </a:rPr>
              <a:t>ONLINE: see the next slide</a:t>
            </a:r>
          </a:p>
        </p:txBody>
      </p:sp>
      <p:sp>
        <p:nvSpPr>
          <p:cNvPr id="62468" name="Slide Number Placeholder 3"/>
          <p:cNvSpPr>
            <a:spLocks noGrp="1"/>
          </p:cNvSpPr>
          <p:nvPr>
            <p:ph type="sldNum" sz="quarter" idx="5"/>
          </p:nvPr>
        </p:nvSpPr>
        <p:spPr bwMode="auto">
          <a:noFill/>
          <a:ln>
            <a:miter lim="800000"/>
            <a:headEnd/>
            <a:tailEnd/>
          </a:ln>
        </p:spPr>
        <p:txBody>
          <a:bodyPr/>
          <a:lstStyle/>
          <a:p>
            <a:fld id="{E093B3E0-2939-4E8B-B084-545D26A50524}" type="slidenum">
              <a:rPr lang="en-US" altLang="en-US" smtClean="0">
                <a:latin typeface="Arial" charset="0"/>
                <a:ea typeface="ＭＳ Ｐゴシック" pitchFamily="34" charset="-128"/>
              </a:rPr>
              <a:pPr/>
              <a:t>34</a:t>
            </a:fld>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2696462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GB" altLang="en-US" dirty="0">
                <a:latin typeface="Arial" charset="0"/>
                <a:ea typeface="ＭＳ Ｐゴシック" pitchFamily="34" charset="-128"/>
                <a:cs typeface="Arial" charset="0"/>
              </a:rPr>
              <a:t>If doing online, they can contribute anonymously by annotating on the slide. It can be useful to see similar issues arising (</a:t>
            </a:r>
            <a:r>
              <a:rPr lang="en-GB" altLang="en-US" dirty="0" err="1">
                <a:latin typeface="Arial" charset="0"/>
                <a:ea typeface="ＭＳ Ｐゴシック" pitchFamily="34" charset="-128"/>
                <a:cs typeface="Arial" charset="0"/>
              </a:rPr>
              <a:t>eg</a:t>
            </a:r>
            <a:r>
              <a:rPr lang="en-GB" altLang="en-US" dirty="0">
                <a:latin typeface="Arial" charset="0"/>
                <a:ea typeface="ＭＳ Ｐゴシック" pitchFamily="34" charset="-128"/>
                <a:cs typeface="Arial" charset="0"/>
              </a:rPr>
              <a:t> competing demands of research, teaching, admin)</a:t>
            </a:r>
          </a:p>
        </p:txBody>
      </p:sp>
      <p:sp>
        <p:nvSpPr>
          <p:cNvPr id="62468" name="Slide Number Placeholder 3"/>
          <p:cNvSpPr>
            <a:spLocks noGrp="1"/>
          </p:cNvSpPr>
          <p:nvPr>
            <p:ph type="sldNum" sz="quarter" idx="5"/>
          </p:nvPr>
        </p:nvSpPr>
        <p:spPr bwMode="auto">
          <a:noFill/>
          <a:ln>
            <a:miter lim="800000"/>
            <a:headEnd/>
            <a:tailEnd/>
          </a:ln>
        </p:spPr>
        <p:txBody>
          <a:bodyPr/>
          <a:lstStyle/>
          <a:p>
            <a:fld id="{E093B3E0-2939-4E8B-B084-545D26A50524}" type="slidenum">
              <a:rPr lang="en-US" altLang="en-US" smtClean="0">
                <a:latin typeface="Arial" charset="0"/>
                <a:ea typeface="ＭＳ Ｐゴシック" pitchFamily="34" charset="-128"/>
              </a:rPr>
              <a:pPr/>
              <a:t>35</a:t>
            </a:fld>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3223226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5 ways of well-being with three others.  All evidence based.  Go through them quickly</a:t>
            </a:r>
          </a:p>
          <a:p>
            <a:endParaRPr lang="en-US" dirty="0"/>
          </a:p>
          <a:p>
            <a:r>
              <a:rPr lang="en-GB" sz="1200" kern="1200" dirty="0">
                <a:solidFill>
                  <a:schemeClr val="tx1"/>
                </a:solidFill>
                <a:effectLst/>
                <a:latin typeface="+mn-lt"/>
                <a:ea typeface="+mn-ea"/>
                <a:cs typeface="+mn-cs"/>
              </a:rPr>
              <a:t>Connect: with other the outside world, even pets</a:t>
            </a:r>
          </a:p>
          <a:p>
            <a:r>
              <a:rPr lang="en-GB" sz="1200" kern="1200" dirty="0">
                <a:solidFill>
                  <a:schemeClr val="tx1"/>
                </a:solidFill>
                <a:effectLst/>
                <a:latin typeface="+mn-lt"/>
                <a:ea typeface="+mn-ea"/>
                <a:cs typeface="+mn-cs"/>
              </a:rPr>
              <a:t>Learn: keep learning – even little things like a new recipe or how to do something on </a:t>
            </a:r>
            <a:r>
              <a:rPr lang="en-GB" sz="1200" kern="1200" dirty="0" err="1">
                <a:solidFill>
                  <a:schemeClr val="tx1"/>
                </a:solidFill>
                <a:effectLst/>
                <a:latin typeface="+mn-lt"/>
                <a:ea typeface="+mn-ea"/>
                <a:cs typeface="+mn-cs"/>
              </a:rPr>
              <a:t>youtube</a:t>
            </a:r>
            <a:r>
              <a:rPr lang="en-GB" sz="1200" kern="1200" dirty="0">
                <a:solidFill>
                  <a:schemeClr val="tx1"/>
                </a:solidFill>
                <a:effectLst/>
                <a:latin typeface="+mn-lt"/>
                <a:ea typeface="+mn-ea"/>
                <a:cs typeface="+mn-cs"/>
              </a:rPr>
              <a:t> – creativity is important</a:t>
            </a:r>
          </a:p>
          <a:p>
            <a:r>
              <a:rPr lang="en-GB" sz="1200" kern="1200" dirty="0">
                <a:solidFill>
                  <a:schemeClr val="tx1"/>
                </a:solidFill>
                <a:effectLst/>
                <a:latin typeface="+mn-lt"/>
                <a:ea typeface="+mn-ea"/>
                <a:cs typeface="+mn-cs"/>
              </a:rPr>
              <a:t>Active: Importance of exercise and doing any kind of physical activity</a:t>
            </a:r>
          </a:p>
          <a:p>
            <a:r>
              <a:rPr lang="en-GB" sz="1200" kern="1200" dirty="0">
                <a:solidFill>
                  <a:schemeClr val="tx1"/>
                </a:solidFill>
                <a:effectLst/>
                <a:latin typeface="+mn-lt"/>
                <a:ea typeface="+mn-ea"/>
                <a:cs typeface="+mn-cs"/>
              </a:rPr>
              <a:t>Notice: Can be done formally with Mindfulness or just by noticing the world around you, what people are saying, what you are eating etc.  Being in the present moment and world of your senses.</a:t>
            </a:r>
          </a:p>
          <a:p>
            <a:r>
              <a:rPr lang="en-GB" sz="1200" kern="1200" dirty="0">
                <a:solidFill>
                  <a:schemeClr val="tx1"/>
                </a:solidFill>
                <a:effectLst/>
                <a:latin typeface="+mn-lt"/>
                <a:ea typeface="+mn-ea"/>
                <a:cs typeface="+mn-cs"/>
              </a:rPr>
              <a:t>Give: Giving good – can be time, money, a smile, compliment, thank you etc</a:t>
            </a:r>
          </a:p>
          <a:p>
            <a:r>
              <a:rPr lang="en-GB" sz="1200" kern="1200" dirty="0">
                <a:solidFill>
                  <a:schemeClr val="tx1"/>
                </a:solidFill>
                <a:effectLst/>
                <a:latin typeface="+mn-lt"/>
                <a:ea typeface="+mn-ea"/>
                <a:cs typeface="+mn-cs"/>
              </a:rPr>
              <a:t>Eat well: link between mood and food</a:t>
            </a:r>
          </a:p>
          <a:p>
            <a:r>
              <a:rPr lang="en-GB" sz="1200" kern="1200" dirty="0">
                <a:solidFill>
                  <a:schemeClr val="tx1"/>
                </a:solidFill>
                <a:effectLst/>
                <a:latin typeface="+mn-lt"/>
                <a:ea typeface="+mn-ea"/>
                <a:cs typeface="+mn-cs"/>
              </a:rPr>
              <a:t>Relax:  lots of evidence about value of breaks etc</a:t>
            </a:r>
          </a:p>
          <a:p>
            <a:r>
              <a:rPr lang="en-GB" sz="1200" kern="1200" dirty="0">
                <a:solidFill>
                  <a:schemeClr val="tx1"/>
                </a:solidFill>
                <a:effectLst/>
                <a:latin typeface="+mn-lt"/>
                <a:ea typeface="+mn-ea"/>
                <a:cs typeface="+mn-cs"/>
              </a:rPr>
              <a:t>Sleep: Very important, often closely linked with MH difficulties</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36</a:t>
            </a:fld>
            <a:endParaRPr lang="en-GB"/>
          </a:p>
        </p:txBody>
      </p:sp>
    </p:spTree>
    <p:extLst>
      <p:ext uri="{BB962C8B-B14F-4D97-AF65-F5344CB8AC3E}">
        <p14:creationId xmlns:p14="http://schemas.microsoft.com/office/powerpoint/2010/main" val="835456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a couple of slides on what support is available for staff at your own institution (</a:t>
            </a:r>
            <a:r>
              <a:rPr lang="en-US" dirty="0" err="1"/>
              <a:t>eg</a:t>
            </a:r>
            <a:r>
              <a:rPr lang="en-US" dirty="0"/>
              <a:t> </a:t>
            </a:r>
            <a:r>
              <a:rPr lang="en-GB" sz="1200" dirty="0">
                <a:ea typeface="ＭＳ Ｐゴシック" panose="020B0600070205080204" pitchFamily="34" charset="-128"/>
              </a:rPr>
              <a:t>where to g</a:t>
            </a:r>
            <a:r>
              <a:rPr lang="en-GB" altLang="en-US" sz="1200" dirty="0">
                <a:ea typeface="ＭＳ Ｐゴシック" panose="020B0600070205080204" pitchFamily="34" charset="-128"/>
              </a:rPr>
              <a:t>et help with wording a difficult message / responding to a student at risk, emotional support for university employees etc</a:t>
            </a:r>
            <a:r>
              <a:rPr lang="en-US" dirty="0"/>
              <a:t>)</a:t>
            </a:r>
          </a:p>
        </p:txBody>
      </p:sp>
      <p:sp>
        <p:nvSpPr>
          <p:cNvPr id="4" name="Slide Number Placeholder 3"/>
          <p:cNvSpPr>
            <a:spLocks noGrp="1"/>
          </p:cNvSpPr>
          <p:nvPr>
            <p:ph type="sldNum" sz="quarter" idx="5"/>
          </p:nvPr>
        </p:nvSpPr>
        <p:spPr/>
        <p:txBody>
          <a:bodyPr/>
          <a:lstStyle/>
          <a:p>
            <a:fld id="{87A04282-26E0-45A1-8E09-028CB16A080B}" type="slidenum">
              <a:rPr lang="en-GB" smtClean="0"/>
              <a:t>37</a:t>
            </a:fld>
            <a:endParaRPr lang="en-GB"/>
          </a:p>
        </p:txBody>
      </p:sp>
    </p:spTree>
    <p:extLst>
      <p:ext uri="{BB962C8B-B14F-4D97-AF65-F5344CB8AC3E}">
        <p14:creationId xmlns:p14="http://schemas.microsoft.com/office/powerpoint/2010/main" val="395948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Mental health is on a continuum, similar to physical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like physical health mental health is on a spectrum – which good mental health at one end and serious MH condition at the other (</a:t>
            </a:r>
            <a:r>
              <a:rPr lang="en-US" dirty="0" err="1"/>
              <a:t>eg</a:t>
            </a:r>
            <a:r>
              <a:rPr lang="en-US" dirty="0"/>
              <a:t> Bi-polar affective disorder). Explain that we can move along the continuum. Also clarify that experiencing human emotions such as fear, sadness, anger, worry, grief does not mean you are having MH problems. When these become overwhelming, long-lasting and you can’t bounce back – this means that they might be developing into MH problems.  Better to address sooner rather than later.</a:t>
            </a:r>
          </a:p>
          <a:p>
            <a:endParaRPr lang="en-US" dirty="0"/>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5</a:t>
            </a:fld>
            <a:endParaRPr lang="en-GB"/>
          </a:p>
        </p:txBody>
      </p:sp>
    </p:spTree>
    <p:extLst>
      <p:ext uri="{BB962C8B-B14F-4D97-AF65-F5344CB8AC3E}">
        <p14:creationId xmlns:p14="http://schemas.microsoft.com/office/powerpoint/2010/main" val="4252557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Charlie Waller Trust e-learning and why it would be a very useful way of consolidating the training from today.</a:t>
            </a:r>
          </a:p>
        </p:txBody>
      </p:sp>
      <p:sp>
        <p:nvSpPr>
          <p:cNvPr id="4" name="Slide Number Placeholder 3"/>
          <p:cNvSpPr>
            <a:spLocks noGrp="1"/>
          </p:cNvSpPr>
          <p:nvPr>
            <p:ph type="sldNum" sz="quarter" idx="5"/>
          </p:nvPr>
        </p:nvSpPr>
        <p:spPr/>
        <p:txBody>
          <a:bodyPr/>
          <a:lstStyle/>
          <a:p>
            <a:fld id="{87A04282-26E0-45A1-8E09-028CB16A080B}" type="slidenum">
              <a:rPr lang="en-GB" smtClean="0"/>
              <a:t>38</a:t>
            </a:fld>
            <a:endParaRPr lang="en-GB"/>
          </a:p>
        </p:txBody>
      </p:sp>
    </p:spTree>
    <p:extLst>
      <p:ext uri="{BB962C8B-B14F-4D97-AF65-F5344CB8AC3E}">
        <p14:creationId xmlns:p14="http://schemas.microsoft.com/office/powerpoint/2010/main" val="1767608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out more about the great work that Charlie Waller do at https://</a:t>
            </a:r>
            <a:r>
              <a:rPr lang="en-US" dirty="0" err="1"/>
              <a:t>charliewaller.org</a:t>
            </a:r>
            <a:endParaRPr lang="en-US" dirty="0"/>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40</a:t>
            </a:fld>
            <a:endParaRPr lang="en-GB"/>
          </a:p>
        </p:txBody>
      </p:sp>
    </p:spTree>
    <p:extLst>
      <p:ext uri="{BB962C8B-B14F-4D97-AF65-F5344CB8AC3E}">
        <p14:creationId xmlns:p14="http://schemas.microsoft.com/office/powerpoint/2010/main" val="121154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Stevenson/Farmer: </a:t>
            </a:r>
            <a:r>
              <a:rPr lang="en-GB" dirty="0"/>
              <a:t>correct way to view mental health is that we all have it and we fluctuate between thriving, struggling and being ill and possibly off work. People with poor mental health including common mental health problems and severe mental illness can be in any of these groups. An individual can have a serious mental health problem but – with the right support – can still be thriving at work/study.</a:t>
            </a:r>
          </a:p>
          <a:p>
            <a:endParaRPr lang="en-GB" dirty="0"/>
          </a:p>
          <a:p>
            <a:r>
              <a:rPr lang="en-GB" sz="1200" kern="1200" dirty="0">
                <a:solidFill>
                  <a:schemeClr val="tx1"/>
                </a:solidFill>
                <a:effectLst/>
                <a:latin typeface="+mn-lt"/>
                <a:ea typeface="+mn-ea"/>
                <a:cs typeface="+mn-cs"/>
              </a:rPr>
              <a:t>Thriving at work: Shows how most people are OK but a substantial number are struggling. Ideal is to help/support those that are struggling sooner rather than later so that they do not end up sick and off work.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diagram will also apply to PGRs</a:t>
            </a:r>
            <a:endParaRPr lang="en-GB" dirty="0"/>
          </a:p>
        </p:txBody>
      </p:sp>
      <p:sp>
        <p:nvSpPr>
          <p:cNvPr id="4" name="Slide Number Placeholder 3"/>
          <p:cNvSpPr>
            <a:spLocks noGrp="1"/>
          </p:cNvSpPr>
          <p:nvPr>
            <p:ph type="sldNum" sz="quarter" idx="10"/>
          </p:nvPr>
        </p:nvSpPr>
        <p:spPr/>
        <p:txBody>
          <a:bodyPr/>
          <a:lstStyle/>
          <a:p>
            <a:fld id="{BDF1C6AB-48B7-4A3D-9628-BF63ACBF3F7D}" type="slidenum">
              <a:rPr lang="en-GB" smtClean="0"/>
              <a:pPr/>
              <a:t>7</a:t>
            </a:fld>
            <a:endParaRPr lang="en-GB"/>
          </a:p>
        </p:txBody>
      </p:sp>
    </p:spTree>
    <p:extLst>
      <p:ext uri="{BB962C8B-B14F-4D97-AF65-F5344CB8AC3E}">
        <p14:creationId xmlns:p14="http://schemas.microsoft.com/office/powerpoint/2010/main" val="216676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Go through common MH conditions. </a:t>
            </a:r>
            <a:r>
              <a:rPr lang="en-US" dirty="0"/>
              <a:t>Most common is anxiety.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they do not need to be an expert. If a supervisee has a diagnosed MH condition, ask them to say how it affects them and what help/support they might need.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Mind website really helpful in explaining MH problems.</a:t>
            </a:r>
          </a:p>
        </p:txBody>
      </p:sp>
      <p:sp>
        <p:nvSpPr>
          <p:cNvPr id="4" name="Slide Number Placeholder 3"/>
          <p:cNvSpPr>
            <a:spLocks noGrp="1"/>
          </p:cNvSpPr>
          <p:nvPr>
            <p:ph type="sldNum" sz="quarter" idx="5"/>
          </p:nvPr>
        </p:nvSpPr>
        <p:spPr/>
        <p:txBody>
          <a:bodyPr/>
          <a:lstStyle/>
          <a:p>
            <a:fld id="{87A04282-26E0-45A1-8E09-028CB16A080B}" type="slidenum">
              <a:rPr lang="en-GB" smtClean="0"/>
              <a:t>8</a:t>
            </a:fld>
            <a:endParaRPr lang="en-GB"/>
          </a:p>
        </p:txBody>
      </p:sp>
    </p:spTree>
    <p:extLst>
      <p:ext uri="{BB962C8B-B14F-4D97-AF65-F5344CB8AC3E}">
        <p14:creationId xmlns:p14="http://schemas.microsoft.com/office/powerpoint/2010/main" val="242705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Emphasise that just because someone suffers from a MH difficulty doesn’t mean that they can’t experience periods of good mental health. </a:t>
            </a:r>
            <a:r>
              <a:rPr lang="en-US" sz="1200" kern="1200" dirty="0">
                <a:solidFill>
                  <a:schemeClr val="tx1"/>
                </a:solidFill>
                <a:effectLst/>
                <a:latin typeface="+mn-lt"/>
                <a:ea typeface="+mn-ea"/>
                <a:cs typeface="+mn-cs"/>
              </a:rPr>
              <a:t>P</a:t>
            </a:r>
            <a:r>
              <a:rPr lang="en-US" dirty="0"/>
              <a:t>eople with a diagnosed MH condition can experience high levels of wellbeing if their condition is being managed and they are complying with treatment.</a:t>
            </a:r>
          </a:p>
        </p:txBody>
      </p:sp>
      <p:sp>
        <p:nvSpPr>
          <p:cNvPr id="4" name="Slide Number Placeholder 3"/>
          <p:cNvSpPr>
            <a:spLocks noGrp="1"/>
          </p:cNvSpPr>
          <p:nvPr>
            <p:ph type="sldNum" sz="quarter" idx="5"/>
          </p:nvPr>
        </p:nvSpPr>
        <p:spPr/>
        <p:txBody>
          <a:bodyPr/>
          <a:lstStyle/>
          <a:p>
            <a:fld id="{87A04282-26E0-45A1-8E09-028CB16A080B}" type="slidenum">
              <a:rPr lang="en-GB" smtClean="0"/>
              <a:t>9</a:t>
            </a:fld>
            <a:endParaRPr lang="en-GB"/>
          </a:p>
        </p:txBody>
      </p:sp>
    </p:spTree>
    <p:extLst>
      <p:ext uri="{BB962C8B-B14F-4D97-AF65-F5344CB8AC3E}">
        <p14:creationId xmlns:p14="http://schemas.microsoft.com/office/powerpoint/2010/main" val="1471246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Focusing specifically on PGRs: Ask participants to get into small groups (3 or 4) and discuss this (about 10 mins) collecting information. Each group to feed back to create a list on flipchart of whiteboard.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ONLINE: can run as a whole group activity where you collect feedback on virtual whiteboard (</a:t>
            </a:r>
            <a:r>
              <a:rPr lang="en-US" dirty="0" err="1"/>
              <a:t>eg</a:t>
            </a:r>
            <a:r>
              <a:rPr lang="en-US" dirty="0"/>
              <a:t> Zoom whiteboard/slide or </a:t>
            </a:r>
            <a:r>
              <a:rPr lang="en-US" dirty="0" err="1"/>
              <a:t>Jamboard</a:t>
            </a:r>
            <a:r>
              <a:rPr lang="en-US" dirty="0"/>
              <a:t>) or send to breakout groups, then create a list on virtual whiteboard.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Debrief using this slide and cover anything that has not already been addressed. </a:t>
            </a:r>
            <a:r>
              <a:rPr lang="en-GB" sz="1200" kern="1200" dirty="0">
                <a:solidFill>
                  <a:schemeClr val="tx1"/>
                </a:solidFill>
                <a:effectLst/>
                <a:latin typeface="+mn-lt"/>
                <a:ea typeface="+mn-ea"/>
                <a:cs typeface="+mn-cs"/>
              </a:rPr>
              <a:t>Spend a little bit of time allowing group to discuss how these problems may impact on mental wellbeing, leading to the next slide.</a:t>
            </a:r>
          </a:p>
        </p:txBody>
      </p:sp>
      <p:sp>
        <p:nvSpPr>
          <p:cNvPr id="4" name="Slide Number Placeholder 3"/>
          <p:cNvSpPr>
            <a:spLocks noGrp="1"/>
          </p:cNvSpPr>
          <p:nvPr>
            <p:ph type="sldNum" sz="quarter" idx="5"/>
          </p:nvPr>
        </p:nvSpPr>
        <p:spPr/>
        <p:txBody>
          <a:bodyPr/>
          <a:lstStyle/>
          <a:p>
            <a:fld id="{87A04282-26E0-45A1-8E09-028CB16A080B}" type="slidenum">
              <a:rPr lang="en-GB" smtClean="0"/>
              <a:t>10</a:t>
            </a:fld>
            <a:endParaRPr lang="en-GB"/>
          </a:p>
        </p:txBody>
      </p:sp>
    </p:spTree>
    <p:extLst>
      <p:ext uri="{BB962C8B-B14F-4D97-AF65-F5344CB8AC3E}">
        <p14:creationId xmlns:p14="http://schemas.microsoft.com/office/powerpoint/2010/main" val="396839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participants to get into small groups – 3 or 4 to discuss this for about 10 minutes.  Each group to feed back to main group – collect list on flip chart or whiteboard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ONLINE: can run as a whole group activity where you collect feedback on virtual whiteboard (</a:t>
            </a:r>
            <a:r>
              <a:rPr lang="en-US" dirty="0" err="1"/>
              <a:t>eg</a:t>
            </a:r>
            <a:r>
              <a:rPr lang="en-US" dirty="0"/>
              <a:t> Zoom whiteboard/slide or </a:t>
            </a:r>
            <a:r>
              <a:rPr lang="en-US" dirty="0" err="1"/>
              <a:t>Jamboard</a:t>
            </a:r>
            <a:r>
              <a:rPr lang="en-US" dirty="0"/>
              <a:t>) or send to breakout groups, then create a list on virtual whiteboard.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12</a:t>
            </a:fld>
            <a:endParaRPr lang="en-GB"/>
          </a:p>
        </p:txBody>
      </p:sp>
    </p:spTree>
    <p:extLst>
      <p:ext uri="{BB962C8B-B14F-4D97-AF65-F5344CB8AC3E}">
        <p14:creationId xmlns:p14="http://schemas.microsoft.com/office/powerpoint/2010/main" val="295231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MH difficulties can affect mood, behaviour and feelings.  Sometimes other people can recognise something is wrong before the person themselves can.</a:t>
            </a:r>
            <a:r>
              <a:rPr lang="en-GB" dirty="0">
                <a:effectLst/>
              </a:rPr>
              <a:t> </a:t>
            </a:r>
            <a:r>
              <a:rPr lang="en-US" dirty="0"/>
              <a:t>Discuss in small group and feed back.</a:t>
            </a:r>
          </a:p>
          <a:p>
            <a:endParaRPr lang="en-US" dirty="0"/>
          </a:p>
          <a:p>
            <a:r>
              <a:rPr lang="en-US" dirty="0"/>
              <a:t>Changes in mood – irritable, short tempered, tearful, unhappy, demotivated, elated, extremely worried – unnecessarily </a:t>
            </a:r>
            <a:r>
              <a:rPr lang="en-US" dirty="0" err="1"/>
              <a:t>etc</a:t>
            </a:r>
            <a:endParaRPr lang="en-US" dirty="0"/>
          </a:p>
          <a:p>
            <a:endParaRPr lang="en-US" dirty="0"/>
          </a:p>
          <a:p>
            <a:r>
              <a:rPr lang="en-US" dirty="0" err="1"/>
              <a:t>Behaviour</a:t>
            </a:r>
            <a:r>
              <a:rPr lang="en-US" dirty="0"/>
              <a:t>: changes in appearance, weight loss or gain, not sleeping, self-medicating (drugs, alcohol), bad time-keeping, avoidance, not responding to communications </a:t>
            </a:r>
            <a:r>
              <a:rPr lang="en-US" dirty="0" err="1"/>
              <a:t>etc</a:t>
            </a:r>
            <a:endParaRPr lang="en-US" dirty="0"/>
          </a:p>
          <a:p>
            <a:endParaRPr lang="en-US" dirty="0"/>
          </a:p>
          <a:p>
            <a:r>
              <a:rPr lang="en-US" dirty="0"/>
              <a:t>Thoughts: loss of confidence (I’ll not good enough to do this, my research is worthless), disproportionate anxiety, </a:t>
            </a:r>
            <a:r>
              <a:rPr lang="en-US" dirty="0" err="1"/>
              <a:t>catasrophising</a:t>
            </a:r>
            <a:r>
              <a:rPr lang="en-US" dirty="0"/>
              <a:t> </a:t>
            </a:r>
            <a:r>
              <a:rPr lang="en-US" dirty="0" err="1"/>
              <a:t>etc</a:t>
            </a:r>
            <a:endParaRPr lang="en-US" dirty="0"/>
          </a:p>
          <a:p>
            <a:endParaRPr lang="en-US" dirty="0"/>
          </a:p>
          <a:p>
            <a:r>
              <a:rPr lang="en-US" dirty="0"/>
              <a:t>Participants may be willing to give examples from their students – remind them about confidentiality and state that they don’t need to name their students</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13</a:t>
            </a:fld>
            <a:endParaRPr lang="en-GB"/>
          </a:p>
        </p:txBody>
      </p:sp>
    </p:spTree>
    <p:extLst>
      <p:ext uri="{BB962C8B-B14F-4D97-AF65-F5344CB8AC3E}">
        <p14:creationId xmlns:p14="http://schemas.microsoft.com/office/powerpoint/2010/main" val="1937386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descr="A picture containing graphics, drawing&#10;&#10;Description automatically generated">
            <a:extLst>
              <a:ext uri="{FF2B5EF4-FFF2-40B4-BE49-F238E27FC236}">
                <a16:creationId xmlns:a16="http://schemas.microsoft.com/office/drawing/2014/main" id="{1BBDE858-40B8-A444-80BA-B8E649EEB3FE}"/>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aseline="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1331911" y="6237287"/>
            <a:ext cx="2438401" cy="269875"/>
          </a:xfrm>
        </p:spPr>
        <p:txBody>
          <a:bodyPr/>
          <a:lstStyle>
            <a:lvl1pPr>
              <a:defRPr sz="1200" b="1" i="0" baseline="0">
                <a:latin typeface="Brown-RegularItalic" pitchFamily="2" charset="77"/>
              </a:defRPr>
            </a:lvl1pPr>
          </a:lstStyle>
          <a:p>
            <a:endParaRPr lang="en-GB"/>
          </a:p>
        </p:txBody>
      </p:sp>
      <p:pic>
        <p:nvPicPr>
          <p:cNvPr id="13" name="Picture 12">
            <a:extLst>
              <a:ext uri="{FF2B5EF4-FFF2-40B4-BE49-F238E27FC236}">
                <a16:creationId xmlns:a16="http://schemas.microsoft.com/office/drawing/2014/main" id="{0A84E5A3-3D06-6949-AC28-B722F3CF8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913" y="1556792"/>
            <a:ext cx="2768600" cy="736600"/>
          </a:xfrm>
          <a:prstGeom prst="rect">
            <a:avLst/>
          </a:prstGeom>
        </p:spPr>
      </p:pic>
      <p:sp>
        <p:nvSpPr>
          <p:cNvPr id="34" name="Oval 33">
            <a:extLst>
              <a:ext uri="{FF2B5EF4-FFF2-40B4-BE49-F238E27FC236}">
                <a16:creationId xmlns:a16="http://schemas.microsoft.com/office/drawing/2014/main" id="{553D9B69-C2EB-EE4D-AA25-2F1A6C129FFE}"/>
              </a:ext>
            </a:extLst>
          </p:cNvPr>
          <p:cNvSpPr>
            <a:spLocks noChangeAspect="1"/>
          </p:cNvSpPr>
          <p:nvPr/>
        </p:nvSpPr>
        <p:spPr>
          <a:xfrm>
            <a:off x="6516216" y="3514991"/>
            <a:ext cx="2327553" cy="2463612"/>
          </a:xfrm>
          <a:prstGeom prst="ellipse">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4079E680-E726-0844-BCAF-4972A9901514}"/>
              </a:ext>
            </a:extLst>
          </p:cNvPr>
          <p:cNvGrpSpPr/>
          <p:nvPr/>
        </p:nvGrpSpPr>
        <p:grpSpPr>
          <a:xfrm>
            <a:off x="6760125" y="3757047"/>
            <a:ext cx="1954089" cy="1979500"/>
            <a:chOff x="6012104" y="4930467"/>
            <a:chExt cx="1964391" cy="1971858"/>
          </a:xfrm>
          <a:solidFill>
            <a:schemeClr val="bg1"/>
          </a:solidFill>
        </p:grpSpPr>
        <p:sp>
          <p:nvSpPr>
            <p:cNvPr id="15" name="Oval 14">
              <a:extLst>
                <a:ext uri="{FF2B5EF4-FFF2-40B4-BE49-F238E27FC236}">
                  <a16:creationId xmlns:a16="http://schemas.microsoft.com/office/drawing/2014/main" id="{AFC4D083-003E-A14D-974B-2CE669FC7650}"/>
                </a:ext>
              </a:extLst>
            </p:cNvPr>
            <p:cNvSpPr>
              <a:spLocks noChangeAspect="1"/>
            </p:cNvSpPr>
            <p:nvPr userDrawn="1"/>
          </p:nvSpPr>
          <p:spPr>
            <a:xfrm>
              <a:off x="6012104" y="4930467"/>
              <a:ext cx="1964391" cy="1971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A086D38-8813-434D-A7C0-0DE255E877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22041" y="6038287"/>
              <a:ext cx="1386623" cy="440198"/>
            </a:xfrm>
            <a:prstGeom prst="rect">
              <a:avLst/>
            </a:prstGeom>
            <a:grpFill/>
            <a:ln>
              <a:noFill/>
            </a:ln>
          </p:spPr>
        </p:pic>
        <p:pic>
          <p:nvPicPr>
            <p:cNvPr id="17" name="Picture 16">
              <a:extLst>
                <a:ext uri="{FF2B5EF4-FFF2-40B4-BE49-F238E27FC236}">
                  <a16:creationId xmlns:a16="http://schemas.microsoft.com/office/drawing/2014/main" id="{4145DB10-F622-D04A-92B4-534DE30B2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33299" y="5382899"/>
              <a:ext cx="1373431" cy="526851"/>
            </a:xfrm>
            <a:prstGeom prst="rect">
              <a:avLst/>
            </a:prstGeom>
            <a:grpFill/>
            <a:ln>
              <a:noFill/>
            </a:ln>
          </p:spPr>
        </p:pic>
      </p:grpSp>
    </p:spTree>
    <p:extLst>
      <p:ext uri="{BB962C8B-B14F-4D97-AF65-F5344CB8AC3E}">
        <p14:creationId xmlns:p14="http://schemas.microsoft.com/office/powerpoint/2010/main" val="219121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_SimpleOrang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D2F4F874-EB9C-F146-83CC-79344F7B51BA}"/>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Roboto Slab" pitchFamily="2" charset="0"/>
                <a:ea typeface="Roboto Slab" pitchFamily="2" charset="0"/>
              </a:defRPr>
            </a:lvl1pPr>
          </a:lstStyle>
          <a:p>
            <a:pPr lvl="0"/>
            <a:r>
              <a:rPr lang="en-US"/>
              <a:t>Edit Master text styles</a:t>
            </a:r>
          </a:p>
          <a:p>
            <a:pPr lvl="1"/>
            <a:r>
              <a:rPr lang="en-US"/>
              <a:t>Second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65FF9-0038-4CBC-BFDD-7E5229F12073}" type="slidenum">
              <a:rPr lang="en-GB" smtClean="0"/>
              <a:t>‹#›</a:t>
            </a:fld>
            <a:endParaRPr lang="en-GB"/>
          </a:p>
        </p:txBody>
      </p:sp>
      <p:sp>
        <p:nvSpPr>
          <p:cNvPr id="9" name="Doughnut 8">
            <a:extLst>
              <a:ext uri="{FF2B5EF4-FFF2-40B4-BE49-F238E27FC236}">
                <a16:creationId xmlns:a16="http://schemas.microsoft.com/office/drawing/2014/main" id="{17FF44BA-6141-4647-88FE-E34D50AACA10}"/>
              </a:ext>
            </a:extLst>
          </p:cNvPr>
          <p:cNvSpPr/>
          <p:nvPr/>
        </p:nvSpPr>
        <p:spPr>
          <a:xfrm>
            <a:off x="8208963" y="5967412"/>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F83518F3-50F6-3741-9752-6CE9F7E09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383971"/>
            <a:ext cx="1432800" cy="381204"/>
          </a:xfrm>
          <a:prstGeom prst="rect">
            <a:avLst/>
          </a:prstGeom>
        </p:spPr>
      </p:pic>
    </p:spTree>
    <p:extLst>
      <p:ext uri="{BB962C8B-B14F-4D97-AF65-F5344CB8AC3E}">
        <p14:creationId xmlns:p14="http://schemas.microsoft.com/office/powerpoint/2010/main" val="37806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ext 2Col_SimpleOrang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289A84F-1C3C-C849-B29A-43A9BB2E10D3}"/>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1" i="0">
                <a:latin typeface="Brown-RegularItalic" pitchFamily="2" charset="77"/>
              </a:defRPr>
            </a:lvl1pPr>
          </a:lstStyle>
          <a:p>
            <a:r>
              <a:rPr lang="en-US"/>
              <a:t>Click to edit Master title style</a:t>
            </a:r>
            <a:endParaRPr lang="en-US" dirty="0"/>
          </a:p>
        </p:txBody>
      </p:sp>
      <p:sp>
        <p:nvSpPr>
          <p:cNvPr id="3" name="Content Placeholder 2"/>
          <p:cNvSpPr>
            <a:spLocks noGrp="1"/>
          </p:cNvSpPr>
          <p:nvPr>
            <p:ph sz="half" idx="1"/>
          </p:nvPr>
        </p:nvSpPr>
        <p:spPr>
          <a:xfrm>
            <a:off x="684212" y="2420936"/>
            <a:ext cx="3579813" cy="3816352"/>
          </a:xfrm>
        </p:spPr>
        <p:txBody>
          <a:bodyPr/>
          <a:lstStyle>
            <a:lvl1pPr>
              <a:defRPr b="0" i="0">
                <a:latin typeface="Roboto Slab" pitchFamily="2" charset="0"/>
                <a:ea typeface="Roboto Slab" pitchFamily="2" charset="0"/>
              </a:defRPr>
            </a:lvl1pPr>
            <a:lvl2pPr marL="144000" indent="-457200">
              <a:spcAft>
                <a:spcPts val="600"/>
              </a:spcAft>
              <a:defRPr b="0" i="0">
                <a:latin typeface="Roboto Slab Light" pitchFamily="2" charset="0"/>
                <a:ea typeface="Roboto Slab Light" pitchFamily="2" charset="0"/>
              </a:defRPr>
            </a:lvl2pPr>
            <a:lvl3pPr marL="144000" indent="-457200">
              <a:spcAft>
                <a:spcPts val="600"/>
              </a:spcAft>
              <a:defRPr b="0" i="0">
                <a:latin typeface="Brown-RegularItalic" pitchFamily="2" charset="77"/>
              </a:defRPr>
            </a:lvl3pPr>
            <a:lvl4pPr marL="144000" indent="-457200">
              <a:spcAft>
                <a:spcPts val="600"/>
              </a:spcAft>
              <a:defRPr b="0" i="0">
                <a:latin typeface="Brown-RegularItalic" pitchFamily="2" charset="77"/>
              </a:defRPr>
            </a:lvl4pPr>
            <a:lvl5pPr marL="144000" indent="-457200">
              <a:spcAft>
                <a:spcPts val="600"/>
              </a:spcAft>
              <a:defRPr b="0" i="0">
                <a:latin typeface="Brown-RegularItalic" pitchFamily="2" charset="77"/>
              </a:defRPr>
            </a:lvl5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4629150" y="2420937"/>
            <a:ext cx="3579813" cy="3816351"/>
          </a:xfrm>
        </p:spPr>
        <p:txBody>
          <a:bodyPr/>
          <a:lstStyle>
            <a:lvl1pPr>
              <a:defRPr b="0" i="0">
                <a:latin typeface="Roboto Slab" pitchFamily="2" charset="0"/>
                <a:ea typeface="Roboto Slab" pitchFamily="2" charset="0"/>
              </a:defRPr>
            </a:lvl1pPr>
            <a:lvl2pPr>
              <a:defRPr b="0" i="0">
                <a:latin typeface="Roboto Slab Light" pitchFamily="2" charset="0"/>
                <a:ea typeface="Roboto Slab Light" pitchFamily="2" charset="0"/>
              </a:defRPr>
            </a:lvl2pPr>
            <a:lvl3pPr>
              <a:defRPr b="0" i="0">
                <a:latin typeface="Brown-RegularItalic" pitchFamily="2" charset="77"/>
              </a:defRPr>
            </a:lvl3pPr>
            <a:lvl4pPr>
              <a:defRPr b="0" i="0">
                <a:latin typeface="Brown-RegularItalic" pitchFamily="2" charset="77"/>
              </a:defRPr>
            </a:lvl4pPr>
            <a:lvl5pPr>
              <a:defRPr b="0" i="0">
                <a:latin typeface="Brown-RegularItalic" pitchFamily="2" charset="77"/>
              </a:defRPr>
            </a:lvl5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D65FF9-0038-4CBC-BFDD-7E5229F12073}" type="slidenum">
              <a:rPr lang="en-GB" smtClean="0"/>
              <a:t>‹#›</a:t>
            </a:fld>
            <a:endParaRPr lang="en-GB"/>
          </a:p>
        </p:txBody>
      </p:sp>
      <p:sp>
        <p:nvSpPr>
          <p:cNvPr id="9" name="Doughnut 8">
            <a:extLst>
              <a:ext uri="{FF2B5EF4-FFF2-40B4-BE49-F238E27FC236}">
                <a16:creationId xmlns:a16="http://schemas.microsoft.com/office/drawing/2014/main" id="{13F22FF7-9E4E-A741-980B-8BFF6ED94259}"/>
              </a:ext>
            </a:extLst>
          </p:cNvPr>
          <p:cNvSpPr/>
          <p:nvPr/>
        </p:nvSpPr>
        <p:spPr>
          <a:xfrm>
            <a:off x="8208963" y="5967412"/>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4254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_SimpleTeal">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99266CA0-0607-3944-ACAF-CF90E45B5FEA}"/>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Roboto Slab" pitchFamily="2" charset="0"/>
                <a:ea typeface="Roboto Slab" pitchFamily="2" charset="0"/>
              </a:defRPr>
            </a:lvl1pPr>
          </a:lstStyle>
          <a:p>
            <a:pPr lvl="0"/>
            <a:r>
              <a:rPr lang="en-US"/>
              <a:t>Edit Master text styles</a:t>
            </a:r>
          </a:p>
          <a:p>
            <a:pPr lvl="1"/>
            <a:r>
              <a:rPr lang="en-US"/>
              <a:t>Second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65FF9-0038-4CBC-BFDD-7E5229F12073}" type="slidenum">
              <a:rPr lang="en-GB" smtClean="0"/>
              <a:t>‹#›</a:t>
            </a:fld>
            <a:endParaRPr lang="en-GB"/>
          </a:p>
        </p:txBody>
      </p:sp>
      <p:sp>
        <p:nvSpPr>
          <p:cNvPr id="9" name="Doughnut 8">
            <a:extLst>
              <a:ext uri="{FF2B5EF4-FFF2-40B4-BE49-F238E27FC236}">
                <a16:creationId xmlns:a16="http://schemas.microsoft.com/office/drawing/2014/main" id="{17FF44BA-6141-4647-88FE-E34D50AACA10}"/>
              </a:ext>
            </a:extLst>
          </p:cNvPr>
          <p:cNvSpPr/>
          <p:nvPr/>
        </p:nvSpPr>
        <p:spPr>
          <a:xfrm>
            <a:off x="8208963" y="5967412"/>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05082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Final_Thankyou">
    <p:spTree>
      <p:nvGrpSpPr>
        <p:cNvPr id="1" name=""/>
        <p:cNvGrpSpPr/>
        <p:nvPr/>
      </p:nvGrpSpPr>
      <p:grpSpPr>
        <a:xfrm>
          <a:off x="0" y="0"/>
          <a:ext cx="0" cy="0"/>
          <a:chOff x="0" y="0"/>
          <a:chExt cx="0" cy="0"/>
        </a:xfrm>
      </p:grpSpPr>
      <p:pic>
        <p:nvPicPr>
          <p:cNvPr id="6" name="Picture 5" descr="A picture containing drawing, device&#10;&#10;Description automatically generated">
            <a:extLst>
              <a:ext uri="{FF2B5EF4-FFF2-40B4-BE49-F238E27FC236}">
                <a16:creationId xmlns:a16="http://schemas.microsoft.com/office/drawing/2014/main" id="{8C31DBF2-E778-D349-8D0C-A895AB5ABC3E}"/>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31912" y="765175"/>
            <a:ext cx="5040313" cy="2663825"/>
          </a:xfrm>
        </p:spPr>
        <p:txBody>
          <a:bodyPr anchor="b"/>
          <a:lstStyle>
            <a:lvl1pPr algn="l">
              <a:defRPr sz="3000"/>
            </a:lvl1pPr>
          </a:lstStyle>
          <a:p>
            <a:r>
              <a:rPr lang="en-GB" dirty="0"/>
              <a:t>Thank you</a:t>
            </a:r>
            <a:endParaRPr lang="en-US" dirty="0"/>
          </a:p>
        </p:txBody>
      </p:sp>
      <p:sp>
        <p:nvSpPr>
          <p:cNvPr id="3" name="Subtitle 2"/>
          <p:cNvSpPr>
            <a:spLocks noGrp="1"/>
          </p:cNvSpPr>
          <p:nvPr>
            <p:ph type="subTitle" idx="1" hasCustomPrompt="1"/>
          </p:nvPr>
        </p:nvSpPr>
        <p:spPr>
          <a:xfrm>
            <a:off x="1331912" y="4980214"/>
            <a:ext cx="5040313" cy="1257071"/>
          </a:xfrm>
        </p:spPr>
        <p:txBody>
          <a:bodyPr>
            <a:normAutofit/>
          </a:bodyPr>
          <a:lstStyle>
            <a:lvl1pPr marL="0" indent="0" algn="l">
              <a:buNone/>
              <a:defRPr lang="en-GB" sz="1200" b="0" i="0" smtClean="0">
                <a:solidFill>
                  <a:srgbClr val="EF811B"/>
                </a:solidFill>
                <a:effectLst/>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0" dirty="0">
                <a:solidFill>
                  <a:srgbClr val="EF7F1A"/>
                </a:solidFill>
              </a:rPr>
              <a:t>Charlie Waller Trust</a:t>
            </a:r>
          </a:p>
          <a:p>
            <a:r>
              <a:rPr lang="en-GB" dirty="0">
                <a:solidFill>
                  <a:srgbClr val="FFFFFF"/>
                </a:solidFill>
              </a:rPr>
              <a:t>First Floor, Rear Office </a:t>
            </a:r>
            <a:r>
              <a:rPr lang="en-GB" dirty="0">
                <a:solidFill>
                  <a:srgbClr val="EF7F1A"/>
                </a:solidFill>
              </a:rPr>
              <a:t>•</a:t>
            </a:r>
            <a:r>
              <a:rPr lang="en-GB" dirty="0">
                <a:solidFill>
                  <a:srgbClr val="FFFFFF"/>
                </a:solidFill>
              </a:rPr>
              <a:t> 32 High Street</a:t>
            </a:r>
            <a:br>
              <a:rPr lang="en-GB" dirty="0">
                <a:solidFill>
                  <a:srgbClr val="FFFFFF"/>
                </a:solidFill>
              </a:rPr>
            </a:br>
            <a:r>
              <a:rPr lang="en-GB" dirty="0">
                <a:solidFill>
                  <a:srgbClr val="FFFFFF"/>
                </a:solidFill>
              </a:rPr>
              <a:t>Thatcham </a:t>
            </a:r>
            <a:r>
              <a:rPr lang="en-GB" dirty="0">
                <a:solidFill>
                  <a:srgbClr val="EF7F1A"/>
                </a:solidFill>
              </a:rPr>
              <a:t>•</a:t>
            </a:r>
            <a:r>
              <a:rPr lang="en-GB" dirty="0">
                <a:solidFill>
                  <a:srgbClr val="FFFFFF"/>
                </a:solidFill>
              </a:rPr>
              <a:t> Berkshire RG19 3JD</a:t>
            </a:r>
          </a:p>
          <a:p>
            <a:r>
              <a:rPr lang="en-GB" dirty="0">
                <a:solidFill>
                  <a:srgbClr val="FFFFFF"/>
                </a:solidFill>
              </a:rPr>
              <a:t>01635 869754 </a:t>
            </a:r>
            <a:r>
              <a:rPr lang="en-GB" dirty="0">
                <a:solidFill>
                  <a:srgbClr val="EF7F1A"/>
                </a:solidFill>
              </a:rPr>
              <a:t>•</a:t>
            </a:r>
            <a:r>
              <a:rPr lang="en-GB" dirty="0">
                <a:solidFill>
                  <a:srgbClr val="FFFFFF"/>
                </a:solidFill>
              </a:rPr>
              <a:t> </a:t>
            </a:r>
            <a:r>
              <a:rPr lang="en-GB" dirty="0" err="1">
                <a:solidFill>
                  <a:srgbClr val="FFFFFF"/>
                </a:solidFill>
              </a:rPr>
              <a:t>admin@charliewaller.org</a:t>
            </a:r>
            <a:endParaRPr lang="en-GB" dirty="0">
              <a:solidFill>
                <a:srgbClr val="FFFFFF"/>
              </a:solidFill>
            </a:endParaRPr>
          </a:p>
        </p:txBody>
      </p:sp>
      <p:sp>
        <p:nvSpPr>
          <p:cNvPr id="5" name="Footer Placeholder 4"/>
          <p:cNvSpPr>
            <a:spLocks noGrp="1"/>
          </p:cNvSpPr>
          <p:nvPr>
            <p:ph type="ftr" sz="quarter" idx="11"/>
          </p:nvPr>
        </p:nvSpPr>
        <p:spPr>
          <a:xfrm>
            <a:off x="1331911" y="6237287"/>
            <a:ext cx="2438401" cy="269875"/>
          </a:xfrm>
        </p:spPr>
        <p:txBody>
          <a:bodyPr/>
          <a:lstStyle>
            <a:lvl1pPr>
              <a:defRPr sz="1200" b="1" i="0" baseline="0">
                <a:solidFill>
                  <a:srgbClr val="EF811B"/>
                </a:solidFill>
                <a:latin typeface="Brown-RegularItalic" pitchFamily="2" charset="77"/>
              </a:defRPr>
            </a:lvl1pPr>
          </a:lstStyle>
          <a:p>
            <a:endParaRPr lang="en-GB"/>
          </a:p>
        </p:txBody>
      </p:sp>
      <p:sp>
        <p:nvSpPr>
          <p:cNvPr id="10" name="Footer Placeholder 4">
            <a:extLst>
              <a:ext uri="{FF2B5EF4-FFF2-40B4-BE49-F238E27FC236}">
                <a16:creationId xmlns:a16="http://schemas.microsoft.com/office/drawing/2014/main" id="{34D152FF-FF2B-244A-B63C-688B3E62070C}"/>
              </a:ext>
            </a:extLst>
          </p:cNvPr>
          <p:cNvSpPr txBox="1">
            <a:spLocks/>
          </p:cNvSpPr>
          <p:nvPr/>
        </p:nvSpPr>
        <p:spPr>
          <a:xfrm>
            <a:off x="6244997" y="6237285"/>
            <a:ext cx="2438401" cy="269875"/>
          </a:xfrm>
          <a:prstGeom prst="rect">
            <a:avLst/>
          </a:prstGeom>
        </p:spPr>
        <p:txBody>
          <a:bodyPr vert="horz" lIns="0" tIns="0" rIns="0" bIns="0" rtlCol="0" anchor="b" anchorCtr="0"/>
          <a:lstStyle>
            <a:defPPr>
              <a:defRPr lang="en-US"/>
            </a:defPPr>
            <a:lvl1pPr marL="0" algn="l" defTabSz="457200" rtl="0" eaLnBrk="1" latinLnBrk="0" hangingPunct="1">
              <a:defRPr sz="1200" b="1" i="0" kern="1200" baseline="0">
                <a:solidFill>
                  <a:srgbClr val="EF811B"/>
                </a:solidFill>
                <a:latin typeface="Brown-RegularItalic"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b="0" i="0" kern="1200" baseline="0" dirty="0">
                <a:solidFill>
                  <a:schemeClr val="bg1"/>
                </a:solidFill>
                <a:effectLst/>
                <a:latin typeface="Roboto Slab Light" pitchFamily="2" charset="0"/>
                <a:ea typeface="Roboto Slab Light" pitchFamily="2" charset="0"/>
                <a:cs typeface="+mn-cs"/>
              </a:rPr>
              <a:t>Registered charity number 1109984</a:t>
            </a:r>
          </a:p>
        </p:txBody>
      </p:sp>
    </p:spTree>
    <p:extLst>
      <p:ext uri="{BB962C8B-B14F-4D97-AF65-F5344CB8AC3E}">
        <p14:creationId xmlns:p14="http://schemas.microsoft.com/office/powerpoint/2010/main" val="3150107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Final_Thankyou">
    <p:spTree>
      <p:nvGrpSpPr>
        <p:cNvPr id="1" name=""/>
        <p:cNvGrpSpPr/>
        <p:nvPr/>
      </p:nvGrpSpPr>
      <p:grpSpPr>
        <a:xfrm>
          <a:off x="0" y="0"/>
          <a:ext cx="0" cy="0"/>
          <a:chOff x="0" y="0"/>
          <a:chExt cx="0" cy="0"/>
        </a:xfrm>
      </p:grpSpPr>
      <p:pic>
        <p:nvPicPr>
          <p:cNvPr id="6" name="Picture 5" descr="A picture containing drawing, device&#10;&#10;Description automatically generated">
            <a:extLst>
              <a:ext uri="{FF2B5EF4-FFF2-40B4-BE49-F238E27FC236}">
                <a16:creationId xmlns:a16="http://schemas.microsoft.com/office/drawing/2014/main" id="{8C31DBF2-E778-D349-8D0C-A895AB5ABC3E}"/>
              </a:ext>
            </a:extLst>
          </p:cNvPr>
          <p:cNvPicPr>
            <a:picLocks noChangeAspect="1"/>
          </p:cNvPicPr>
          <p:nvPr/>
        </p:nvPicPr>
        <p:blipFill>
          <a:blip r:embed="rId2"/>
          <a:stretch>
            <a:fillRect/>
          </a:stretch>
        </p:blipFill>
        <p:spPr>
          <a:xfrm>
            <a:off x="0" y="0"/>
            <a:ext cx="9144000" cy="6858000"/>
          </a:xfrm>
          <a:prstGeom prst="rect">
            <a:avLst/>
          </a:prstGeom>
        </p:spPr>
      </p:pic>
      <p:sp>
        <p:nvSpPr>
          <p:cNvPr id="5" name="Footer Placeholder 4"/>
          <p:cNvSpPr>
            <a:spLocks noGrp="1"/>
          </p:cNvSpPr>
          <p:nvPr>
            <p:ph type="ftr" sz="quarter" idx="11"/>
          </p:nvPr>
        </p:nvSpPr>
        <p:spPr>
          <a:xfrm>
            <a:off x="1331911" y="6237287"/>
            <a:ext cx="2438401" cy="269875"/>
          </a:xfrm>
        </p:spPr>
        <p:txBody>
          <a:bodyPr/>
          <a:lstStyle>
            <a:lvl1pPr>
              <a:defRPr sz="1200" b="1" i="0" baseline="0">
                <a:solidFill>
                  <a:srgbClr val="EF811B"/>
                </a:solidFill>
                <a:latin typeface="Brown-RegularItalic" pitchFamily="2" charset="77"/>
              </a:defRPr>
            </a:lvl1pPr>
          </a:lstStyle>
          <a:p>
            <a:endParaRPr lang="en-GB"/>
          </a:p>
        </p:txBody>
      </p:sp>
      <p:sp>
        <p:nvSpPr>
          <p:cNvPr id="19" name="Subtitle 2">
            <a:extLst>
              <a:ext uri="{FF2B5EF4-FFF2-40B4-BE49-F238E27FC236}">
                <a16:creationId xmlns:a16="http://schemas.microsoft.com/office/drawing/2014/main" id="{AFFE21A3-0B27-AD43-AB53-3A82C31FC5C5}"/>
              </a:ext>
            </a:extLst>
          </p:cNvPr>
          <p:cNvSpPr>
            <a:spLocks noGrp="1"/>
          </p:cNvSpPr>
          <p:nvPr>
            <p:ph type="subTitle" idx="1"/>
          </p:nvPr>
        </p:nvSpPr>
        <p:spPr>
          <a:xfrm>
            <a:off x="934759" y="3746427"/>
            <a:ext cx="5040313" cy="2478086"/>
          </a:xfrm>
        </p:spPr>
        <p:txBody>
          <a:bodyPr>
            <a:normAutofit/>
          </a:bodyPr>
          <a:lstStyle>
            <a:lvl1pPr marL="0" indent="0" algn="l">
              <a:buNone/>
              <a:defRPr sz="2100" baseline="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Oval 12">
            <a:extLst>
              <a:ext uri="{FF2B5EF4-FFF2-40B4-BE49-F238E27FC236}">
                <a16:creationId xmlns:a16="http://schemas.microsoft.com/office/drawing/2014/main" id="{4B17484E-D401-9340-9F36-9203F9407A00}"/>
              </a:ext>
            </a:extLst>
          </p:cNvPr>
          <p:cNvSpPr>
            <a:spLocks noChangeAspect="1"/>
          </p:cNvSpPr>
          <p:nvPr/>
        </p:nvSpPr>
        <p:spPr>
          <a:xfrm>
            <a:off x="6516216" y="3514991"/>
            <a:ext cx="2327553" cy="2463612"/>
          </a:xfrm>
          <a:prstGeom prst="ellipse">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28BA930-CE36-7B41-A4BC-BAD3D11F0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913" y="1556792"/>
            <a:ext cx="2768600" cy="736600"/>
          </a:xfrm>
          <a:prstGeom prst="rect">
            <a:avLst/>
          </a:prstGeom>
        </p:spPr>
      </p:pic>
      <p:grpSp>
        <p:nvGrpSpPr>
          <p:cNvPr id="12" name="Group 11">
            <a:extLst>
              <a:ext uri="{FF2B5EF4-FFF2-40B4-BE49-F238E27FC236}">
                <a16:creationId xmlns:a16="http://schemas.microsoft.com/office/drawing/2014/main" id="{8439C9DE-B19E-AC47-90C2-BEDD7D3E5DFB}"/>
              </a:ext>
            </a:extLst>
          </p:cNvPr>
          <p:cNvGrpSpPr/>
          <p:nvPr/>
        </p:nvGrpSpPr>
        <p:grpSpPr>
          <a:xfrm>
            <a:off x="6760125" y="3757047"/>
            <a:ext cx="1954089" cy="1979500"/>
            <a:chOff x="6012104" y="4930467"/>
            <a:chExt cx="1964391" cy="1971858"/>
          </a:xfrm>
          <a:solidFill>
            <a:schemeClr val="bg1"/>
          </a:solidFill>
        </p:grpSpPr>
        <p:sp>
          <p:nvSpPr>
            <p:cNvPr id="14" name="Oval 13">
              <a:extLst>
                <a:ext uri="{FF2B5EF4-FFF2-40B4-BE49-F238E27FC236}">
                  <a16:creationId xmlns:a16="http://schemas.microsoft.com/office/drawing/2014/main" id="{2C5093D0-007D-0D4C-B5CD-2910AB346CD9}"/>
                </a:ext>
              </a:extLst>
            </p:cNvPr>
            <p:cNvSpPr>
              <a:spLocks noChangeAspect="1"/>
            </p:cNvSpPr>
            <p:nvPr userDrawn="1"/>
          </p:nvSpPr>
          <p:spPr>
            <a:xfrm>
              <a:off x="6012104" y="4930467"/>
              <a:ext cx="1964391" cy="1971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AADFB72-1159-9245-9AA1-F5E137D684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22041" y="6038287"/>
              <a:ext cx="1386623" cy="440198"/>
            </a:xfrm>
            <a:prstGeom prst="rect">
              <a:avLst/>
            </a:prstGeom>
            <a:grpFill/>
            <a:ln>
              <a:noFill/>
            </a:ln>
          </p:spPr>
        </p:pic>
        <p:pic>
          <p:nvPicPr>
            <p:cNvPr id="21" name="Picture 20">
              <a:extLst>
                <a:ext uri="{FF2B5EF4-FFF2-40B4-BE49-F238E27FC236}">
                  <a16:creationId xmlns:a16="http://schemas.microsoft.com/office/drawing/2014/main" id="{AFA079FA-4DF2-5C45-8732-8EE25BA56C9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33299" y="5382899"/>
              <a:ext cx="1373431" cy="526851"/>
            </a:xfrm>
            <a:prstGeom prst="rect">
              <a:avLst/>
            </a:prstGeom>
            <a:grpFill/>
            <a:ln>
              <a:noFill/>
            </a:ln>
          </p:spPr>
        </p:pic>
      </p:grpSp>
    </p:spTree>
    <p:extLst>
      <p:ext uri="{BB962C8B-B14F-4D97-AF65-F5344CB8AC3E}">
        <p14:creationId xmlns:p14="http://schemas.microsoft.com/office/powerpoint/2010/main" val="3631899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84BD3-4932-4FE6-B55D-1FD641A9AEB4}" type="datetimeFigureOut">
              <a:rPr lang="en-GB" smtClean="0"/>
              <a:t>30/10/2020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D65FF9-0038-4CBC-BFDD-7E5229F12073}" type="slidenum">
              <a:rPr lang="en-GB" smtClean="0"/>
              <a:t>‹#›</a:t>
            </a:fld>
            <a:endParaRPr lang="en-GB"/>
          </a:p>
        </p:txBody>
      </p:sp>
    </p:spTree>
    <p:extLst>
      <p:ext uri="{BB962C8B-B14F-4D97-AF65-F5344CB8AC3E}">
        <p14:creationId xmlns:p14="http://schemas.microsoft.com/office/powerpoint/2010/main" val="149134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Section_Teal">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8A560D82-2380-8447-ADA5-39600CBA794D}"/>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rgbClr val="EF811B"/>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0036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Section_Orange">
    <p:spTree>
      <p:nvGrpSpPr>
        <p:cNvPr id="1" name=""/>
        <p:cNvGrpSpPr/>
        <p:nvPr/>
      </p:nvGrpSpPr>
      <p:grpSpPr>
        <a:xfrm>
          <a:off x="0" y="0"/>
          <a:ext cx="0" cy="0"/>
          <a:chOff x="0" y="0"/>
          <a:chExt cx="0" cy="0"/>
        </a:xfrm>
      </p:grpSpPr>
      <p:pic>
        <p:nvPicPr>
          <p:cNvPr id="5" name="Picture 4" descr="A picture containing drawing, food&#10;&#10;Description automatically generated">
            <a:extLst>
              <a:ext uri="{FF2B5EF4-FFF2-40B4-BE49-F238E27FC236}">
                <a16:creationId xmlns:a16="http://schemas.microsoft.com/office/drawing/2014/main" id="{44F6A417-BFAD-BF46-83DE-70CA33FA0088}"/>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BEC3A7EF-61A3-C646-9D93-BF44247B0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383971"/>
            <a:ext cx="1432800" cy="381204"/>
          </a:xfrm>
          <a:prstGeom prst="rect">
            <a:avLst/>
          </a:prstGeom>
        </p:spPr>
      </p:pic>
    </p:spTree>
    <p:extLst>
      <p:ext uri="{BB962C8B-B14F-4D97-AF65-F5344CB8AC3E}">
        <p14:creationId xmlns:p14="http://schemas.microsoft.com/office/powerpoint/2010/main" val="51468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Section_Blue">
    <p:spTree>
      <p:nvGrpSpPr>
        <p:cNvPr id="1" name=""/>
        <p:cNvGrpSpPr/>
        <p:nvPr/>
      </p:nvGrpSpPr>
      <p:grpSpPr>
        <a:xfrm>
          <a:off x="0" y="0"/>
          <a:ext cx="0" cy="0"/>
          <a:chOff x="0" y="0"/>
          <a:chExt cx="0" cy="0"/>
        </a:xfrm>
      </p:grpSpPr>
      <p:pic>
        <p:nvPicPr>
          <p:cNvPr id="6" name="Picture 5" descr="A picture containing device&#10;&#10;Description automatically generated">
            <a:extLst>
              <a:ext uri="{FF2B5EF4-FFF2-40B4-BE49-F238E27FC236}">
                <a16:creationId xmlns:a16="http://schemas.microsoft.com/office/drawing/2014/main" id="{1A963A61-F056-0B49-8378-503986F0830D}"/>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347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Section_Green">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7EAFB47-539C-6B46-81A0-0C477A72A486}"/>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52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over/Section_Lilac">
    <p:spTree>
      <p:nvGrpSpPr>
        <p:cNvPr id="1" name=""/>
        <p:cNvGrpSpPr/>
        <p:nvPr/>
      </p:nvGrpSpPr>
      <p:grpSpPr>
        <a:xfrm>
          <a:off x="0" y="0"/>
          <a:ext cx="0" cy="0"/>
          <a:chOff x="0" y="0"/>
          <a:chExt cx="0" cy="0"/>
        </a:xfrm>
      </p:grpSpPr>
      <p:pic>
        <p:nvPicPr>
          <p:cNvPr id="6" name="Picture 5" descr="A picture containing drawing, device&#10;&#10;Description automatically generated">
            <a:extLst>
              <a:ext uri="{FF2B5EF4-FFF2-40B4-BE49-F238E27FC236}">
                <a16:creationId xmlns:a16="http://schemas.microsoft.com/office/drawing/2014/main" id="{F0A69D7D-3B91-E549-8AF4-0DB964544DF4}"/>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055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Section_Lime">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5AD79B1D-A52D-4045-9EAD-F055EB5BA4F4}"/>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844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ver/Section_Pink">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90D1A0EF-1045-6C4A-AFD7-061745422913}"/>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3053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_Teal">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ED7EA680-B51F-6E41-A52C-4298190DAB59}"/>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4212" y="2420937"/>
            <a:ext cx="5688013" cy="3816351"/>
          </a:xfrm>
        </p:spPr>
        <p:txBody>
          <a:bodyPr/>
          <a:lstStyle>
            <a:lvl1pPr>
              <a:defRPr b="0" i="0">
                <a:solidFill>
                  <a:schemeClr val="bg1"/>
                </a:solidFill>
                <a:latin typeface="Roboto Slab" pitchFamily="2" charset="0"/>
                <a:ea typeface="Roboto Slab"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p>
            <a:fld id="{C3D65FF9-0038-4CBC-BFDD-7E5229F12073}" type="slidenum">
              <a:rPr lang="en-GB" smtClean="0"/>
              <a:t>‹#›</a:t>
            </a:fld>
            <a:endParaRPr lang="en-GB"/>
          </a:p>
        </p:txBody>
      </p:sp>
      <p:sp>
        <p:nvSpPr>
          <p:cNvPr id="12" name="Doughnut 11">
            <a:extLst>
              <a:ext uri="{FF2B5EF4-FFF2-40B4-BE49-F238E27FC236}">
                <a16:creationId xmlns:a16="http://schemas.microsoft.com/office/drawing/2014/main" id="{18A0205B-9C48-6A47-BB05-0215B14E8627}"/>
              </a:ext>
            </a:extLst>
          </p:cNvPr>
          <p:cNvSpPr/>
          <p:nvPr/>
        </p:nvSpPr>
        <p:spPr>
          <a:xfrm>
            <a:off x="8208963" y="5967412"/>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9469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2" y="765175"/>
            <a:ext cx="5688013" cy="1655762"/>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84212" y="2420937"/>
            <a:ext cx="7524751" cy="3816351"/>
          </a:xfrm>
          <a:prstGeom prst="rect">
            <a:avLst/>
          </a:prstGeom>
        </p:spPr>
        <p:txBody>
          <a:bodyPr vert="horz" lIns="0" tIns="0" rIns="0" bIns="0" rtlCol="0">
            <a:normAutofit/>
          </a:bodyPr>
          <a:lstStyle/>
          <a:p>
            <a:pPr lvl="0"/>
            <a:r>
              <a:rPr lang="en-GB" dirty="0"/>
              <a:t>Click to edit Master text styles</a:t>
            </a:r>
          </a:p>
          <a:p>
            <a:pPr lvl="1"/>
            <a:r>
              <a:rPr lang="en-GB" dirty="0"/>
              <a:t>Second level</a:t>
            </a:r>
            <a:endParaRPr lang="en-US" dirty="0"/>
          </a:p>
        </p:txBody>
      </p:sp>
      <p:sp>
        <p:nvSpPr>
          <p:cNvPr id="5" name="Footer Placeholder 4"/>
          <p:cNvSpPr>
            <a:spLocks noGrp="1"/>
          </p:cNvSpPr>
          <p:nvPr>
            <p:ph type="ftr" sz="quarter" idx="3"/>
          </p:nvPr>
        </p:nvSpPr>
        <p:spPr>
          <a:xfrm>
            <a:off x="684213" y="6237287"/>
            <a:ext cx="3086100" cy="269875"/>
          </a:xfrm>
          <a:prstGeom prst="rect">
            <a:avLst/>
          </a:prstGeom>
        </p:spPr>
        <p:txBody>
          <a:bodyPr vert="horz" lIns="0" tIns="0" rIns="0" bIns="0" rtlCol="0" anchor="b" anchorCtr="0"/>
          <a:lstStyle>
            <a:lvl1pPr algn="l">
              <a:defRPr sz="800" b="0" i="0">
                <a:solidFill>
                  <a:srgbClr val="005E84"/>
                </a:solidFill>
                <a:latin typeface="BROWN-LIGHT" pitchFamily="2" charset="77"/>
              </a:defRPr>
            </a:lvl1pPr>
          </a:lstStyle>
          <a:p>
            <a:endParaRPr lang="en-GB"/>
          </a:p>
        </p:txBody>
      </p:sp>
      <p:sp>
        <p:nvSpPr>
          <p:cNvPr id="6" name="Slide Number Placeholder 5"/>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rgbClr val="EF811B"/>
                </a:solidFill>
                <a:latin typeface="Brown-RegularItalic" pitchFamily="2" charset="77"/>
              </a:defRPr>
            </a:lvl1pPr>
          </a:lstStyle>
          <a:p>
            <a:fld id="{C3D65FF9-0038-4CBC-BFDD-7E5229F12073}" type="slidenum">
              <a:rPr lang="en-GB" smtClean="0"/>
              <a:t>‹#›</a:t>
            </a:fld>
            <a:endParaRPr lang="en-GB"/>
          </a:p>
        </p:txBody>
      </p:sp>
      <p:sp>
        <p:nvSpPr>
          <p:cNvPr id="14" name="Doughnut 13">
            <a:extLst>
              <a:ext uri="{FF2B5EF4-FFF2-40B4-BE49-F238E27FC236}">
                <a16:creationId xmlns:a16="http://schemas.microsoft.com/office/drawing/2014/main" id="{8053CFB4-0282-FC47-9A5D-60F19FB383A5}"/>
              </a:ext>
            </a:extLst>
          </p:cNvPr>
          <p:cNvSpPr/>
          <p:nvPr/>
        </p:nvSpPr>
        <p:spPr>
          <a:xfrm>
            <a:off x="8208963" y="5967413"/>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11974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3000" b="1" i="0" kern="1200" baseline="0">
          <a:solidFill>
            <a:srgbClr val="EF811B"/>
          </a:solidFill>
          <a:latin typeface="Brown-RegularItalic" pitchFamily="2" charset="77"/>
          <a:ea typeface="+mj-ea"/>
          <a:cs typeface="+mj-cs"/>
        </a:defRPr>
      </a:lvl1pPr>
    </p:titleStyle>
    <p:bodyStyle>
      <a:lvl1pPr marL="0" indent="0" algn="l" defTabSz="720000" rtl="0" eaLnBrk="1" latinLnBrk="0" hangingPunct="1">
        <a:lnSpc>
          <a:spcPct val="100000"/>
        </a:lnSpc>
        <a:spcBef>
          <a:spcPts val="0"/>
        </a:spcBef>
        <a:spcAft>
          <a:spcPts val="600"/>
        </a:spcAft>
        <a:buFontTx/>
        <a:buNone/>
        <a:defRPr sz="2100" b="0" i="0" kern="1200" baseline="0">
          <a:solidFill>
            <a:srgbClr val="005E84"/>
          </a:solidFill>
          <a:latin typeface="Roboto Slab Light" pitchFamily="2" charset="0"/>
          <a:ea typeface="Roboto Slab Light" pitchFamily="2" charset="0"/>
          <a:cs typeface="+mn-cs"/>
        </a:defRPr>
      </a:lvl1pPr>
      <a:lvl2pPr marL="144000" indent="-457200" algn="l" defTabSz="720000" rtl="0" eaLnBrk="1" latinLnBrk="0" hangingPunct="1">
        <a:lnSpc>
          <a:spcPct val="100000"/>
        </a:lnSpc>
        <a:spcBef>
          <a:spcPts val="0"/>
        </a:spcBef>
        <a:spcAft>
          <a:spcPts val="600"/>
        </a:spcAft>
        <a:buFont typeface="Arial" panose="020B0604020202020204" pitchFamily="34" charset="0"/>
        <a:buChar char="•"/>
        <a:defRPr sz="2100" b="0" i="0" kern="1200" baseline="0">
          <a:solidFill>
            <a:srgbClr val="005E84"/>
          </a:solidFill>
          <a:latin typeface="Roboto Slab Light" pitchFamily="2" charset="0"/>
          <a:ea typeface="Roboto Slab Light" pitchFamily="2" charset="0"/>
          <a:cs typeface="+mn-cs"/>
        </a:defRPr>
      </a:lvl2pPr>
      <a:lvl3pPr marL="11430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3pPr>
      <a:lvl4pPr marL="16002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4pPr>
      <a:lvl5pPr marL="20574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525">
          <p15:clr>
            <a:srgbClr val="F26B43"/>
          </p15:clr>
        </p15:guide>
        <p15:guide id="2" pos="4014">
          <p15:clr>
            <a:srgbClr val="F26B43"/>
          </p15:clr>
        </p15:guide>
        <p15:guide id="3" pos="5511">
          <p15:clr>
            <a:srgbClr val="F26B43"/>
          </p15:clr>
        </p15:guide>
        <p15:guide id="4" pos="5171">
          <p15:clr>
            <a:srgbClr val="F26B43"/>
          </p15:clr>
        </p15:guide>
        <p15:guide id="6" pos="431">
          <p15:clr>
            <a:srgbClr val="F26B43"/>
          </p15:clr>
        </p15:guide>
        <p15:guide id="7" orient="horz" pos="278">
          <p15:clr>
            <a:srgbClr val="F26B43"/>
          </p15:clr>
        </p15:guide>
        <p15:guide id="8" orient="horz" pos="3929">
          <p15:clr>
            <a:srgbClr val="F26B43"/>
          </p15:clr>
        </p15:guide>
        <p15:guide id="9" orient="horz" pos="482">
          <p15:clr>
            <a:srgbClr val="F26B43"/>
          </p15:clr>
        </p15:guide>
        <p15:guide id="10" pos="839">
          <p15:clr>
            <a:srgbClr val="F26B43"/>
          </p15:clr>
        </p15:guide>
        <p15:guide id="11"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google.co.uk/url?sa=i&amp;rct=j&amp;q=&amp;esrc=s&amp;frm=1&amp;source=images&amp;cd=&amp;cad=rja&amp;docid=zQe19mcSreSzBM&amp;tbnid=5NhJRaZZvE-2iM:&amp;ved=0CAUQjRw&amp;url=http://www.meselec.co.uk/wirelessfire.html&amp;ei=3i03Uer-BM3u0gW15oDwCA&amp;bvm=bv.43287494,d.ZWU&amp;psig=AFQjCNEmTOqrlZ2FxQKWV94TpuoHGWMEzw&amp;ust=1362657103254093" TargetMode="External"/><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hyperlink" Target="http://www.google.co.uk/url?sa=i&amp;rct=j&amp;q=&amp;esrc=s&amp;frm=1&amp;source=images&amp;cd=&amp;cad=rja&amp;docid=alft57HbtTqCUM&amp;tbnid=2SyKr44KP3Xj_M:&amp;ved=0CAUQjRw&amp;url=http://www.kabircares.org/pg-schools-ban-cell-phones-in-classrooms/&amp;ei=G0w3UeveG8WY1AX8qoCYCg&amp;bvm=bv.43287494,d.ZWU&amp;psig=AFQjCNFHC7RC6P4kuB4icmxRmWR7x0Gw_g&amp;ust=1362664844332725" TargetMode="External"/><Relationship Id="rId4" Type="http://schemas.openxmlformats.org/officeDocument/2006/relationships/image" Target="../media/image16.jpeg"/><Relationship Id="rId9" Type="http://schemas.openxmlformats.org/officeDocument/2006/relationships/image" Target="../media/image2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charliewaller.org/what-we-do/online-learning-materials"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charliewaller.org/"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hyperlink" Target="https://www.qmul.ac.uk/queenmaryacademy/researcher-development/wellbeing/catalyst-fund-projec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mind.org.uk/information-support/types-of-mental-health-problems"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CCE71C-E66D-7E4C-A026-D68801A391D7}"/>
              </a:ext>
            </a:extLst>
          </p:cNvPr>
          <p:cNvSpPr txBox="1">
            <a:spLocks/>
          </p:cNvSpPr>
          <p:nvPr/>
        </p:nvSpPr>
        <p:spPr>
          <a:xfrm>
            <a:off x="1331912" y="980728"/>
            <a:ext cx="5040313" cy="295232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000" b="1" i="0" kern="1200" baseline="0">
                <a:solidFill>
                  <a:srgbClr val="EF811B"/>
                </a:solidFill>
                <a:latin typeface="Brown-RegularItalic" pitchFamily="2" charset="77"/>
                <a:ea typeface="+mj-ea"/>
                <a:cs typeface="+mj-cs"/>
              </a:defRPr>
            </a:lvl1pPr>
          </a:lstStyle>
          <a:p>
            <a:br>
              <a:rPr lang="en-GB" dirty="0">
                <a:latin typeface="Century Gothic" panose="020B0502020202020204" pitchFamily="34" charset="0"/>
              </a:rPr>
            </a:br>
            <a:r>
              <a:rPr lang="en-GB" dirty="0">
                <a:latin typeface="Century Gothic" panose="020B0502020202020204" pitchFamily="34" charset="0"/>
              </a:rPr>
              <a:t>Mental health and Wellbeing in PGRs:</a:t>
            </a:r>
            <a:br>
              <a:rPr lang="en-GB" dirty="0">
                <a:latin typeface="Century Gothic" panose="020B0502020202020204" pitchFamily="34" charset="0"/>
              </a:rPr>
            </a:br>
            <a:r>
              <a:rPr lang="en-GB" dirty="0">
                <a:latin typeface="Century Gothic" panose="020B0502020202020204" pitchFamily="34" charset="0"/>
              </a:rPr>
              <a:t>Guidance for supervisors</a:t>
            </a:r>
          </a:p>
        </p:txBody>
      </p:sp>
      <p:sp>
        <p:nvSpPr>
          <p:cNvPr id="10" name="Subtitle 8">
            <a:extLst>
              <a:ext uri="{FF2B5EF4-FFF2-40B4-BE49-F238E27FC236}">
                <a16:creationId xmlns:a16="http://schemas.microsoft.com/office/drawing/2014/main" id="{4FEDE974-1690-4A43-BC9B-D2006756B32E}"/>
              </a:ext>
            </a:extLst>
          </p:cNvPr>
          <p:cNvSpPr txBox="1">
            <a:spLocks/>
          </p:cNvSpPr>
          <p:nvPr/>
        </p:nvSpPr>
        <p:spPr>
          <a:xfrm>
            <a:off x="1331912" y="4149080"/>
            <a:ext cx="5040313" cy="2088206"/>
          </a:xfrm>
          <a:prstGeom prst="rect">
            <a:avLst/>
          </a:prstGeom>
        </p:spPr>
        <p:txBody>
          <a:bodyPr vert="horz" lIns="0" tIns="0" rIns="0" bIns="0" rtlCol="0">
            <a:normAutofit/>
          </a:bodyPr>
          <a:lstStyle>
            <a:lvl1pPr marL="0" indent="0" algn="l" defTabSz="720000" rtl="0" eaLnBrk="1" latinLnBrk="0" hangingPunct="1">
              <a:lnSpc>
                <a:spcPct val="100000"/>
              </a:lnSpc>
              <a:spcBef>
                <a:spcPts val="0"/>
              </a:spcBef>
              <a:spcAft>
                <a:spcPts val="600"/>
              </a:spcAft>
              <a:buFontTx/>
              <a:buNone/>
              <a:defRPr sz="2100" b="0" i="0" kern="1200" baseline="0">
                <a:solidFill>
                  <a:schemeClr val="bg1"/>
                </a:solidFill>
                <a:latin typeface="Brown-RegularItalic" pitchFamily="2" charset="77"/>
                <a:ea typeface="Roboto Slab Light" pitchFamily="2" charset="0"/>
                <a:cs typeface="+mn-cs"/>
              </a:defRPr>
            </a:lvl1pPr>
            <a:lvl2pPr marL="457200" indent="0" algn="ctr" defTabSz="720000" rtl="0" eaLnBrk="1" latinLnBrk="0" hangingPunct="1">
              <a:lnSpc>
                <a:spcPct val="100000"/>
              </a:lnSpc>
              <a:spcBef>
                <a:spcPts val="0"/>
              </a:spcBef>
              <a:spcAft>
                <a:spcPts val="600"/>
              </a:spcAft>
              <a:buFont typeface="Arial" panose="020B0604020202020204" pitchFamily="34" charset="0"/>
              <a:buNone/>
              <a:defRPr sz="2000" b="0" i="0" kern="1200" baseline="0">
                <a:solidFill>
                  <a:srgbClr val="005E84"/>
                </a:solidFill>
                <a:latin typeface="Roboto Slab Light" pitchFamily="2" charset="0"/>
                <a:ea typeface="Roboto Slab Light" pitchFamily="2" charset="0"/>
                <a:cs typeface="+mn-cs"/>
              </a:defRPr>
            </a:lvl2pPr>
            <a:lvl3pPr marL="914400" indent="0" algn="ctr" defTabSz="720000" rtl="0" eaLnBrk="1" latinLnBrk="0" hangingPunct="1">
              <a:lnSpc>
                <a:spcPct val="90000"/>
              </a:lnSpc>
              <a:spcBef>
                <a:spcPts val="500"/>
              </a:spcBef>
              <a:buFont typeface="Arial" panose="020B0604020202020204" pitchFamily="34" charset="0"/>
              <a:buNone/>
              <a:defRPr sz="1800" b="0" i="0" kern="1200" baseline="0">
                <a:solidFill>
                  <a:srgbClr val="005E84"/>
                </a:solidFill>
                <a:latin typeface="Brown-RegularItalic" pitchFamily="2" charset="77"/>
                <a:ea typeface="+mn-ea"/>
                <a:cs typeface="+mn-cs"/>
              </a:defRPr>
            </a:lvl3pPr>
            <a:lvl4pPr marL="1371600" indent="0" algn="ctr" defTabSz="720000" rtl="0" eaLnBrk="1" latinLnBrk="0" hangingPunct="1">
              <a:lnSpc>
                <a:spcPct val="90000"/>
              </a:lnSpc>
              <a:spcBef>
                <a:spcPts val="500"/>
              </a:spcBef>
              <a:buFont typeface="Arial" panose="020B0604020202020204" pitchFamily="34" charset="0"/>
              <a:buNone/>
              <a:defRPr sz="1600" b="0" i="0" kern="1200" baseline="0">
                <a:solidFill>
                  <a:srgbClr val="005E84"/>
                </a:solidFill>
                <a:latin typeface="Brown-RegularItalic" pitchFamily="2" charset="77"/>
                <a:ea typeface="+mn-ea"/>
                <a:cs typeface="+mn-cs"/>
              </a:defRPr>
            </a:lvl4pPr>
            <a:lvl5pPr marL="1828800" indent="0" algn="ctr" defTabSz="720000" rtl="0" eaLnBrk="1" latinLnBrk="0" hangingPunct="1">
              <a:lnSpc>
                <a:spcPct val="90000"/>
              </a:lnSpc>
              <a:spcBef>
                <a:spcPts val="500"/>
              </a:spcBef>
              <a:buFont typeface="Arial" panose="020B0604020202020204" pitchFamily="34" charset="0"/>
              <a:buNone/>
              <a:defRPr sz="1600" b="0" i="0" kern="1200" baseline="0">
                <a:solidFill>
                  <a:srgbClr val="005E84"/>
                </a:solidFill>
                <a:latin typeface="Brown-RegularItalic"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TRAINER’S NAME</a:t>
            </a:r>
            <a:endParaRPr lang="en-US" dirty="0"/>
          </a:p>
        </p:txBody>
      </p:sp>
    </p:spTree>
    <p:extLst>
      <p:ext uri="{BB962C8B-B14F-4D97-AF65-F5344CB8AC3E}">
        <p14:creationId xmlns:p14="http://schemas.microsoft.com/office/powerpoint/2010/main" val="1360521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336F-828B-5E42-A32C-2A4BF3802FAE}"/>
              </a:ext>
            </a:extLst>
          </p:cNvPr>
          <p:cNvSpPr>
            <a:spLocks noGrp="1"/>
          </p:cNvSpPr>
          <p:nvPr>
            <p:ph type="title"/>
          </p:nvPr>
        </p:nvSpPr>
        <p:spPr>
          <a:xfrm>
            <a:off x="684212" y="765175"/>
            <a:ext cx="6408068" cy="1655762"/>
          </a:xfrm>
        </p:spPr>
        <p:txBody>
          <a:bodyPr/>
          <a:lstStyle/>
          <a:p>
            <a:r>
              <a:rPr lang="en-US" dirty="0"/>
              <a:t>Discussion:</a:t>
            </a:r>
            <a:br>
              <a:rPr lang="en-US" dirty="0"/>
            </a:br>
            <a:r>
              <a:rPr lang="en-US" dirty="0"/>
              <a:t>What particular pressures do you think PGRs might be experiencing?</a:t>
            </a:r>
          </a:p>
        </p:txBody>
      </p:sp>
      <p:sp>
        <p:nvSpPr>
          <p:cNvPr id="3" name="Content Placeholder 2">
            <a:extLst>
              <a:ext uri="{FF2B5EF4-FFF2-40B4-BE49-F238E27FC236}">
                <a16:creationId xmlns:a16="http://schemas.microsoft.com/office/drawing/2014/main" id="{B5D1BE86-AF32-3746-AD87-9F79639EACA1}"/>
              </a:ext>
            </a:extLst>
          </p:cNvPr>
          <p:cNvSpPr>
            <a:spLocks noGrp="1"/>
          </p:cNvSpPr>
          <p:nvPr>
            <p:ph idx="1"/>
          </p:nvPr>
        </p:nvSpPr>
        <p:spPr>
          <a:xfrm>
            <a:off x="684212" y="2420937"/>
            <a:ext cx="7524751" cy="3816352"/>
          </a:xfrm>
        </p:spPr>
        <p:txBody>
          <a:bodyPr>
            <a:normAutofit/>
          </a:bodyPr>
          <a:lstStyle/>
          <a:p>
            <a:pPr marL="342900" indent="-342900">
              <a:spcAft>
                <a:spcPts val="1200"/>
              </a:spcAft>
              <a:buFont typeface="Arial" panose="020B0604020202020204" pitchFamily="34" charset="0"/>
              <a:buChar char="•"/>
            </a:pPr>
            <a:r>
              <a:rPr lang="en-US" dirty="0"/>
              <a:t>Personal/academic isolation</a:t>
            </a:r>
          </a:p>
          <a:p>
            <a:pPr marL="342900" indent="-342900">
              <a:spcAft>
                <a:spcPts val="1200"/>
              </a:spcAft>
              <a:buFont typeface="Arial" panose="020B0604020202020204" pitchFamily="34" charset="0"/>
              <a:buChar char="•"/>
            </a:pPr>
            <a:r>
              <a:rPr lang="en-US" dirty="0"/>
              <a:t>Balancing conflicting demands – family/work</a:t>
            </a:r>
          </a:p>
          <a:p>
            <a:pPr marL="342900" indent="-342900">
              <a:spcAft>
                <a:spcPts val="1200"/>
              </a:spcAft>
              <a:buFont typeface="Arial" panose="020B0604020202020204" pitchFamily="34" charset="0"/>
              <a:buChar char="•"/>
            </a:pPr>
            <a:r>
              <a:rPr lang="en-US" dirty="0"/>
              <a:t>Financial pressure/visa issues</a:t>
            </a:r>
          </a:p>
          <a:p>
            <a:pPr marL="342900" indent="-342900">
              <a:spcAft>
                <a:spcPts val="1200"/>
              </a:spcAft>
              <a:buFont typeface="Arial" panose="020B0604020202020204" pitchFamily="34" charset="0"/>
              <a:buChar char="•"/>
            </a:pPr>
            <a:r>
              <a:rPr lang="en-US" dirty="0"/>
              <a:t>Culture shock (academic culture or coming from abroad)</a:t>
            </a:r>
          </a:p>
          <a:p>
            <a:pPr marL="342900" indent="-342900">
              <a:spcAft>
                <a:spcPts val="1200"/>
              </a:spcAft>
              <a:buFont typeface="Arial" panose="020B0604020202020204" pitchFamily="34" charset="0"/>
              <a:buChar char="•"/>
            </a:pPr>
            <a:r>
              <a:rPr lang="en-US" dirty="0"/>
              <a:t>Time pressures/lack of structure in the PhD</a:t>
            </a:r>
          </a:p>
          <a:p>
            <a:pPr marL="342900" indent="-342900">
              <a:spcAft>
                <a:spcPts val="1200"/>
              </a:spcAft>
              <a:buFont typeface="Arial" panose="020B0604020202020204" pitchFamily="34" charset="0"/>
              <a:buChar char="•"/>
            </a:pPr>
            <a:r>
              <a:rPr lang="en-US" dirty="0"/>
              <a:t>Supervisor expectations (</a:t>
            </a:r>
            <a:r>
              <a:rPr lang="en-US" dirty="0" err="1"/>
              <a:t>eg</a:t>
            </a:r>
            <a:r>
              <a:rPr lang="en-US" dirty="0"/>
              <a:t> working on weekends)</a:t>
            </a:r>
          </a:p>
          <a:p>
            <a:pPr marL="342900" indent="-342900">
              <a:spcAft>
                <a:spcPts val="1200"/>
              </a:spcAft>
              <a:buFont typeface="Arial" panose="020B0604020202020204" pitchFamily="34" charset="0"/>
              <a:buChar char="•"/>
            </a:pPr>
            <a:r>
              <a:rPr lang="en-US" dirty="0"/>
              <a:t>Competitiveness of academia</a:t>
            </a:r>
          </a:p>
          <a:p>
            <a:pPr marL="342900" indent="-342900">
              <a:spcAft>
                <a:spcPts val="1200"/>
              </a:spcAft>
              <a:buFont typeface="Arial" panose="020B0604020202020204" pitchFamily="34" charset="0"/>
              <a:buChar char="•"/>
            </a:pPr>
            <a:r>
              <a:rPr lang="en-US" dirty="0"/>
              <a:t>Frustrations with things such as faulty equipment</a:t>
            </a:r>
          </a:p>
          <a:p>
            <a:endParaRPr lang="en-US" dirty="0"/>
          </a:p>
          <a:p>
            <a:endParaRPr lang="en-US" dirty="0"/>
          </a:p>
        </p:txBody>
      </p:sp>
    </p:spTree>
    <p:extLst>
      <p:ext uri="{BB962C8B-B14F-4D97-AF65-F5344CB8AC3E}">
        <p14:creationId xmlns:p14="http://schemas.microsoft.com/office/powerpoint/2010/main" val="127464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C9BC-871A-EA40-A980-2F88684F8E14}"/>
              </a:ext>
            </a:extLst>
          </p:cNvPr>
          <p:cNvSpPr>
            <a:spLocks noGrp="1"/>
          </p:cNvSpPr>
          <p:nvPr>
            <p:ph type="title"/>
          </p:nvPr>
        </p:nvSpPr>
        <p:spPr/>
        <p:txBody>
          <a:bodyPr/>
          <a:lstStyle/>
          <a:p>
            <a:r>
              <a:rPr lang="en-US" dirty="0"/>
              <a:t>These in themselves not MH problems but can lead to …</a:t>
            </a:r>
          </a:p>
        </p:txBody>
      </p:sp>
      <p:sp>
        <p:nvSpPr>
          <p:cNvPr id="3" name="Content Placeholder 2">
            <a:extLst>
              <a:ext uri="{FF2B5EF4-FFF2-40B4-BE49-F238E27FC236}">
                <a16:creationId xmlns:a16="http://schemas.microsoft.com/office/drawing/2014/main" id="{79C7C1F6-4078-F840-B90B-4709CC60C9FE}"/>
              </a:ext>
            </a:extLst>
          </p:cNvPr>
          <p:cNvSpPr>
            <a:spLocks noGrp="1"/>
          </p:cNvSpPr>
          <p:nvPr>
            <p:ph idx="1"/>
          </p:nvPr>
        </p:nvSpPr>
        <p:spPr/>
        <p:txBody>
          <a:bodyPr/>
          <a:lstStyle/>
          <a:p>
            <a:endParaRPr lang="en-US" dirty="0"/>
          </a:p>
          <a:p>
            <a:pPr marL="342900" indent="-342900">
              <a:buFont typeface="Arial" panose="020B0604020202020204" pitchFamily="34" charset="0"/>
              <a:buChar char="•"/>
            </a:pPr>
            <a:r>
              <a:rPr lang="en-US" dirty="0"/>
              <a:t>Stress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Anxiety/panic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Low mood/depression</a:t>
            </a:r>
          </a:p>
          <a:p>
            <a:endParaRPr lang="en-US" dirty="0"/>
          </a:p>
          <a:p>
            <a:endParaRPr lang="en-US" dirty="0"/>
          </a:p>
        </p:txBody>
      </p:sp>
    </p:spTree>
    <p:extLst>
      <p:ext uri="{BB962C8B-B14F-4D97-AF65-F5344CB8AC3E}">
        <p14:creationId xmlns:p14="http://schemas.microsoft.com/office/powerpoint/2010/main" val="259784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263C-D186-A548-8CCF-2FC89DD6204E}"/>
              </a:ext>
            </a:extLst>
          </p:cNvPr>
          <p:cNvSpPr>
            <a:spLocks noGrp="1"/>
          </p:cNvSpPr>
          <p:nvPr>
            <p:ph type="title"/>
          </p:nvPr>
        </p:nvSpPr>
        <p:spPr/>
        <p:txBody>
          <a:bodyPr/>
          <a:lstStyle/>
          <a:p>
            <a:r>
              <a:rPr lang="en-US" dirty="0"/>
              <a:t>Discussion: What is your responsibility as a supervisor?</a:t>
            </a:r>
          </a:p>
        </p:txBody>
      </p:sp>
      <p:sp>
        <p:nvSpPr>
          <p:cNvPr id="3" name="Content Placeholder 2">
            <a:extLst>
              <a:ext uri="{FF2B5EF4-FFF2-40B4-BE49-F238E27FC236}">
                <a16:creationId xmlns:a16="http://schemas.microsoft.com/office/drawing/2014/main" id="{5AC8C778-AFF2-784F-9670-6CBC3BC6EB5C}"/>
              </a:ext>
            </a:extLst>
          </p:cNvPr>
          <p:cNvSpPr>
            <a:spLocks noGrp="1"/>
          </p:cNvSpPr>
          <p:nvPr>
            <p:ph idx="1"/>
          </p:nvPr>
        </p:nvSpPr>
        <p:spPr>
          <a:xfrm>
            <a:off x="684212" y="2132857"/>
            <a:ext cx="7524751" cy="4104432"/>
          </a:xfrm>
        </p:spPr>
        <p:txBody>
          <a:bodyPr>
            <a:noAutofit/>
          </a:bodyPr>
          <a:lstStyle/>
          <a:p>
            <a:pPr marL="342900" indent="-342900">
              <a:spcAft>
                <a:spcPts val="1200"/>
              </a:spcAft>
              <a:buFont typeface="Arial" panose="020B0604020202020204" pitchFamily="34" charset="0"/>
              <a:buChar char="•"/>
            </a:pPr>
            <a:r>
              <a:rPr lang="en-US" dirty="0"/>
              <a:t>To encourage (and model) good self-care from the start</a:t>
            </a:r>
          </a:p>
          <a:p>
            <a:pPr marL="342900" indent="-342900">
              <a:spcAft>
                <a:spcPts val="1200"/>
              </a:spcAft>
              <a:buFont typeface="Arial" panose="020B0604020202020204" pitchFamily="34" charset="0"/>
              <a:buChar char="•"/>
            </a:pPr>
            <a:r>
              <a:rPr lang="en-US" dirty="0"/>
              <a:t>To be prepared to listen if they come to you</a:t>
            </a:r>
          </a:p>
          <a:p>
            <a:pPr marL="342900" indent="-342900">
              <a:spcAft>
                <a:spcPts val="1200"/>
              </a:spcAft>
              <a:buFont typeface="Arial" panose="020B0604020202020204" pitchFamily="34" charset="0"/>
              <a:buChar char="•"/>
            </a:pPr>
            <a:r>
              <a:rPr lang="en-US" dirty="0"/>
              <a:t>To be aware of when your supervisee is struggling or has any declared disability, including a MH condition</a:t>
            </a:r>
          </a:p>
          <a:p>
            <a:pPr marL="342900" indent="-342900">
              <a:spcAft>
                <a:spcPts val="1200"/>
              </a:spcAft>
              <a:buFont typeface="Arial" panose="020B0604020202020204" pitchFamily="34" charset="0"/>
              <a:buChar char="•"/>
            </a:pPr>
            <a:r>
              <a:rPr lang="en-US" dirty="0"/>
              <a:t>To keep and eye on your supervisee – ask how they are </a:t>
            </a:r>
          </a:p>
          <a:p>
            <a:pPr marL="342900" indent="-342900">
              <a:spcAft>
                <a:spcPts val="1200"/>
              </a:spcAft>
              <a:buFont typeface="Arial" panose="020B0604020202020204" pitchFamily="34" charset="0"/>
              <a:buChar char="•"/>
            </a:pPr>
            <a:r>
              <a:rPr lang="en-US" dirty="0"/>
              <a:t>To open up a conversation if you notice there is something wrong</a:t>
            </a:r>
          </a:p>
          <a:p>
            <a:pPr marL="342900" indent="-342900">
              <a:spcAft>
                <a:spcPts val="1200"/>
              </a:spcAft>
              <a:buFont typeface="Arial" panose="020B0604020202020204" pitchFamily="34" charset="0"/>
              <a:buChar char="•"/>
            </a:pPr>
            <a:r>
              <a:rPr lang="en-US" dirty="0"/>
              <a:t>To know when and where to refer</a:t>
            </a:r>
          </a:p>
        </p:txBody>
      </p:sp>
    </p:spTree>
    <p:extLst>
      <p:ext uri="{BB962C8B-B14F-4D97-AF65-F5344CB8AC3E}">
        <p14:creationId xmlns:p14="http://schemas.microsoft.com/office/powerpoint/2010/main" val="37783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8D5FA-6B6F-FD42-AE07-756A25CED77D}"/>
              </a:ext>
            </a:extLst>
          </p:cNvPr>
          <p:cNvSpPr>
            <a:spLocks noGrp="1"/>
          </p:cNvSpPr>
          <p:nvPr>
            <p:ph type="title"/>
          </p:nvPr>
        </p:nvSpPr>
        <p:spPr/>
        <p:txBody>
          <a:bodyPr/>
          <a:lstStyle/>
          <a:p>
            <a:r>
              <a:rPr lang="en-US" dirty="0"/>
              <a:t>Discussion: How can you tell if a student is becoming unwell?</a:t>
            </a:r>
          </a:p>
        </p:txBody>
      </p:sp>
      <p:sp>
        <p:nvSpPr>
          <p:cNvPr id="3" name="Content Placeholder 2">
            <a:extLst>
              <a:ext uri="{FF2B5EF4-FFF2-40B4-BE49-F238E27FC236}">
                <a16:creationId xmlns:a16="http://schemas.microsoft.com/office/drawing/2014/main" id="{4DF2322E-F024-C14E-B508-D52A2B41C072}"/>
              </a:ext>
            </a:extLst>
          </p:cNvPr>
          <p:cNvSpPr>
            <a:spLocks noGrp="1"/>
          </p:cNvSpPr>
          <p:nvPr>
            <p:ph idx="1"/>
          </p:nvPr>
        </p:nvSpPr>
        <p:spPr/>
        <p:txBody>
          <a:bodyPr/>
          <a:lstStyle/>
          <a:p>
            <a:pPr marL="342900" indent="-342900">
              <a:buFont typeface="Arial" panose="020B0604020202020204" pitchFamily="34" charset="0"/>
              <a:buChar char="•"/>
              <a:defRPr/>
            </a:pPr>
            <a:endParaRPr lang="en-GB" dirty="0"/>
          </a:p>
          <a:p>
            <a:pPr marL="342900" indent="-342900">
              <a:buFont typeface="Arial" panose="020B0604020202020204" pitchFamily="34" charset="0"/>
              <a:buChar char="•"/>
              <a:defRPr/>
            </a:pPr>
            <a:r>
              <a:rPr lang="en-GB" dirty="0"/>
              <a:t>Changes in mood</a:t>
            </a:r>
          </a:p>
          <a:p>
            <a:pPr marL="342900" indent="-342900">
              <a:buFont typeface="Arial" panose="020B0604020202020204" pitchFamily="34" charset="0"/>
              <a:buChar char="•"/>
              <a:defRPr/>
            </a:pPr>
            <a:endParaRPr lang="en-GB" dirty="0"/>
          </a:p>
          <a:p>
            <a:pPr marL="342900" indent="-342900">
              <a:buFont typeface="Arial" panose="020B0604020202020204" pitchFamily="34" charset="0"/>
              <a:buChar char="•"/>
              <a:defRPr/>
            </a:pPr>
            <a:r>
              <a:rPr lang="en-GB" dirty="0"/>
              <a:t>Changes in behaviour</a:t>
            </a:r>
          </a:p>
          <a:p>
            <a:pPr marL="342900" indent="-342900">
              <a:buFont typeface="Arial" panose="020B0604020202020204" pitchFamily="34" charset="0"/>
              <a:buChar char="•"/>
              <a:defRPr/>
            </a:pPr>
            <a:endParaRPr lang="en-GB" dirty="0"/>
          </a:p>
          <a:p>
            <a:pPr marL="342900" indent="-342900">
              <a:buFont typeface="Arial" panose="020B0604020202020204" pitchFamily="34" charset="0"/>
              <a:buChar char="•"/>
              <a:defRPr/>
            </a:pPr>
            <a:r>
              <a:rPr lang="en-GB" dirty="0"/>
              <a:t>Changes in the way they think</a:t>
            </a:r>
          </a:p>
        </p:txBody>
      </p:sp>
    </p:spTree>
    <p:extLst>
      <p:ext uri="{BB962C8B-B14F-4D97-AF65-F5344CB8AC3E}">
        <p14:creationId xmlns:p14="http://schemas.microsoft.com/office/powerpoint/2010/main" val="4157410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375A14-725C-5F44-9500-A44CC288529F}"/>
              </a:ext>
            </a:extLst>
          </p:cNvPr>
          <p:cNvSpPr>
            <a:spLocks noGrp="1"/>
          </p:cNvSpPr>
          <p:nvPr>
            <p:ph type="title"/>
          </p:nvPr>
        </p:nvSpPr>
        <p:spPr/>
        <p:txBody>
          <a:bodyPr/>
          <a:lstStyle/>
          <a:p>
            <a:r>
              <a:rPr lang="en-US" dirty="0"/>
              <a:t>Signs to be aware of</a:t>
            </a:r>
          </a:p>
        </p:txBody>
      </p:sp>
      <p:sp>
        <p:nvSpPr>
          <p:cNvPr id="3" name="Content Placeholder 2"/>
          <p:cNvSpPr>
            <a:spLocks noGrp="1"/>
          </p:cNvSpPr>
          <p:nvPr>
            <p:ph idx="1"/>
          </p:nvPr>
        </p:nvSpPr>
        <p:spPr/>
        <p:txBody>
          <a:bodyPr>
            <a:normAutofit/>
          </a:bodyPr>
          <a:lstStyle/>
          <a:p>
            <a:pPr marL="342900" lvl="0" indent="-342900" fontAlgn="base">
              <a:buFont typeface="Arial" panose="020B0604020202020204" pitchFamily="34" charset="0"/>
              <a:buChar char="•"/>
            </a:pPr>
            <a:r>
              <a:rPr lang="en-GB" dirty="0"/>
              <a:t>Extreme moods and oversensitive</a:t>
            </a:r>
          </a:p>
          <a:p>
            <a:pPr marL="342900" lvl="0" indent="-342900" fontAlgn="base">
              <a:buFont typeface="Arial" panose="020B0604020202020204" pitchFamily="34" charset="0"/>
              <a:buChar char="•"/>
            </a:pPr>
            <a:r>
              <a:rPr lang="en-GB" dirty="0"/>
              <a:t>Feeling tired, flat and tearful all the time</a:t>
            </a:r>
          </a:p>
          <a:p>
            <a:pPr marL="342900" lvl="0" indent="-342900" fontAlgn="base">
              <a:buFont typeface="Arial" panose="020B0604020202020204" pitchFamily="34" charset="0"/>
              <a:buChar char="•"/>
            </a:pPr>
            <a:r>
              <a:rPr lang="en-GB" dirty="0"/>
              <a:t>Consistently hyperactive</a:t>
            </a:r>
          </a:p>
          <a:p>
            <a:pPr marL="342900" lvl="0" indent="-342900" fontAlgn="base">
              <a:buFont typeface="Arial" panose="020B0604020202020204" pitchFamily="34" charset="0"/>
              <a:buChar char="•"/>
            </a:pPr>
            <a:r>
              <a:rPr lang="en-GB" dirty="0"/>
              <a:t>Irritable/Angry</a:t>
            </a:r>
          </a:p>
          <a:p>
            <a:pPr marL="342900" lvl="0" indent="-342900" fontAlgn="base">
              <a:buFont typeface="Arial" panose="020B0604020202020204" pitchFamily="34" charset="0"/>
              <a:buChar char="•"/>
            </a:pPr>
            <a:r>
              <a:rPr lang="en-GB" dirty="0"/>
              <a:t>Changes in sleep</a:t>
            </a:r>
          </a:p>
          <a:p>
            <a:pPr marL="342900" lvl="0" indent="-342900" fontAlgn="base">
              <a:buFont typeface="Arial" panose="020B0604020202020204" pitchFamily="34" charset="0"/>
              <a:buChar char="•"/>
            </a:pPr>
            <a:r>
              <a:rPr lang="en-GB" dirty="0"/>
              <a:t>Changes in eating patterns</a:t>
            </a:r>
          </a:p>
          <a:p>
            <a:pPr marL="342900" lvl="0" indent="-342900" fontAlgn="base">
              <a:buFont typeface="Arial" panose="020B0604020202020204" pitchFamily="34" charset="0"/>
              <a:buChar char="•"/>
            </a:pPr>
            <a:r>
              <a:rPr lang="en-GB" dirty="0"/>
              <a:t>Peers expressing concern about their mental well-being</a:t>
            </a:r>
          </a:p>
          <a:p>
            <a:pPr marL="342900" lvl="0" indent="-342900" fontAlgn="base">
              <a:buFont typeface="Arial" panose="020B0604020202020204" pitchFamily="34" charset="0"/>
              <a:buChar char="•"/>
            </a:pPr>
            <a:r>
              <a:rPr lang="en-GB" dirty="0"/>
              <a:t>Talk of 'not wanting to be here anymore'</a:t>
            </a:r>
          </a:p>
          <a:p>
            <a:endParaRPr lang="en-GB" sz="3000" dirty="0">
              <a:latin typeface="Century Gothic" panose="020B0502020202020204" pitchFamily="34" charset="0"/>
            </a:endParaRPr>
          </a:p>
        </p:txBody>
      </p:sp>
    </p:spTree>
    <p:extLst>
      <p:ext uri="{BB962C8B-B14F-4D97-AF65-F5344CB8AC3E}">
        <p14:creationId xmlns:p14="http://schemas.microsoft.com/office/powerpoint/2010/main" val="3920151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1909CB-50CD-574A-A52D-37B8F705E857}"/>
              </a:ext>
            </a:extLst>
          </p:cNvPr>
          <p:cNvSpPr>
            <a:spLocks noGrp="1"/>
          </p:cNvSpPr>
          <p:nvPr>
            <p:ph type="ctrTitle"/>
          </p:nvPr>
        </p:nvSpPr>
        <p:spPr/>
        <p:txBody>
          <a:bodyPr/>
          <a:lstStyle/>
          <a:p>
            <a:r>
              <a:rPr lang="en-US" dirty="0"/>
              <a:t>Common mental health problems</a:t>
            </a:r>
            <a:br>
              <a:rPr lang="en-US" dirty="0"/>
            </a:br>
            <a:endParaRPr lang="en-US" dirty="0"/>
          </a:p>
        </p:txBody>
      </p:sp>
      <p:sp>
        <p:nvSpPr>
          <p:cNvPr id="7" name="Subtitle 6">
            <a:extLst>
              <a:ext uri="{FF2B5EF4-FFF2-40B4-BE49-F238E27FC236}">
                <a16:creationId xmlns:a16="http://schemas.microsoft.com/office/drawing/2014/main" id="{BC63BF49-8682-9845-B8B9-1ABE1DA01D6F}"/>
              </a:ext>
            </a:extLst>
          </p:cNvPr>
          <p:cNvSpPr>
            <a:spLocks noGrp="1"/>
          </p:cNvSpPr>
          <p:nvPr>
            <p:ph type="subTitle" idx="1"/>
          </p:nvPr>
        </p:nvSpPr>
        <p:spPr/>
        <p:txBody>
          <a:bodyPr/>
          <a:lstStyle/>
          <a:p>
            <a:r>
              <a:rPr lang="en-US" dirty="0"/>
              <a:t>What to look out for</a:t>
            </a:r>
          </a:p>
        </p:txBody>
      </p:sp>
    </p:spTree>
    <p:extLst>
      <p:ext uri="{BB962C8B-B14F-4D97-AF65-F5344CB8AC3E}">
        <p14:creationId xmlns:p14="http://schemas.microsoft.com/office/powerpoint/2010/main" val="2883266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703301-2ECA-2C48-87EA-B15C59D84866}"/>
              </a:ext>
            </a:extLst>
          </p:cNvPr>
          <p:cNvSpPr>
            <a:spLocks noGrp="1"/>
          </p:cNvSpPr>
          <p:nvPr>
            <p:ph type="title"/>
          </p:nvPr>
        </p:nvSpPr>
        <p:spPr/>
        <p:txBody>
          <a:bodyPr/>
          <a:lstStyle/>
          <a:p>
            <a:r>
              <a:rPr lang="en-US" dirty="0"/>
              <a:t>Symptoms of anxiety</a:t>
            </a:r>
          </a:p>
        </p:txBody>
      </p:sp>
      <p:sp>
        <p:nvSpPr>
          <p:cNvPr id="3" name="Content Placeholder 2"/>
          <p:cNvSpPr>
            <a:spLocks noGrp="1"/>
          </p:cNvSpPr>
          <p:nvPr>
            <p:ph sz="half" idx="1"/>
          </p:nvPr>
        </p:nvSpPr>
        <p:spPr/>
        <p:txBody>
          <a:bodyPr>
            <a:noAutofit/>
          </a:bodyPr>
          <a:lstStyle/>
          <a:p>
            <a:pPr marL="342900" indent="-342900">
              <a:spcAft>
                <a:spcPts val="1200"/>
              </a:spcAft>
              <a:buFont typeface="Arial" panose="020B0604020202020204" pitchFamily="34" charset="0"/>
              <a:buChar char="•"/>
              <a:defRPr/>
            </a:pPr>
            <a:r>
              <a:rPr lang="en-GB" dirty="0"/>
              <a:t>Restlessness</a:t>
            </a:r>
          </a:p>
          <a:p>
            <a:pPr marL="342900" indent="-342900">
              <a:spcAft>
                <a:spcPts val="1200"/>
              </a:spcAft>
              <a:buFont typeface="Arial" panose="020B0604020202020204" pitchFamily="34" charset="0"/>
              <a:buChar char="•"/>
              <a:defRPr/>
            </a:pPr>
            <a:r>
              <a:rPr lang="en-GB" dirty="0"/>
              <a:t>Feelings of dread/ fear</a:t>
            </a:r>
          </a:p>
          <a:p>
            <a:pPr marL="342900" indent="-342900">
              <a:spcAft>
                <a:spcPts val="1200"/>
              </a:spcAft>
              <a:buFont typeface="Arial" panose="020B0604020202020204" pitchFamily="34" charset="0"/>
              <a:buChar char="•"/>
              <a:defRPr/>
            </a:pPr>
            <a:r>
              <a:rPr lang="en-GB" dirty="0"/>
              <a:t>Sweating </a:t>
            </a:r>
          </a:p>
          <a:p>
            <a:pPr marL="342900" indent="-342900">
              <a:spcAft>
                <a:spcPts val="1200"/>
              </a:spcAft>
              <a:buFont typeface="Arial" panose="020B0604020202020204" pitchFamily="34" charset="0"/>
              <a:buChar char="•"/>
              <a:defRPr/>
            </a:pPr>
            <a:r>
              <a:rPr lang="en-GB" dirty="0"/>
              <a:t>Trembling</a:t>
            </a:r>
          </a:p>
          <a:p>
            <a:pPr marL="342900" indent="-342900">
              <a:spcAft>
                <a:spcPts val="1200"/>
              </a:spcAft>
              <a:buFont typeface="Arial" panose="020B0604020202020204" pitchFamily="34" charset="0"/>
              <a:buChar char="•"/>
              <a:defRPr/>
            </a:pPr>
            <a:r>
              <a:rPr lang="en-GB" dirty="0"/>
              <a:t>Palpitations</a:t>
            </a:r>
          </a:p>
        </p:txBody>
      </p:sp>
      <p:sp>
        <p:nvSpPr>
          <p:cNvPr id="5" name="Content Placeholder 4">
            <a:extLst>
              <a:ext uri="{FF2B5EF4-FFF2-40B4-BE49-F238E27FC236}">
                <a16:creationId xmlns:a16="http://schemas.microsoft.com/office/drawing/2014/main" id="{A5335C46-2B16-3345-818D-2CDFA111ADEC}"/>
              </a:ext>
            </a:extLst>
          </p:cNvPr>
          <p:cNvSpPr>
            <a:spLocks noGrp="1"/>
          </p:cNvSpPr>
          <p:nvPr>
            <p:ph sz="half" idx="2"/>
          </p:nvPr>
        </p:nvSpPr>
        <p:spPr/>
        <p:txBody>
          <a:bodyPr/>
          <a:lstStyle/>
          <a:p>
            <a:pPr marL="342900" indent="-342900">
              <a:spcAft>
                <a:spcPts val="1200"/>
              </a:spcAft>
              <a:buFont typeface="Arial" panose="020B0604020202020204" pitchFamily="34" charset="0"/>
              <a:buChar char="•"/>
              <a:defRPr/>
            </a:pPr>
            <a:r>
              <a:rPr lang="en-GB" dirty="0"/>
              <a:t>Impatience</a:t>
            </a:r>
          </a:p>
          <a:p>
            <a:pPr marL="342900" indent="-342900">
              <a:spcAft>
                <a:spcPts val="1200"/>
              </a:spcAft>
              <a:buFont typeface="Arial" panose="020B0604020202020204" pitchFamily="34" charset="0"/>
              <a:buChar char="•"/>
              <a:defRPr/>
            </a:pPr>
            <a:r>
              <a:rPr lang="en-GB" dirty="0"/>
              <a:t>Easily distracted</a:t>
            </a:r>
          </a:p>
          <a:p>
            <a:pPr marL="342900" indent="-342900">
              <a:spcAft>
                <a:spcPts val="1200"/>
              </a:spcAft>
              <a:buFont typeface="Arial" panose="020B0604020202020204" pitchFamily="34" charset="0"/>
              <a:buChar char="•"/>
              <a:defRPr/>
            </a:pPr>
            <a:r>
              <a:rPr lang="en-GB" dirty="0"/>
              <a:t>Dry mouth</a:t>
            </a:r>
          </a:p>
          <a:p>
            <a:pPr marL="342900" indent="-342900">
              <a:spcAft>
                <a:spcPts val="1200"/>
              </a:spcAft>
              <a:buFont typeface="Arial" panose="020B0604020202020204" pitchFamily="34" charset="0"/>
              <a:buChar char="•"/>
              <a:defRPr/>
            </a:pPr>
            <a:r>
              <a:rPr lang="en-GB" dirty="0"/>
              <a:t>Churning stomach</a:t>
            </a:r>
          </a:p>
          <a:p>
            <a:pPr marL="342900" indent="-342900">
              <a:spcAft>
                <a:spcPts val="1200"/>
              </a:spcAft>
              <a:buFont typeface="Arial" panose="020B0604020202020204" pitchFamily="34" charset="0"/>
              <a:buChar char="•"/>
              <a:defRPr/>
            </a:pPr>
            <a:r>
              <a:rPr lang="en-GB" dirty="0"/>
              <a:t>Sleeplessness</a:t>
            </a:r>
            <a:endParaRPr lang="en-US" dirty="0"/>
          </a:p>
          <a:p>
            <a:pPr>
              <a:spcAft>
                <a:spcPts val="1200"/>
              </a:spcAft>
            </a:pPr>
            <a:endParaRPr lang="en-US" dirty="0"/>
          </a:p>
        </p:txBody>
      </p:sp>
    </p:spTree>
    <p:extLst>
      <p:ext uri="{BB962C8B-B14F-4D97-AF65-F5344CB8AC3E}">
        <p14:creationId xmlns:p14="http://schemas.microsoft.com/office/powerpoint/2010/main" val="247895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F77812-5576-C943-8E8B-64F057258404}"/>
              </a:ext>
            </a:extLst>
          </p:cNvPr>
          <p:cNvSpPr>
            <a:spLocks noGrp="1"/>
          </p:cNvSpPr>
          <p:nvPr>
            <p:ph type="title"/>
          </p:nvPr>
        </p:nvSpPr>
        <p:spPr/>
        <p:txBody>
          <a:bodyPr/>
          <a:lstStyle/>
          <a:p>
            <a:r>
              <a:rPr lang="en-US" dirty="0"/>
              <a:t>Symptoms of depression</a:t>
            </a:r>
          </a:p>
        </p:txBody>
      </p:sp>
      <p:sp>
        <p:nvSpPr>
          <p:cNvPr id="3" name="Content Placeholder 2"/>
          <p:cNvSpPr>
            <a:spLocks noGrp="1"/>
          </p:cNvSpPr>
          <p:nvPr>
            <p:ph sz="half" idx="1"/>
          </p:nvPr>
        </p:nvSpPr>
        <p:spPr>
          <a:xfrm>
            <a:off x="684212" y="2420936"/>
            <a:ext cx="3579813" cy="3816352"/>
          </a:xfrm>
        </p:spPr>
        <p:txBody>
          <a:bodyPr>
            <a:normAutofit/>
          </a:bodyPr>
          <a:lstStyle/>
          <a:p>
            <a:pPr marL="457200" indent="-457200">
              <a:lnSpc>
                <a:spcPct val="90000"/>
              </a:lnSpc>
              <a:spcAft>
                <a:spcPts val="1200"/>
              </a:spcAft>
              <a:buFont typeface="Arial" panose="020B0604020202020204" pitchFamily="34" charset="0"/>
              <a:buChar char="•"/>
            </a:pPr>
            <a:r>
              <a:rPr lang="en-GB" dirty="0"/>
              <a:t>Lack of enjoyment</a:t>
            </a:r>
          </a:p>
          <a:p>
            <a:pPr marL="457200" indent="-457200">
              <a:lnSpc>
                <a:spcPct val="90000"/>
              </a:lnSpc>
              <a:spcAft>
                <a:spcPts val="1200"/>
              </a:spcAft>
              <a:buFont typeface="Arial" panose="020B0604020202020204" pitchFamily="34" charset="0"/>
              <a:buChar char="•"/>
            </a:pPr>
            <a:r>
              <a:rPr lang="en-GB" dirty="0"/>
              <a:t>Disturbed sleep</a:t>
            </a:r>
          </a:p>
          <a:p>
            <a:pPr marL="457200" indent="-457200">
              <a:lnSpc>
                <a:spcPct val="90000"/>
              </a:lnSpc>
              <a:spcAft>
                <a:spcPts val="1200"/>
              </a:spcAft>
              <a:buFont typeface="Arial" panose="020B0604020202020204" pitchFamily="34" charset="0"/>
              <a:buChar char="•"/>
            </a:pPr>
            <a:r>
              <a:rPr lang="en-GB" dirty="0"/>
              <a:t>Poor/increased appetite</a:t>
            </a:r>
          </a:p>
          <a:p>
            <a:pPr marL="457200" indent="-457200">
              <a:lnSpc>
                <a:spcPct val="90000"/>
              </a:lnSpc>
              <a:spcAft>
                <a:spcPts val="1200"/>
              </a:spcAft>
              <a:buFont typeface="Arial" panose="020B0604020202020204" pitchFamily="34" charset="0"/>
              <a:buChar char="•"/>
            </a:pPr>
            <a:r>
              <a:rPr lang="en-GB" dirty="0"/>
              <a:t>Reduced concentration</a:t>
            </a:r>
          </a:p>
          <a:p>
            <a:pPr marL="457200" indent="-457200">
              <a:lnSpc>
                <a:spcPct val="90000"/>
              </a:lnSpc>
              <a:spcAft>
                <a:spcPts val="1200"/>
              </a:spcAft>
              <a:buFont typeface="Arial" panose="020B0604020202020204" pitchFamily="34" charset="0"/>
              <a:buChar char="•"/>
            </a:pPr>
            <a:r>
              <a:rPr lang="en-GB" dirty="0"/>
              <a:t>Irritability-oversensitivity</a:t>
            </a:r>
          </a:p>
        </p:txBody>
      </p:sp>
      <p:sp>
        <p:nvSpPr>
          <p:cNvPr id="6" name="Content Placeholder 5">
            <a:extLst>
              <a:ext uri="{FF2B5EF4-FFF2-40B4-BE49-F238E27FC236}">
                <a16:creationId xmlns:a16="http://schemas.microsoft.com/office/drawing/2014/main" id="{773E571D-6D13-9440-B02A-5760EA058817}"/>
              </a:ext>
            </a:extLst>
          </p:cNvPr>
          <p:cNvSpPr>
            <a:spLocks noGrp="1"/>
          </p:cNvSpPr>
          <p:nvPr>
            <p:ph sz="half" idx="2"/>
          </p:nvPr>
        </p:nvSpPr>
        <p:spPr/>
        <p:txBody>
          <a:bodyPr>
            <a:normAutofit/>
          </a:bodyPr>
          <a:lstStyle/>
          <a:p>
            <a:pPr marL="342900" indent="-342900">
              <a:lnSpc>
                <a:spcPct val="90000"/>
              </a:lnSpc>
              <a:spcAft>
                <a:spcPts val="1200"/>
              </a:spcAft>
              <a:buFont typeface="Arial" panose="020B0604020202020204" pitchFamily="34" charset="0"/>
              <a:buChar char="•"/>
            </a:pPr>
            <a:r>
              <a:rPr lang="en-GB" dirty="0"/>
              <a:t>Feelings of guilt/shame</a:t>
            </a:r>
          </a:p>
          <a:p>
            <a:pPr marL="342900" indent="-342900">
              <a:lnSpc>
                <a:spcPct val="90000"/>
              </a:lnSpc>
              <a:spcAft>
                <a:spcPts val="1200"/>
              </a:spcAft>
              <a:buFont typeface="Arial" panose="020B0604020202020204" pitchFamily="34" charset="0"/>
              <a:buChar char="•"/>
            </a:pPr>
            <a:r>
              <a:rPr lang="en-GB" dirty="0"/>
              <a:t>Lethargy</a:t>
            </a:r>
          </a:p>
          <a:p>
            <a:pPr marL="342900" indent="-342900">
              <a:lnSpc>
                <a:spcPct val="90000"/>
              </a:lnSpc>
              <a:spcAft>
                <a:spcPts val="1200"/>
              </a:spcAft>
              <a:buFont typeface="Arial" panose="020B0604020202020204" pitchFamily="34" charset="0"/>
              <a:buChar char="•"/>
            </a:pPr>
            <a:r>
              <a:rPr lang="en-GB" dirty="0"/>
              <a:t>Low motivation</a:t>
            </a:r>
          </a:p>
          <a:p>
            <a:pPr marL="342900" indent="-342900">
              <a:lnSpc>
                <a:spcPct val="90000"/>
              </a:lnSpc>
              <a:spcAft>
                <a:spcPts val="1200"/>
              </a:spcAft>
              <a:buFont typeface="Arial" panose="020B0604020202020204" pitchFamily="34" charset="0"/>
              <a:buChar char="•"/>
            </a:pPr>
            <a:r>
              <a:rPr lang="en-GB" dirty="0"/>
              <a:t>Social Withdrawal  </a:t>
            </a:r>
          </a:p>
          <a:p>
            <a:pPr marL="342900" indent="-342900">
              <a:lnSpc>
                <a:spcPct val="90000"/>
              </a:lnSpc>
              <a:spcAft>
                <a:spcPts val="1200"/>
              </a:spcAft>
              <a:buFont typeface="Arial" panose="020B0604020202020204" pitchFamily="34" charset="0"/>
              <a:buChar char="•"/>
            </a:pPr>
            <a:r>
              <a:rPr lang="en-GB" dirty="0"/>
              <a:t>Thoughts of suicide</a:t>
            </a:r>
          </a:p>
        </p:txBody>
      </p:sp>
    </p:spTree>
    <p:extLst>
      <p:ext uri="{BB962C8B-B14F-4D97-AF65-F5344CB8AC3E}">
        <p14:creationId xmlns:p14="http://schemas.microsoft.com/office/powerpoint/2010/main" val="26910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CD0010-5F8E-8743-901E-FA9F65D2B781}"/>
              </a:ext>
            </a:extLst>
          </p:cNvPr>
          <p:cNvSpPr>
            <a:spLocks noGrp="1"/>
          </p:cNvSpPr>
          <p:nvPr>
            <p:ph type="title"/>
          </p:nvPr>
        </p:nvSpPr>
        <p:spPr>
          <a:xfrm>
            <a:off x="684212" y="765175"/>
            <a:ext cx="5904012" cy="1655762"/>
          </a:xfrm>
        </p:spPr>
        <p:txBody>
          <a:bodyPr/>
          <a:lstStyle/>
          <a:p>
            <a:r>
              <a:rPr lang="en-US" dirty="0"/>
              <a:t>What’s the difference between a PGR at risk and a PGR in crisis?</a:t>
            </a:r>
          </a:p>
        </p:txBody>
      </p:sp>
      <p:sp>
        <p:nvSpPr>
          <p:cNvPr id="3" name="Content Placeholder 2"/>
          <p:cNvSpPr>
            <a:spLocks noGrp="1"/>
          </p:cNvSpPr>
          <p:nvPr>
            <p:ph idx="1"/>
          </p:nvPr>
        </p:nvSpPr>
        <p:spPr/>
        <p:txBody>
          <a:bodyPr>
            <a:normAutofit/>
          </a:bodyPr>
          <a:lstStyle/>
          <a:p>
            <a:r>
              <a:rPr lang="en-GB" dirty="0"/>
              <a:t>Discuss in small groups</a:t>
            </a:r>
            <a:endParaRPr lang="en-GB" dirty="0">
              <a:latin typeface="Century Gothic" panose="020B0502020202020204" pitchFamily="34" charset="0"/>
            </a:endParaRPr>
          </a:p>
        </p:txBody>
      </p:sp>
    </p:spTree>
    <p:extLst>
      <p:ext uri="{BB962C8B-B14F-4D97-AF65-F5344CB8AC3E}">
        <p14:creationId xmlns:p14="http://schemas.microsoft.com/office/powerpoint/2010/main" val="247006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5E261-BC0B-5F44-B089-7B1DD9E170F4}"/>
              </a:ext>
            </a:extLst>
          </p:cNvPr>
          <p:cNvSpPr>
            <a:spLocks noGrp="1"/>
          </p:cNvSpPr>
          <p:nvPr>
            <p:ph type="title"/>
          </p:nvPr>
        </p:nvSpPr>
        <p:spPr/>
        <p:txBody>
          <a:bodyPr/>
          <a:lstStyle/>
          <a:p>
            <a:r>
              <a:rPr lang="en-US" dirty="0"/>
              <a:t>A PGR in a mental health crisis</a:t>
            </a:r>
          </a:p>
        </p:txBody>
      </p:sp>
      <p:sp>
        <p:nvSpPr>
          <p:cNvPr id="3" name="Content Placeholder 2">
            <a:extLst>
              <a:ext uri="{FF2B5EF4-FFF2-40B4-BE49-F238E27FC236}">
                <a16:creationId xmlns:a16="http://schemas.microsoft.com/office/drawing/2014/main" id="{541B3BF8-8972-454A-B500-A1CBB7E4984F}"/>
              </a:ext>
            </a:extLst>
          </p:cNvPr>
          <p:cNvSpPr>
            <a:spLocks noGrp="1"/>
          </p:cNvSpPr>
          <p:nvPr>
            <p:ph idx="1"/>
          </p:nvPr>
        </p:nvSpPr>
        <p:spPr/>
        <p:txBody>
          <a:bodyPr/>
          <a:lstStyle/>
          <a:p>
            <a:r>
              <a:rPr lang="en-GB" dirty="0"/>
              <a:t>It’s happening now and needs to be dealt with at once</a:t>
            </a:r>
          </a:p>
          <a:p>
            <a:endParaRPr lang="en-GB" dirty="0"/>
          </a:p>
          <a:p>
            <a:pPr marL="457200" indent="-457200">
              <a:buFont typeface="Arial" panose="020B0604020202020204" pitchFamily="34" charset="0"/>
              <a:buChar char="•"/>
            </a:pPr>
            <a:r>
              <a:rPr lang="en-GB" dirty="0"/>
              <a:t>Actively suicidal </a:t>
            </a:r>
          </a:p>
          <a:p>
            <a:pPr marL="457200" indent="-457200">
              <a:buFont typeface="Arial" panose="020B0604020202020204" pitchFamily="34" charset="0"/>
              <a:buChar char="•"/>
            </a:pPr>
            <a:r>
              <a:rPr lang="en-GB" dirty="0"/>
              <a:t>Displaying symptoms of psychosis</a:t>
            </a:r>
          </a:p>
          <a:p>
            <a:pPr marL="457200" indent="-457200">
              <a:buFont typeface="Arial" panose="020B0604020202020204" pitchFamily="34" charset="0"/>
              <a:buChar char="•"/>
            </a:pPr>
            <a:r>
              <a:rPr lang="en-GB" dirty="0"/>
              <a:t>Behaving in a way that they are a danger to themselves and/or others </a:t>
            </a:r>
          </a:p>
          <a:p>
            <a:pPr marL="457200" indent="-457200">
              <a:buFont typeface="Arial" panose="020B0604020202020204" pitchFamily="34" charset="0"/>
              <a:buChar char="•"/>
            </a:pPr>
            <a:r>
              <a:rPr lang="en-GB" dirty="0"/>
              <a:t>Panic attacks</a:t>
            </a:r>
            <a:endParaRPr lang="en-US" dirty="0"/>
          </a:p>
        </p:txBody>
      </p:sp>
      <p:sp>
        <p:nvSpPr>
          <p:cNvPr id="4" name="Right Arrow 3">
            <a:extLst>
              <a:ext uri="{FF2B5EF4-FFF2-40B4-BE49-F238E27FC236}">
                <a16:creationId xmlns:a16="http://schemas.microsoft.com/office/drawing/2014/main" id="{A3B738E6-779C-4F4C-97B8-3BDEB047DFF0}"/>
              </a:ext>
            </a:extLst>
          </p:cNvPr>
          <p:cNvSpPr/>
          <p:nvPr/>
        </p:nvSpPr>
        <p:spPr>
          <a:xfrm>
            <a:off x="659309" y="1167293"/>
            <a:ext cx="1320404" cy="561014"/>
          </a:xfrm>
          <a:prstGeom prst="rightArrow">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3">
            <a:extLst>
              <a:ext uri="{FF2B5EF4-FFF2-40B4-BE49-F238E27FC236}">
                <a16:creationId xmlns:a16="http://schemas.microsoft.com/office/drawing/2014/main" id="{7E119EF3-6C28-E147-8DA0-7FAEE7FFD788}"/>
              </a:ext>
            </a:extLst>
          </p:cNvPr>
          <p:cNvSpPr txBox="1">
            <a:spLocks/>
          </p:cNvSpPr>
          <p:nvPr/>
        </p:nvSpPr>
        <p:spPr>
          <a:xfrm>
            <a:off x="2123728" y="1196735"/>
            <a:ext cx="4495553" cy="877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0" dirty="0">
                <a:solidFill>
                  <a:srgbClr val="C00000"/>
                </a:solidFill>
                <a:latin typeface="Century Gothic" panose="020B0502020202020204" pitchFamily="34" charset="0"/>
              </a:rPr>
              <a:t>Seek immediate help</a:t>
            </a:r>
          </a:p>
        </p:txBody>
      </p:sp>
    </p:spTree>
    <p:extLst>
      <p:ext uri="{BB962C8B-B14F-4D97-AF65-F5344CB8AC3E}">
        <p14:creationId xmlns:p14="http://schemas.microsoft.com/office/powerpoint/2010/main" val="372945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Housekeeping</a:t>
            </a:r>
          </a:p>
        </p:txBody>
      </p:sp>
      <p:pic>
        <p:nvPicPr>
          <p:cNvPr id="4" name="Picture 2" descr="http://www.meselec.co.uk/images/fire-alarms-kent-sussex.jpg">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5145"/>
          <a:stretch/>
        </p:blipFill>
        <p:spPr bwMode="auto">
          <a:xfrm>
            <a:off x="5386336" y="1826068"/>
            <a:ext cx="1793264" cy="15843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kabircares.org/wp-content/uploads/2010/06/no_cell_phon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1915287"/>
            <a:ext cx="1665928" cy="14878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hrdrp1\Desktop\food and drink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798232" y="3958911"/>
            <a:ext cx="1729986" cy="1728192"/>
          </a:xfrm>
          <a:prstGeom prst="rect">
            <a:avLst/>
          </a:prstGeom>
        </p:spPr>
      </p:pic>
      <p:pic>
        <p:nvPicPr>
          <p:cNvPr id="10" name="Picture 2" descr="C:\Users\hrdrp1\Desktop\14081096-confidential-stamp-showing-private-correspondence-or-document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756" y="1799250"/>
            <a:ext cx="1918564" cy="18638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Product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9992" y="4174935"/>
            <a:ext cx="139644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94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E3BDC7-13F8-1040-9F59-E61BD7DF179E}"/>
              </a:ext>
            </a:extLst>
          </p:cNvPr>
          <p:cNvSpPr>
            <a:spLocks noGrp="1"/>
          </p:cNvSpPr>
          <p:nvPr>
            <p:ph type="title"/>
          </p:nvPr>
        </p:nvSpPr>
        <p:spPr/>
        <p:txBody>
          <a:bodyPr/>
          <a:lstStyle/>
          <a:p>
            <a:r>
              <a:rPr lang="en-US" dirty="0"/>
              <a:t>Responding to a supervisee </a:t>
            </a:r>
            <a:br>
              <a:rPr lang="en-US" dirty="0"/>
            </a:br>
            <a:r>
              <a:rPr lang="en-US" dirty="0"/>
              <a:t>in crisis</a:t>
            </a:r>
          </a:p>
        </p:txBody>
      </p:sp>
      <p:sp>
        <p:nvSpPr>
          <p:cNvPr id="3" name="Content Placeholder 2"/>
          <p:cNvSpPr>
            <a:spLocks noGrp="1"/>
          </p:cNvSpPr>
          <p:nvPr>
            <p:ph idx="1"/>
          </p:nvPr>
        </p:nvSpPr>
        <p:spPr>
          <a:xfrm>
            <a:off x="684212" y="2060848"/>
            <a:ext cx="7524751" cy="4176441"/>
          </a:xfrm>
        </p:spPr>
        <p:txBody>
          <a:bodyPr>
            <a:normAutofit/>
          </a:bodyPr>
          <a:lstStyle/>
          <a:p>
            <a:pPr marL="342900" indent="-342900" fontAlgn="base">
              <a:spcAft>
                <a:spcPts val="1200"/>
              </a:spcAft>
              <a:buFont typeface="Arial" panose="020B0604020202020204" pitchFamily="34" charset="0"/>
              <a:buChar char="•"/>
            </a:pPr>
            <a:r>
              <a:rPr lang="en-GB" dirty="0"/>
              <a:t>Is the supervisee an </a:t>
            </a:r>
            <a:r>
              <a:rPr lang="en-GB" b="1" i="1" dirty="0">
                <a:solidFill>
                  <a:srgbClr val="C00000"/>
                </a:solidFill>
              </a:rPr>
              <a:t>immediate danger  </a:t>
            </a:r>
            <a:r>
              <a:rPr lang="en-GB" dirty="0"/>
              <a:t>to themselves or others? Call the emergency services</a:t>
            </a:r>
          </a:p>
          <a:p>
            <a:pPr marL="342900" lvl="0" indent="-342900" fontAlgn="base">
              <a:spcAft>
                <a:spcPts val="1200"/>
              </a:spcAft>
              <a:buFont typeface="Arial" panose="020B0604020202020204" pitchFamily="34" charset="0"/>
              <a:buChar char="•"/>
            </a:pPr>
            <a:r>
              <a:rPr lang="en-GB" dirty="0"/>
              <a:t>If they have come to you, listen attentively; this has the potential to help students feel calmer and more in control</a:t>
            </a:r>
          </a:p>
          <a:p>
            <a:pPr marL="342900" lvl="0" indent="-342900" fontAlgn="base">
              <a:spcAft>
                <a:spcPts val="1200"/>
              </a:spcAft>
              <a:buFont typeface="Arial" panose="020B0604020202020204" pitchFamily="34" charset="0"/>
              <a:buChar char="•"/>
            </a:pPr>
            <a:r>
              <a:rPr lang="en-GB" dirty="0"/>
              <a:t>Is the supervisee already engaged with other internal or external support services </a:t>
            </a:r>
            <a:r>
              <a:rPr lang="en-GB" dirty="0" err="1"/>
              <a:t>eg</a:t>
            </a:r>
            <a:r>
              <a:rPr lang="en-GB" dirty="0"/>
              <a:t> University Counselling Service, psychiatric services, NHS?  </a:t>
            </a:r>
          </a:p>
          <a:p>
            <a:pPr marL="342900" lvl="0" indent="-342900" fontAlgn="base">
              <a:spcAft>
                <a:spcPts val="1200"/>
              </a:spcAft>
              <a:buFont typeface="Arial" panose="020B0604020202020204" pitchFamily="34" charset="0"/>
              <a:buChar char="•"/>
            </a:pPr>
            <a:r>
              <a:rPr lang="en-GB" dirty="0"/>
              <a:t>Not sure what to do? Consult with a colleague and/other a member of the counselling team </a:t>
            </a:r>
            <a:r>
              <a:rPr lang="en-GB" dirty="0">
                <a:solidFill>
                  <a:schemeClr val="accent1">
                    <a:lumMod val="40000"/>
                    <a:lumOff val="60000"/>
                  </a:schemeClr>
                </a:solidFill>
              </a:rPr>
              <a:t>[include whatever support is available at your institution]</a:t>
            </a:r>
          </a:p>
          <a:p>
            <a:pPr marL="342900" indent="-342900" fontAlgn="base">
              <a:buFont typeface="Arial" panose="020B0604020202020204" pitchFamily="34" charset="0"/>
              <a:buChar char="•"/>
            </a:pPr>
            <a:endParaRPr lang="en-GB" dirty="0"/>
          </a:p>
          <a:p>
            <a:pPr marL="342900" lvl="0" indent="-342900" fontAlgn="base">
              <a:buFont typeface="Arial" panose="020B0604020202020204" pitchFamily="34" charset="0"/>
              <a:buChar char="•"/>
            </a:pPr>
            <a:endParaRPr lang="en-GB" dirty="0"/>
          </a:p>
          <a:p>
            <a:pPr marL="342900" lvl="0" indent="-342900" fontAlgn="base">
              <a:buFont typeface="Arial" panose="020B0604020202020204" pitchFamily="34" charset="0"/>
              <a:buChar char="•"/>
            </a:pPr>
            <a:endParaRPr lang="en-GB" dirty="0"/>
          </a:p>
        </p:txBody>
      </p:sp>
    </p:spTree>
    <p:extLst>
      <p:ext uri="{BB962C8B-B14F-4D97-AF65-F5344CB8AC3E}">
        <p14:creationId xmlns:p14="http://schemas.microsoft.com/office/powerpoint/2010/main" val="2882418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2E9B07-1105-0843-B497-3B8862E57BFD}"/>
              </a:ext>
            </a:extLst>
          </p:cNvPr>
          <p:cNvSpPr>
            <a:spLocks noGrp="1"/>
          </p:cNvSpPr>
          <p:nvPr>
            <p:ph type="title"/>
          </p:nvPr>
        </p:nvSpPr>
        <p:spPr/>
        <p:txBody>
          <a:bodyPr/>
          <a:lstStyle/>
          <a:p>
            <a:r>
              <a:rPr lang="en-US" dirty="0"/>
              <a:t>In the moment…</a:t>
            </a:r>
          </a:p>
        </p:txBody>
      </p:sp>
      <p:sp>
        <p:nvSpPr>
          <p:cNvPr id="3" name="Content Placeholder 2"/>
          <p:cNvSpPr>
            <a:spLocks noGrp="1"/>
          </p:cNvSpPr>
          <p:nvPr>
            <p:ph idx="1"/>
          </p:nvPr>
        </p:nvSpPr>
        <p:spPr/>
        <p:txBody>
          <a:bodyPr>
            <a:normAutofit/>
          </a:bodyPr>
          <a:lstStyle/>
          <a:p>
            <a:pPr marL="457200" indent="-457200">
              <a:spcAft>
                <a:spcPts val="1800"/>
              </a:spcAft>
              <a:buFont typeface="Arial" panose="020B0604020202020204" pitchFamily="34" charset="0"/>
              <a:buChar char="•"/>
            </a:pPr>
            <a:r>
              <a:rPr lang="en-GB" altLang="en-US" dirty="0">
                <a:ea typeface="ＭＳ Ｐゴシック" panose="020B0600070205080204" pitchFamily="34" charset="-128"/>
              </a:rPr>
              <a:t>Reply</a:t>
            </a:r>
          </a:p>
          <a:p>
            <a:pPr marL="457200" indent="-457200">
              <a:spcAft>
                <a:spcPts val="1800"/>
              </a:spcAft>
              <a:buFont typeface="Arial" panose="020B0604020202020204" pitchFamily="34" charset="0"/>
              <a:buChar char="•"/>
            </a:pPr>
            <a:r>
              <a:rPr lang="en-GB" altLang="en-US" dirty="0">
                <a:ea typeface="ＭＳ Ｐゴシック" panose="020B0600070205080204" pitchFamily="34" charset="-128"/>
              </a:rPr>
              <a:t>Show that you are taking them seriously</a:t>
            </a:r>
          </a:p>
          <a:p>
            <a:pPr marL="457200" indent="-457200">
              <a:spcAft>
                <a:spcPts val="1800"/>
              </a:spcAft>
              <a:buFont typeface="Arial" panose="020B0604020202020204" pitchFamily="34" charset="0"/>
              <a:buChar char="•"/>
            </a:pPr>
            <a:r>
              <a:rPr lang="en-GB" altLang="en-US" dirty="0">
                <a:ea typeface="ＭＳ Ｐゴシック" panose="020B0600070205080204" pitchFamily="34" charset="-128"/>
              </a:rPr>
              <a:t>Be direct</a:t>
            </a:r>
          </a:p>
          <a:p>
            <a:pPr marL="457200" indent="-457200">
              <a:spcAft>
                <a:spcPts val="1800"/>
              </a:spcAft>
              <a:buFont typeface="Arial" panose="020B0604020202020204" pitchFamily="34" charset="0"/>
              <a:buChar char="•"/>
            </a:pPr>
            <a:r>
              <a:rPr lang="en-GB" altLang="en-US" dirty="0">
                <a:ea typeface="ＭＳ Ｐゴシック" panose="020B0600070205080204" pitchFamily="34" charset="-128"/>
              </a:rPr>
              <a:t>Offer options rather than single suggestion</a:t>
            </a:r>
          </a:p>
          <a:p>
            <a:pPr marL="457200" indent="-457200">
              <a:buFont typeface="Arial" panose="020B0604020202020204" pitchFamily="34" charset="0"/>
              <a:buChar char="•"/>
            </a:pPr>
            <a:r>
              <a:rPr lang="en-GB" altLang="en-US" dirty="0">
                <a:ea typeface="ＭＳ Ｐゴシック" panose="020B0600070205080204" pitchFamily="34" charset="-128"/>
              </a:rPr>
              <a:t>Try to engage them in making a plan for getting immediate help </a:t>
            </a:r>
          </a:p>
          <a:p>
            <a:pPr lvl="1" indent="0">
              <a:buNone/>
            </a:pPr>
            <a:r>
              <a:rPr lang="en-GB" altLang="en-US" dirty="0">
                <a:ea typeface="ＭＳ Ｐゴシック" panose="020B0600070205080204" pitchFamily="34" charset="-128"/>
              </a:rPr>
              <a:t>	</a:t>
            </a:r>
            <a:r>
              <a:rPr lang="en-GB" altLang="en-US" dirty="0" err="1">
                <a:ea typeface="ＭＳ Ｐゴシック" panose="020B0600070205080204" pitchFamily="34" charset="-128"/>
              </a:rPr>
              <a:t>eg</a:t>
            </a:r>
            <a:r>
              <a:rPr lang="en-GB" altLang="en-US" dirty="0">
                <a:ea typeface="ＭＳ Ｐゴシック" panose="020B0600070205080204" pitchFamily="34" charset="-128"/>
              </a:rPr>
              <a:t> making an appointment to see their GP</a:t>
            </a:r>
          </a:p>
        </p:txBody>
      </p:sp>
    </p:spTree>
    <p:extLst>
      <p:ext uri="{BB962C8B-B14F-4D97-AF65-F5344CB8AC3E}">
        <p14:creationId xmlns:p14="http://schemas.microsoft.com/office/powerpoint/2010/main" val="3650279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D5489A-97FB-AA40-AD7E-2BDED12EED9F}"/>
              </a:ext>
            </a:extLst>
          </p:cNvPr>
          <p:cNvSpPr>
            <a:spLocks noGrp="1"/>
          </p:cNvSpPr>
          <p:nvPr>
            <p:ph type="title"/>
          </p:nvPr>
        </p:nvSpPr>
        <p:spPr/>
        <p:txBody>
          <a:bodyPr/>
          <a:lstStyle/>
          <a:p>
            <a:r>
              <a:rPr lang="en-US" dirty="0"/>
              <a:t>A PGR who is ‘at risk’</a:t>
            </a:r>
          </a:p>
        </p:txBody>
      </p:sp>
      <p:sp>
        <p:nvSpPr>
          <p:cNvPr id="3" name="Content Placeholder 2"/>
          <p:cNvSpPr>
            <a:spLocks noGrp="1"/>
          </p:cNvSpPr>
          <p:nvPr>
            <p:ph idx="1"/>
          </p:nvPr>
        </p:nvSpPr>
        <p:spPr/>
        <p:txBody>
          <a:bodyPr>
            <a:normAutofit/>
          </a:bodyPr>
          <a:lstStyle/>
          <a:p>
            <a:pPr marL="0" indent="0">
              <a:buNone/>
            </a:pPr>
            <a:r>
              <a:rPr lang="en-GB" dirty="0"/>
              <a:t>Where there a serious concerns but they do not need to acted on immediately eg:</a:t>
            </a:r>
          </a:p>
          <a:p>
            <a:endParaRPr lang="en-GB" dirty="0"/>
          </a:p>
          <a:p>
            <a:pPr marL="342900" indent="-342900">
              <a:buFont typeface="Arial" panose="020B0604020202020204" pitchFamily="34" charset="0"/>
              <a:buChar char="•"/>
            </a:pPr>
            <a:r>
              <a:rPr lang="en-GB" dirty="0"/>
              <a:t>A Student who is engaging in ’risky’ behaviour</a:t>
            </a:r>
          </a:p>
          <a:p>
            <a:pPr marL="342900" indent="-342900">
              <a:buFont typeface="Arial" panose="020B0604020202020204" pitchFamily="34" charset="0"/>
              <a:buChar char="•"/>
            </a:pPr>
            <a:r>
              <a:rPr lang="en-GB" dirty="0"/>
              <a:t>A student is expressing suicidal feelings but says they don’t plan to act on them</a:t>
            </a:r>
          </a:p>
          <a:p>
            <a:pPr marL="342900" indent="-342900">
              <a:buFont typeface="Arial" panose="020B0604020202020204" pitchFamily="34" charset="0"/>
              <a:buChar char="•"/>
            </a:pPr>
            <a:r>
              <a:rPr lang="en-GB" dirty="0"/>
              <a:t>A student has recently taken an overdose</a:t>
            </a:r>
          </a:p>
        </p:txBody>
      </p:sp>
      <p:sp>
        <p:nvSpPr>
          <p:cNvPr id="5" name="Right Arrow 4">
            <a:extLst>
              <a:ext uri="{FF2B5EF4-FFF2-40B4-BE49-F238E27FC236}">
                <a16:creationId xmlns:a16="http://schemas.microsoft.com/office/drawing/2014/main" id="{CD6C65C4-149F-524C-B2D6-4E5C8B2EAE5E}"/>
              </a:ext>
            </a:extLst>
          </p:cNvPr>
          <p:cNvSpPr/>
          <p:nvPr/>
        </p:nvSpPr>
        <p:spPr>
          <a:xfrm>
            <a:off x="659309" y="1167293"/>
            <a:ext cx="1320404" cy="561014"/>
          </a:xfrm>
          <a:prstGeom prst="rightArrow">
            <a:avLst/>
          </a:prstGeom>
          <a:solidFill>
            <a:srgbClr val="FFB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BF00"/>
              </a:solidFill>
            </a:endParaRPr>
          </a:p>
        </p:txBody>
      </p:sp>
      <p:sp>
        <p:nvSpPr>
          <p:cNvPr id="6" name="Text Placeholder 3">
            <a:extLst>
              <a:ext uri="{FF2B5EF4-FFF2-40B4-BE49-F238E27FC236}">
                <a16:creationId xmlns:a16="http://schemas.microsoft.com/office/drawing/2014/main" id="{1E63E6FA-CEB1-4B44-90D2-CFAC07D11BB7}"/>
              </a:ext>
            </a:extLst>
          </p:cNvPr>
          <p:cNvSpPr txBox="1">
            <a:spLocks/>
          </p:cNvSpPr>
          <p:nvPr/>
        </p:nvSpPr>
        <p:spPr>
          <a:xfrm>
            <a:off x="2123728" y="1196735"/>
            <a:ext cx="4495553" cy="877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0" dirty="0">
                <a:solidFill>
                  <a:srgbClr val="FFBF00"/>
                </a:solidFill>
                <a:latin typeface="Century Gothic" panose="020B0502020202020204" pitchFamily="34" charset="0"/>
              </a:rPr>
              <a:t>Listen &amp; Signpost</a:t>
            </a:r>
          </a:p>
        </p:txBody>
      </p:sp>
    </p:spTree>
    <p:extLst>
      <p:ext uri="{BB962C8B-B14F-4D97-AF65-F5344CB8AC3E}">
        <p14:creationId xmlns:p14="http://schemas.microsoft.com/office/powerpoint/2010/main" val="239929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224F-FDD4-3943-AF35-86EF18EE2CF6}"/>
              </a:ext>
            </a:extLst>
          </p:cNvPr>
          <p:cNvSpPr>
            <a:spLocks noGrp="1"/>
          </p:cNvSpPr>
          <p:nvPr>
            <p:ph type="title"/>
          </p:nvPr>
        </p:nvSpPr>
        <p:spPr/>
        <p:txBody>
          <a:bodyPr/>
          <a:lstStyle/>
          <a:p>
            <a:r>
              <a:rPr lang="en-US" dirty="0"/>
              <a:t>Responding to a supervisee </a:t>
            </a:r>
            <a:br>
              <a:rPr lang="en-US" dirty="0"/>
            </a:br>
            <a:r>
              <a:rPr lang="en-US" dirty="0"/>
              <a:t>at risk</a:t>
            </a:r>
          </a:p>
        </p:txBody>
      </p:sp>
      <p:sp>
        <p:nvSpPr>
          <p:cNvPr id="3" name="Content Placeholder 2">
            <a:extLst>
              <a:ext uri="{FF2B5EF4-FFF2-40B4-BE49-F238E27FC236}">
                <a16:creationId xmlns:a16="http://schemas.microsoft.com/office/drawing/2014/main" id="{7D79BB21-0BD4-804D-A864-F82FAADF38C2}"/>
              </a:ext>
            </a:extLst>
          </p:cNvPr>
          <p:cNvSpPr>
            <a:spLocks noGrp="1"/>
          </p:cNvSpPr>
          <p:nvPr>
            <p:ph idx="1"/>
          </p:nvPr>
        </p:nvSpPr>
        <p:spPr>
          <a:xfrm>
            <a:off x="684212" y="1988840"/>
            <a:ext cx="7524751" cy="4248449"/>
          </a:xfrm>
        </p:spPr>
        <p:txBody>
          <a:bodyPr>
            <a:noAutofit/>
          </a:bodyPr>
          <a:lstStyle/>
          <a:p>
            <a:pPr marL="342900" indent="-342900" fontAlgn="base">
              <a:spcAft>
                <a:spcPts val="1200"/>
              </a:spcAft>
              <a:buFont typeface="Arial" panose="020B0604020202020204" pitchFamily="34" charset="0"/>
              <a:buChar char="•"/>
            </a:pPr>
            <a:r>
              <a:rPr lang="en-GB" dirty="0"/>
              <a:t>Risky behaviour can be understood as a coping strategy that often alleviates or distracts from intolerable stress or emotion</a:t>
            </a:r>
          </a:p>
          <a:p>
            <a:pPr marL="342900" indent="-342900" fontAlgn="base">
              <a:spcAft>
                <a:spcPts val="1200"/>
              </a:spcAft>
              <a:buFont typeface="Arial" panose="020B0604020202020204" pitchFamily="34" charset="0"/>
              <a:buChar char="•"/>
            </a:pPr>
            <a:endParaRPr lang="en-GB" dirty="0"/>
          </a:p>
          <a:p>
            <a:pPr marL="342900" indent="-342900" fontAlgn="base">
              <a:spcAft>
                <a:spcPts val="1200"/>
              </a:spcAft>
              <a:buFont typeface="Arial" panose="020B0604020202020204" pitchFamily="34" charset="0"/>
              <a:buChar char="•"/>
            </a:pPr>
            <a:r>
              <a:rPr lang="en-GB" dirty="0"/>
              <a:t>Respond to risk in ways that reduce the potential for harm to occur, and enable the student to manage and contain their risky impulses</a:t>
            </a:r>
            <a:endParaRPr lang="en-US" dirty="0"/>
          </a:p>
          <a:p>
            <a:endParaRPr lang="en-US" dirty="0"/>
          </a:p>
        </p:txBody>
      </p:sp>
    </p:spTree>
    <p:extLst>
      <p:ext uri="{BB962C8B-B14F-4D97-AF65-F5344CB8AC3E}">
        <p14:creationId xmlns:p14="http://schemas.microsoft.com/office/powerpoint/2010/main" val="96535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224F-FDD4-3943-AF35-86EF18EE2CF6}"/>
              </a:ext>
            </a:extLst>
          </p:cNvPr>
          <p:cNvSpPr>
            <a:spLocks noGrp="1"/>
          </p:cNvSpPr>
          <p:nvPr>
            <p:ph type="title"/>
          </p:nvPr>
        </p:nvSpPr>
        <p:spPr/>
        <p:txBody>
          <a:bodyPr/>
          <a:lstStyle/>
          <a:p>
            <a:r>
              <a:rPr lang="en-US" dirty="0"/>
              <a:t>Responding to a supervisee </a:t>
            </a:r>
            <a:br>
              <a:rPr lang="en-US" dirty="0"/>
            </a:br>
            <a:r>
              <a:rPr lang="en-US" dirty="0"/>
              <a:t>at risk</a:t>
            </a:r>
          </a:p>
        </p:txBody>
      </p:sp>
      <p:sp>
        <p:nvSpPr>
          <p:cNvPr id="3" name="Content Placeholder 2">
            <a:extLst>
              <a:ext uri="{FF2B5EF4-FFF2-40B4-BE49-F238E27FC236}">
                <a16:creationId xmlns:a16="http://schemas.microsoft.com/office/drawing/2014/main" id="{7D79BB21-0BD4-804D-A864-F82FAADF38C2}"/>
              </a:ext>
            </a:extLst>
          </p:cNvPr>
          <p:cNvSpPr>
            <a:spLocks noGrp="1"/>
          </p:cNvSpPr>
          <p:nvPr>
            <p:ph idx="1"/>
          </p:nvPr>
        </p:nvSpPr>
        <p:spPr>
          <a:xfrm>
            <a:off x="684212" y="1988840"/>
            <a:ext cx="7524751" cy="4248449"/>
          </a:xfrm>
        </p:spPr>
        <p:txBody>
          <a:bodyPr>
            <a:noAutofit/>
          </a:bodyPr>
          <a:lstStyle/>
          <a:p>
            <a:pPr marL="342900" indent="-342900">
              <a:spcAft>
                <a:spcPts val="1200"/>
              </a:spcAft>
              <a:buFont typeface="Arial" panose="020B0604020202020204" pitchFamily="34" charset="0"/>
              <a:buChar char="•"/>
            </a:pPr>
            <a:r>
              <a:rPr lang="en-US" dirty="0"/>
              <a:t>You do </a:t>
            </a:r>
            <a:r>
              <a:rPr lang="en-US" b="1" dirty="0"/>
              <a:t>not</a:t>
            </a:r>
            <a:r>
              <a:rPr lang="en-US" dirty="0"/>
              <a:t> have to make it better or fix it or manage it! Your role is to be there for support and to not ignore</a:t>
            </a:r>
          </a:p>
          <a:p>
            <a:pPr marL="342900" indent="-342900">
              <a:spcAft>
                <a:spcPts val="1200"/>
              </a:spcAft>
              <a:buFont typeface="Arial" panose="020B0604020202020204" pitchFamily="34" charset="0"/>
              <a:buChar char="•"/>
            </a:pPr>
            <a:r>
              <a:rPr lang="en-US" dirty="0"/>
              <a:t>Who else needs to be involved in your supervisee’s support? If they have a diagnosed MH condition (or you think they might have), refer them to appropriate support services at your institution</a:t>
            </a:r>
          </a:p>
          <a:p>
            <a:pPr marL="342900" indent="-342900">
              <a:spcAft>
                <a:spcPts val="1200"/>
              </a:spcAft>
              <a:buFont typeface="Arial" panose="020B0604020202020204" pitchFamily="34" charset="0"/>
              <a:buChar char="•"/>
            </a:pPr>
            <a:r>
              <a:rPr lang="en-US" dirty="0"/>
              <a:t>Don’t take responsibility. This is generally unhelpful and often contributes a sense of powerlessness. Giving them responsibility encourages self-belief and resilience</a:t>
            </a:r>
          </a:p>
          <a:p>
            <a:pPr marL="342900" indent="-342900" fontAlgn="base">
              <a:spcAft>
                <a:spcPts val="1200"/>
              </a:spcAft>
              <a:buFont typeface="Arial" panose="020B0604020202020204" pitchFamily="34" charset="0"/>
              <a:buChar char="•"/>
            </a:pPr>
            <a:r>
              <a:rPr lang="en-GB" dirty="0"/>
              <a:t>Is your supervisee well enough to be continuing or would a break be beneficial (annual leave, sick leave, interruption)?</a:t>
            </a:r>
          </a:p>
          <a:p>
            <a:pPr marL="342900" indent="-342900" fontAlgn="base">
              <a:spcAft>
                <a:spcPts val="1200"/>
              </a:spcAft>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4089820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AAAB7-601E-B547-98A9-61F48645A407}"/>
              </a:ext>
            </a:extLst>
          </p:cNvPr>
          <p:cNvSpPr>
            <a:spLocks noGrp="1"/>
          </p:cNvSpPr>
          <p:nvPr>
            <p:ph type="title"/>
          </p:nvPr>
        </p:nvSpPr>
        <p:spPr/>
        <p:txBody>
          <a:bodyPr/>
          <a:lstStyle/>
          <a:p>
            <a:r>
              <a:rPr lang="en-US" dirty="0"/>
              <a:t>Important points to remember</a:t>
            </a:r>
          </a:p>
        </p:txBody>
      </p:sp>
      <p:sp>
        <p:nvSpPr>
          <p:cNvPr id="3" name="Content Placeholder 2"/>
          <p:cNvSpPr>
            <a:spLocks noGrp="1"/>
          </p:cNvSpPr>
          <p:nvPr>
            <p:ph idx="1"/>
          </p:nvPr>
        </p:nvSpPr>
        <p:spPr>
          <a:xfrm>
            <a:off x="684212" y="2132857"/>
            <a:ext cx="7524751" cy="4104432"/>
          </a:xfrm>
        </p:spPr>
        <p:txBody>
          <a:bodyPr>
            <a:normAutofit/>
          </a:bodyPr>
          <a:lstStyle/>
          <a:p>
            <a:pPr marL="342900" indent="-342900" fontAlgn="base">
              <a:buFont typeface="Arial" panose="020B0604020202020204" pitchFamily="34" charset="0"/>
              <a:buChar char="•"/>
            </a:pPr>
            <a:r>
              <a:rPr lang="en-GB" dirty="0"/>
              <a:t>Tell students from the start about the limits of what you will or won’t do with what they tell you</a:t>
            </a:r>
          </a:p>
          <a:p>
            <a:pPr marL="342900" indent="-342900" fontAlgn="base">
              <a:buFont typeface="Arial" panose="020B0604020202020204" pitchFamily="34" charset="0"/>
              <a:buChar char="•"/>
            </a:pPr>
            <a:endParaRPr lang="en-GB" dirty="0"/>
          </a:p>
          <a:p>
            <a:pPr marL="342900" indent="-342900" fontAlgn="base">
              <a:buFont typeface="Arial" panose="020B0604020202020204" pitchFamily="34" charset="0"/>
              <a:buChar char="•"/>
            </a:pPr>
            <a:r>
              <a:rPr lang="en-GB" b="1" dirty="0"/>
              <a:t>You cannot offer unlimited confidentiality to any student; be clear about this</a:t>
            </a:r>
            <a:br>
              <a:rPr lang="en-GB" b="1" dirty="0"/>
            </a:br>
            <a:r>
              <a:rPr lang="en-GB" dirty="0">
                <a:latin typeface="Roboto Slab Light" pitchFamily="2" charset="0"/>
                <a:ea typeface="Roboto Slab Light" pitchFamily="2" charset="0"/>
              </a:rPr>
              <a:t>“Maybe a chat will help and I’ll keep it private unless I think you or somebody else is in danger”</a:t>
            </a:r>
          </a:p>
          <a:p>
            <a:pPr marL="342900" indent="-342900" fontAlgn="base">
              <a:buFont typeface="Arial" panose="020B0604020202020204" pitchFamily="34" charset="0"/>
              <a:buChar char="•"/>
            </a:pPr>
            <a:endParaRPr lang="en-GB" dirty="0"/>
          </a:p>
          <a:p>
            <a:pPr marL="342900" indent="-342900">
              <a:buFont typeface="Arial" panose="020B0604020202020204" pitchFamily="34" charset="0"/>
              <a:buChar char="•"/>
              <a:defRPr/>
            </a:pPr>
            <a:r>
              <a:rPr lang="en-GB" altLang="en-US" dirty="0">
                <a:ea typeface="ＭＳ Ｐゴシック" panose="020B0600070205080204" pitchFamily="34" charset="-128"/>
              </a:rPr>
              <a:t>Make clear statements on communication channels</a:t>
            </a:r>
          </a:p>
        </p:txBody>
      </p:sp>
    </p:spTree>
    <p:extLst>
      <p:ext uri="{BB962C8B-B14F-4D97-AF65-F5344CB8AC3E}">
        <p14:creationId xmlns:p14="http://schemas.microsoft.com/office/powerpoint/2010/main" val="3824611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AAAB7-601E-B547-98A9-61F48645A407}"/>
              </a:ext>
            </a:extLst>
          </p:cNvPr>
          <p:cNvSpPr>
            <a:spLocks noGrp="1"/>
          </p:cNvSpPr>
          <p:nvPr>
            <p:ph type="title"/>
          </p:nvPr>
        </p:nvSpPr>
        <p:spPr/>
        <p:txBody>
          <a:bodyPr/>
          <a:lstStyle/>
          <a:p>
            <a:r>
              <a:rPr lang="en-US" dirty="0"/>
              <a:t>Important points to remember</a:t>
            </a:r>
          </a:p>
        </p:txBody>
      </p:sp>
      <p:sp>
        <p:nvSpPr>
          <p:cNvPr id="3" name="Content Placeholder 2"/>
          <p:cNvSpPr>
            <a:spLocks noGrp="1"/>
          </p:cNvSpPr>
          <p:nvPr>
            <p:ph idx="1"/>
          </p:nvPr>
        </p:nvSpPr>
        <p:spPr>
          <a:xfrm>
            <a:off x="684212" y="2132857"/>
            <a:ext cx="7524751" cy="4104432"/>
          </a:xfrm>
        </p:spPr>
        <p:txBody>
          <a:bodyPr>
            <a:normAutofit/>
          </a:bodyPr>
          <a:lstStyle/>
          <a:p>
            <a:pPr marL="342900" indent="-342900" fontAlgn="base">
              <a:buFont typeface="Arial" panose="020B0604020202020204" pitchFamily="34" charset="0"/>
              <a:buChar char="•"/>
            </a:pPr>
            <a:r>
              <a:rPr lang="en-GB" dirty="0"/>
              <a:t>It is essential to track your support and actions taken by keeping factual notes (free of value judgements) in line with University and local guidelines. </a:t>
            </a:r>
          </a:p>
          <a:p>
            <a:pPr marL="342900" indent="-342900" fontAlgn="base">
              <a:buFont typeface="Arial" panose="020B0604020202020204" pitchFamily="34" charset="0"/>
              <a:buChar char="•"/>
            </a:pPr>
            <a:endParaRPr lang="en-GB" dirty="0"/>
          </a:p>
          <a:p>
            <a:pPr marL="342900" indent="-342900" fontAlgn="base">
              <a:buFont typeface="Arial" panose="020B0604020202020204" pitchFamily="34" charset="0"/>
              <a:buChar char="•"/>
            </a:pPr>
            <a:r>
              <a:rPr lang="en-GB" altLang="en-US" dirty="0">
                <a:ea typeface="ＭＳ Ｐゴシック" panose="020B0600070205080204" pitchFamily="34" charset="-128"/>
              </a:rPr>
              <a:t>Record actions taken in cases of risk</a:t>
            </a:r>
          </a:p>
          <a:p>
            <a:pPr marL="342900" indent="-342900" fontAlgn="base">
              <a:buFont typeface="Arial" panose="020B0604020202020204" pitchFamily="34" charset="0"/>
              <a:buChar char="•"/>
            </a:pPr>
            <a:endParaRPr lang="en-GB" altLang="en-US" dirty="0">
              <a:ea typeface="ＭＳ Ｐゴシック" panose="020B0600070205080204" pitchFamily="34" charset="-128"/>
            </a:endParaRPr>
          </a:p>
          <a:p>
            <a:pPr marL="342900" indent="-342900" fontAlgn="base">
              <a:buFont typeface="Arial" panose="020B0604020202020204" pitchFamily="34" charset="0"/>
              <a:buChar char="•"/>
            </a:pPr>
            <a:r>
              <a:rPr lang="en-GB" altLang="en-US" dirty="0">
                <a:ea typeface="ＭＳ Ｐゴシック" panose="020B0600070205080204" pitchFamily="34" charset="-128"/>
              </a:rPr>
              <a:t>Always discuss concerns with colleagues/senior staff or support staff</a:t>
            </a:r>
          </a:p>
          <a:p>
            <a:pPr marL="342900" indent="-342900" fontAlgn="base">
              <a:buFont typeface="Arial" panose="020B0604020202020204" pitchFamily="34" charset="0"/>
              <a:buChar char="•"/>
            </a:pPr>
            <a:endParaRPr lang="en-GB" altLang="en-US" dirty="0">
              <a:ea typeface="ＭＳ Ｐゴシック" panose="020B0600070205080204" pitchFamily="34" charset="-128"/>
            </a:endParaRPr>
          </a:p>
        </p:txBody>
      </p:sp>
    </p:spTree>
    <p:extLst>
      <p:ext uri="{BB962C8B-B14F-4D97-AF65-F5344CB8AC3E}">
        <p14:creationId xmlns:p14="http://schemas.microsoft.com/office/powerpoint/2010/main" val="1874830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AE9032-45A6-1741-8CD5-F12A0FF911A6}"/>
              </a:ext>
            </a:extLst>
          </p:cNvPr>
          <p:cNvSpPr>
            <a:spLocks noGrp="1"/>
          </p:cNvSpPr>
          <p:nvPr>
            <p:ph type="ctrTitle"/>
          </p:nvPr>
        </p:nvSpPr>
        <p:spPr>
          <a:xfrm>
            <a:off x="1331912" y="765175"/>
            <a:ext cx="5040313" cy="3959969"/>
          </a:xfrm>
        </p:spPr>
        <p:txBody>
          <a:bodyPr/>
          <a:lstStyle/>
          <a:p>
            <a:r>
              <a:rPr lang="en-US" dirty="0"/>
              <a:t>[Add slides with resources and support available at your Institution – </a:t>
            </a:r>
            <a:r>
              <a:rPr lang="en-US" dirty="0" err="1"/>
              <a:t>eg</a:t>
            </a:r>
            <a:r>
              <a:rPr lang="en-US" dirty="0"/>
              <a:t> counselling, training, online resources, relevant health and safety regulations]</a:t>
            </a:r>
          </a:p>
        </p:txBody>
      </p:sp>
    </p:spTree>
    <p:extLst>
      <p:ext uri="{BB962C8B-B14F-4D97-AF65-F5344CB8AC3E}">
        <p14:creationId xmlns:p14="http://schemas.microsoft.com/office/powerpoint/2010/main" val="1361979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6E6B-9DCC-EC43-AC55-3EF8BEB23EE8}"/>
              </a:ext>
            </a:extLst>
          </p:cNvPr>
          <p:cNvSpPr>
            <a:spLocks noGrp="1"/>
          </p:cNvSpPr>
          <p:nvPr>
            <p:ph type="title"/>
          </p:nvPr>
        </p:nvSpPr>
        <p:spPr/>
        <p:txBody>
          <a:bodyPr/>
          <a:lstStyle/>
          <a:p>
            <a:r>
              <a:rPr lang="en-US" dirty="0"/>
              <a:t>Useful skills for Active Listening</a:t>
            </a:r>
          </a:p>
        </p:txBody>
      </p:sp>
      <p:sp>
        <p:nvSpPr>
          <p:cNvPr id="3" name="Content Placeholder 2">
            <a:extLst>
              <a:ext uri="{FF2B5EF4-FFF2-40B4-BE49-F238E27FC236}">
                <a16:creationId xmlns:a16="http://schemas.microsoft.com/office/drawing/2014/main" id="{3B3A3449-CB2E-2743-BCAA-EAC9C421CF84}"/>
              </a:ext>
            </a:extLst>
          </p:cNvPr>
          <p:cNvSpPr>
            <a:spLocks noGrp="1"/>
          </p:cNvSpPr>
          <p:nvPr>
            <p:ph idx="1"/>
          </p:nvPr>
        </p:nvSpPr>
        <p:spPr>
          <a:xfrm>
            <a:off x="684212" y="1844824"/>
            <a:ext cx="7524751" cy="4392465"/>
          </a:xfrm>
        </p:spPr>
        <p:txBody>
          <a:bodyPr/>
          <a:lstStyle/>
          <a:p>
            <a:pPr marL="342900" indent="-342900">
              <a:spcAft>
                <a:spcPts val="1200"/>
              </a:spcAft>
              <a:buFont typeface="Arial" panose="020B0604020202020204" pitchFamily="34" charset="0"/>
              <a:buChar char="•"/>
            </a:pPr>
            <a:r>
              <a:rPr lang="en-US" dirty="0"/>
              <a:t>Paraphrasing</a:t>
            </a:r>
          </a:p>
          <a:p>
            <a:pPr marL="342900" indent="-342900">
              <a:spcAft>
                <a:spcPts val="1200"/>
              </a:spcAft>
              <a:buFont typeface="Arial" panose="020B0604020202020204" pitchFamily="34" charset="0"/>
              <a:buChar char="•"/>
            </a:pPr>
            <a:r>
              <a:rPr lang="en-US" dirty="0"/>
              <a:t>Listening and attending</a:t>
            </a:r>
          </a:p>
          <a:p>
            <a:pPr marL="342900" indent="-342900">
              <a:spcAft>
                <a:spcPts val="1200"/>
              </a:spcAft>
              <a:buFont typeface="Arial" panose="020B0604020202020204" pitchFamily="34" charset="0"/>
              <a:buChar char="•"/>
            </a:pPr>
            <a:r>
              <a:rPr lang="en-US" dirty="0" err="1"/>
              <a:t>Summarising</a:t>
            </a:r>
            <a:endParaRPr lang="en-US" dirty="0"/>
          </a:p>
          <a:p>
            <a:pPr marL="342900" indent="-342900">
              <a:spcAft>
                <a:spcPts val="1200"/>
              </a:spcAft>
              <a:buFont typeface="Arial" panose="020B0604020202020204" pitchFamily="34" charset="0"/>
              <a:buChar char="•"/>
            </a:pPr>
            <a:r>
              <a:rPr lang="en-US" dirty="0"/>
              <a:t>Asking open questions</a:t>
            </a:r>
          </a:p>
          <a:p>
            <a:pPr marL="342900" indent="-342900">
              <a:spcAft>
                <a:spcPts val="1200"/>
              </a:spcAft>
              <a:buFont typeface="Arial" panose="020B0604020202020204" pitchFamily="34" charset="0"/>
              <a:buChar char="•"/>
            </a:pPr>
            <a:r>
              <a:rPr lang="en-US" dirty="0"/>
              <a:t>Encouraging students to be specific</a:t>
            </a:r>
          </a:p>
          <a:p>
            <a:pPr marL="342900" indent="-342900">
              <a:spcAft>
                <a:spcPts val="1200"/>
              </a:spcAft>
              <a:buFont typeface="Arial" panose="020B0604020202020204" pitchFamily="34" charset="0"/>
              <a:buChar char="•"/>
            </a:pPr>
            <a:r>
              <a:rPr lang="en-US" dirty="0"/>
              <a:t>Reflecting feelings</a:t>
            </a:r>
          </a:p>
          <a:p>
            <a:pPr marL="342900" indent="-342900">
              <a:spcAft>
                <a:spcPts val="1200"/>
              </a:spcAft>
              <a:buFont typeface="Arial" panose="020B0604020202020204" pitchFamily="34" charset="0"/>
              <a:buChar char="•"/>
            </a:pPr>
            <a:r>
              <a:rPr lang="en-US" dirty="0"/>
              <a:t>Clarifying thoughts</a:t>
            </a:r>
          </a:p>
          <a:p>
            <a:pPr marL="342900" indent="-342900">
              <a:spcAft>
                <a:spcPts val="1200"/>
              </a:spcAft>
              <a:buFont typeface="Arial" panose="020B0604020202020204" pitchFamily="34" charset="0"/>
              <a:buChar char="•"/>
            </a:pPr>
            <a:r>
              <a:rPr lang="en-US" dirty="0"/>
              <a:t>Focus on key issues</a:t>
            </a:r>
          </a:p>
          <a:p>
            <a:pPr marL="342900" indent="-342900">
              <a:spcAft>
                <a:spcPts val="1200"/>
              </a:spcAft>
              <a:buFont typeface="Arial" panose="020B0604020202020204" pitchFamily="34" charset="0"/>
              <a:buChar char="•"/>
            </a:pPr>
            <a:r>
              <a:rPr lang="en-US" dirty="0"/>
              <a:t>Challenge or control when appropriate</a:t>
            </a:r>
          </a:p>
        </p:txBody>
      </p:sp>
    </p:spTree>
    <p:extLst>
      <p:ext uri="{BB962C8B-B14F-4D97-AF65-F5344CB8AC3E}">
        <p14:creationId xmlns:p14="http://schemas.microsoft.com/office/powerpoint/2010/main" val="178906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7686D92-21CD-6A49-88C4-ED8C243AF077}"/>
              </a:ext>
            </a:extLst>
          </p:cNvPr>
          <p:cNvSpPr/>
          <p:nvPr/>
        </p:nvSpPr>
        <p:spPr>
          <a:xfrm>
            <a:off x="3762101" y="188193"/>
            <a:ext cx="1868488" cy="1512888"/>
          </a:xfrm>
          <a:prstGeom prst="roundRect">
            <a:avLst/>
          </a:prstGeom>
          <a:solidFill>
            <a:srgbClr val="005E84"/>
          </a:solidFill>
          <a:ln>
            <a:solidFill>
              <a:srgbClr val="005E84"/>
            </a:solidFill>
          </a:ln>
        </p:spPr>
        <p:style>
          <a:lnRef idx="1">
            <a:schemeClr val="accent1"/>
          </a:lnRef>
          <a:fillRef idx="3">
            <a:schemeClr val="accent1"/>
          </a:fillRef>
          <a:effectRef idx="2">
            <a:schemeClr val="accent1"/>
          </a:effectRef>
          <a:fontRef idx="minor">
            <a:schemeClr val="lt1"/>
          </a:fontRef>
        </p:style>
        <p:txBody>
          <a:bodyPr anchor="t"/>
          <a:lstStyle/>
          <a:p>
            <a:pPr algn="ctr">
              <a:defRPr/>
            </a:pPr>
            <a:r>
              <a:rPr lang="en-GB" sz="2400" dirty="0">
                <a:solidFill>
                  <a:schemeClr val="bg1"/>
                </a:solidFill>
                <a:latin typeface="Roboto Slab" pitchFamily="2" charset="0"/>
                <a:ea typeface="Roboto Slab" pitchFamily="2" charset="0"/>
              </a:rPr>
              <a:t>Open questions</a:t>
            </a:r>
          </a:p>
          <a:p>
            <a:pPr algn="ctr">
              <a:defRPr/>
            </a:pPr>
            <a:endParaRPr lang="en-GB" sz="800" dirty="0">
              <a:solidFill>
                <a:schemeClr val="bg1"/>
              </a:solidFill>
              <a:latin typeface="Roboto Slab" pitchFamily="2" charset="0"/>
              <a:ea typeface="Roboto Slab" pitchFamily="2" charset="0"/>
            </a:endParaRPr>
          </a:p>
          <a:p>
            <a:pPr algn="ctr">
              <a:defRPr/>
            </a:pPr>
            <a:r>
              <a:rPr lang="en-GB" sz="1500" dirty="0">
                <a:solidFill>
                  <a:schemeClr val="bg1"/>
                </a:solidFill>
                <a:latin typeface="Roboto Slab" pitchFamily="2" charset="0"/>
                <a:ea typeface="Roboto Slab" pitchFamily="2" charset="0"/>
              </a:rPr>
              <a:t>How? What? Where? Who? </a:t>
            </a:r>
          </a:p>
        </p:txBody>
      </p:sp>
      <p:sp>
        <p:nvSpPr>
          <p:cNvPr id="3" name="Rounded Rectangle 2">
            <a:extLst>
              <a:ext uri="{FF2B5EF4-FFF2-40B4-BE49-F238E27FC236}">
                <a16:creationId xmlns:a16="http://schemas.microsoft.com/office/drawing/2014/main" id="{BF1C32E2-B567-BC4C-BA67-FCF489A673F7}"/>
              </a:ext>
            </a:extLst>
          </p:cNvPr>
          <p:cNvSpPr/>
          <p:nvPr/>
        </p:nvSpPr>
        <p:spPr>
          <a:xfrm>
            <a:off x="6084168" y="1391074"/>
            <a:ext cx="2454275" cy="1893464"/>
          </a:xfrm>
          <a:prstGeom prst="roundRect">
            <a:avLst/>
          </a:prstGeom>
          <a:solidFill>
            <a:srgbClr val="005E84">
              <a:alpha val="85000"/>
            </a:srgbClr>
          </a:solidFill>
          <a:ln>
            <a:solidFill>
              <a:srgbClr val="005E8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400" dirty="0">
                <a:solidFill>
                  <a:schemeClr val="bg1"/>
                </a:solidFill>
                <a:latin typeface="Roboto Slab" pitchFamily="2" charset="0"/>
                <a:ea typeface="Roboto Slab" pitchFamily="2" charset="0"/>
              </a:rPr>
              <a:t>Summarise</a:t>
            </a:r>
          </a:p>
          <a:p>
            <a:pPr algn="ctr">
              <a:defRPr/>
            </a:pPr>
            <a:endParaRPr lang="en-GB" sz="800" dirty="0">
              <a:solidFill>
                <a:schemeClr val="bg1"/>
              </a:solidFill>
              <a:latin typeface="Roboto Slab" pitchFamily="2" charset="0"/>
              <a:ea typeface="Roboto Slab" pitchFamily="2" charset="0"/>
            </a:endParaRPr>
          </a:p>
          <a:p>
            <a:pPr algn="ctr">
              <a:defRPr/>
            </a:pPr>
            <a:r>
              <a:rPr lang="en-GB" sz="1500" dirty="0">
                <a:solidFill>
                  <a:schemeClr val="bg1"/>
                </a:solidFill>
                <a:latin typeface="Roboto Slab" pitchFamily="2" charset="0"/>
                <a:ea typeface="Roboto Slab" pitchFamily="2" charset="0"/>
              </a:rPr>
              <a:t>‘So you’re feeling stressed about your report…’</a:t>
            </a:r>
          </a:p>
          <a:p>
            <a:pPr algn="ctr">
              <a:defRPr/>
            </a:pPr>
            <a:r>
              <a:rPr lang="en-GB" sz="1500" dirty="0">
                <a:solidFill>
                  <a:schemeClr val="bg1"/>
                </a:solidFill>
                <a:latin typeface="Roboto Slab" pitchFamily="2" charset="0"/>
                <a:ea typeface="Roboto Slab" pitchFamily="2" charset="0"/>
              </a:rPr>
              <a:t>Shows you’ve listened, and understood</a:t>
            </a:r>
          </a:p>
        </p:txBody>
      </p:sp>
      <p:sp>
        <p:nvSpPr>
          <p:cNvPr id="4" name="Rounded Rectangle 3">
            <a:extLst>
              <a:ext uri="{FF2B5EF4-FFF2-40B4-BE49-F238E27FC236}">
                <a16:creationId xmlns:a16="http://schemas.microsoft.com/office/drawing/2014/main" id="{62D7CDF5-2F21-B241-A28C-DEE87BF6A446}"/>
              </a:ext>
            </a:extLst>
          </p:cNvPr>
          <p:cNvSpPr/>
          <p:nvPr/>
        </p:nvSpPr>
        <p:spPr>
          <a:xfrm>
            <a:off x="6084168" y="4049210"/>
            <a:ext cx="2436813" cy="1444674"/>
          </a:xfrm>
          <a:prstGeom prst="roundRect">
            <a:avLst/>
          </a:prstGeom>
          <a:solidFill>
            <a:srgbClr val="005E84">
              <a:alpha val="60000"/>
            </a:srgbClr>
          </a:solidFill>
          <a:ln>
            <a:solidFill>
              <a:srgbClr val="005E8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400" dirty="0">
                <a:solidFill>
                  <a:schemeClr val="bg1"/>
                </a:solidFill>
                <a:latin typeface="Roboto Slab" pitchFamily="2" charset="0"/>
                <a:ea typeface="Roboto Slab" pitchFamily="2" charset="0"/>
              </a:rPr>
              <a:t>Reflect</a:t>
            </a:r>
          </a:p>
          <a:p>
            <a:pPr algn="ctr">
              <a:defRPr/>
            </a:pPr>
            <a:endParaRPr lang="en-GB" sz="800" dirty="0">
              <a:solidFill>
                <a:schemeClr val="bg1"/>
              </a:solidFill>
              <a:latin typeface="Roboto Slab" pitchFamily="2" charset="0"/>
              <a:ea typeface="Roboto Slab" pitchFamily="2" charset="0"/>
            </a:endParaRPr>
          </a:p>
          <a:p>
            <a:pPr algn="ctr">
              <a:defRPr/>
            </a:pPr>
            <a:r>
              <a:rPr lang="en-GB" sz="1500" dirty="0">
                <a:solidFill>
                  <a:schemeClr val="bg1"/>
                </a:solidFill>
                <a:latin typeface="Roboto Slab" pitchFamily="2" charset="0"/>
                <a:ea typeface="Roboto Slab" pitchFamily="2" charset="0"/>
              </a:rPr>
              <a:t>Reflecting back words or phrases can encourage people to go on / expand</a:t>
            </a:r>
          </a:p>
        </p:txBody>
      </p:sp>
      <p:sp>
        <p:nvSpPr>
          <p:cNvPr id="6" name="Rounded Rectangle 5">
            <a:extLst>
              <a:ext uri="{FF2B5EF4-FFF2-40B4-BE49-F238E27FC236}">
                <a16:creationId xmlns:a16="http://schemas.microsoft.com/office/drawing/2014/main" id="{F44B7604-333C-F94D-86EA-A888A3B1E11A}"/>
              </a:ext>
            </a:extLst>
          </p:cNvPr>
          <p:cNvSpPr/>
          <p:nvPr/>
        </p:nvSpPr>
        <p:spPr>
          <a:xfrm>
            <a:off x="3475557" y="5231983"/>
            <a:ext cx="2441575" cy="1331987"/>
          </a:xfrm>
          <a:prstGeom prst="roundRect">
            <a:avLst/>
          </a:prstGeom>
          <a:solidFill>
            <a:srgbClr val="005E84">
              <a:alpha val="35000"/>
            </a:srgbClr>
          </a:solidFill>
          <a:ln>
            <a:solidFill>
              <a:srgbClr val="005E8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400" dirty="0">
                <a:solidFill>
                  <a:schemeClr val="tx1"/>
                </a:solidFill>
                <a:latin typeface="Roboto Slab" pitchFamily="2" charset="0"/>
                <a:ea typeface="Roboto Slab" pitchFamily="2" charset="0"/>
              </a:rPr>
              <a:t>Clarify</a:t>
            </a:r>
          </a:p>
          <a:p>
            <a:pPr algn="ctr">
              <a:defRPr/>
            </a:pPr>
            <a:endParaRPr lang="en-GB" sz="800" dirty="0">
              <a:solidFill>
                <a:schemeClr val="tx1"/>
              </a:solidFill>
              <a:latin typeface="Roboto Slab" pitchFamily="2" charset="0"/>
              <a:ea typeface="Roboto Slab" pitchFamily="2" charset="0"/>
            </a:endParaRPr>
          </a:p>
          <a:p>
            <a:pPr algn="ctr">
              <a:defRPr/>
            </a:pPr>
            <a:r>
              <a:rPr lang="en-GB" sz="1500" dirty="0">
                <a:solidFill>
                  <a:schemeClr val="tx1"/>
                </a:solidFill>
                <a:latin typeface="Roboto Slab" pitchFamily="2" charset="0"/>
                <a:ea typeface="Roboto Slab" pitchFamily="2" charset="0"/>
              </a:rPr>
              <a:t>‘Tell me more about…’</a:t>
            </a:r>
          </a:p>
          <a:p>
            <a:pPr algn="ctr">
              <a:defRPr/>
            </a:pPr>
            <a:r>
              <a:rPr lang="en-GB" sz="1500" dirty="0">
                <a:solidFill>
                  <a:schemeClr val="tx1"/>
                </a:solidFill>
                <a:latin typeface="Roboto Slab" pitchFamily="2" charset="0"/>
                <a:ea typeface="Roboto Slab" pitchFamily="2" charset="0"/>
              </a:rPr>
              <a:t>Avoids glossing over important points</a:t>
            </a:r>
          </a:p>
        </p:txBody>
      </p:sp>
      <p:sp>
        <p:nvSpPr>
          <p:cNvPr id="7" name="Rounded Rectangle 6">
            <a:extLst>
              <a:ext uri="{FF2B5EF4-FFF2-40B4-BE49-F238E27FC236}">
                <a16:creationId xmlns:a16="http://schemas.microsoft.com/office/drawing/2014/main" id="{38826C8E-17AB-BD41-861B-5B6C3ED6F469}"/>
              </a:ext>
            </a:extLst>
          </p:cNvPr>
          <p:cNvSpPr/>
          <p:nvPr/>
        </p:nvSpPr>
        <p:spPr>
          <a:xfrm>
            <a:off x="621056" y="1391074"/>
            <a:ext cx="2797175" cy="1893464"/>
          </a:xfrm>
          <a:prstGeom prst="roundRect">
            <a:avLst/>
          </a:prstGeom>
          <a:solidFill>
            <a:srgbClr val="005E84">
              <a:alpha val="5000"/>
            </a:srgbClr>
          </a:solidFill>
          <a:ln>
            <a:solidFill>
              <a:srgbClr val="005E8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400" dirty="0">
                <a:solidFill>
                  <a:schemeClr val="tx1"/>
                </a:solidFill>
                <a:latin typeface="Roboto Slab" pitchFamily="2" charset="0"/>
                <a:ea typeface="Roboto Slab" pitchFamily="2" charset="0"/>
              </a:rPr>
              <a:t>React</a:t>
            </a:r>
          </a:p>
          <a:p>
            <a:pPr algn="ctr">
              <a:defRPr/>
            </a:pPr>
            <a:endParaRPr lang="en-GB" sz="800" dirty="0">
              <a:solidFill>
                <a:schemeClr val="tx1"/>
              </a:solidFill>
              <a:latin typeface="Roboto Slab" pitchFamily="2" charset="0"/>
              <a:ea typeface="Roboto Slab" pitchFamily="2" charset="0"/>
            </a:endParaRPr>
          </a:p>
          <a:p>
            <a:pPr algn="ctr">
              <a:defRPr/>
            </a:pPr>
            <a:r>
              <a:rPr lang="en-GB" sz="1500" dirty="0">
                <a:solidFill>
                  <a:schemeClr val="tx1"/>
                </a:solidFill>
                <a:latin typeface="Roboto Slab" pitchFamily="2" charset="0"/>
                <a:ea typeface="Roboto Slab" pitchFamily="2" charset="0"/>
              </a:rPr>
              <a:t>‘That sounds stressful…’</a:t>
            </a:r>
          </a:p>
          <a:p>
            <a:pPr algn="ctr">
              <a:defRPr/>
            </a:pPr>
            <a:r>
              <a:rPr lang="en-GB" sz="1500" dirty="0">
                <a:solidFill>
                  <a:schemeClr val="tx1"/>
                </a:solidFill>
                <a:latin typeface="Roboto Slab" pitchFamily="2" charset="0"/>
                <a:ea typeface="Roboto Slab" pitchFamily="2" charset="0"/>
              </a:rPr>
              <a:t>You don’t have to be completely neutral – it helps to show you understand</a:t>
            </a:r>
          </a:p>
        </p:txBody>
      </p:sp>
      <p:sp>
        <p:nvSpPr>
          <p:cNvPr id="8" name="Rounded Rectangle 7">
            <a:extLst>
              <a:ext uri="{FF2B5EF4-FFF2-40B4-BE49-F238E27FC236}">
                <a16:creationId xmlns:a16="http://schemas.microsoft.com/office/drawing/2014/main" id="{3236222B-4E66-6644-9C89-C1393D24B6AC}"/>
              </a:ext>
            </a:extLst>
          </p:cNvPr>
          <p:cNvSpPr/>
          <p:nvPr/>
        </p:nvSpPr>
        <p:spPr>
          <a:xfrm>
            <a:off x="730769" y="4049210"/>
            <a:ext cx="2577751" cy="1444674"/>
          </a:xfrm>
          <a:prstGeom prst="roundRect">
            <a:avLst/>
          </a:prstGeom>
          <a:solidFill>
            <a:srgbClr val="005E84">
              <a:alpha val="15000"/>
            </a:srgbClr>
          </a:solidFill>
          <a:ln>
            <a:solidFill>
              <a:srgbClr val="005E8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400" dirty="0">
                <a:solidFill>
                  <a:schemeClr val="tx1"/>
                </a:solidFill>
                <a:latin typeface="Roboto Slab" pitchFamily="2" charset="0"/>
                <a:ea typeface="Roboto Slab" pitchFamily="2" charset="0"/>
              </a:rPr>
              <a:t>Short words of encouragement</a:t>
            </a:r>
          </a:p>
          <a:p>
            <a:pPr algn="ctr">
              <a:defRPr/>
            </a:pPr>
            <a:endParaRPr lang="en-GB" sz="800" dirty="0">
              <a:solidFill>
                <a:schemeClr val="tx1"/>
              </a:solidFill>
              <a:latin typeface="Roboto Slab" pitchFamily="2" charset="0"/>
              <a:ea typeface="Roboto Slab" pitchFamily="2" charset="0"/>
            </a:endParaRPr>
          </a:p>
          <a:p>
            <a:pPr algn="ctr">
              <a:defRPr/>
            </a:pPr>
            <a:r>
              <a:rPr lang="en-GB" sz="1500" dirty="0">
                <a:solidFill>
                  <a:schemeClr val="tx1"/>
                </a:solidFill>
                <a:latin typeface="Roboto Slab" pitchFamily="2" charset="0"/>
                <a:ea typeface="Roboto Slab" pitchFamily="2" charset="0"/>
              </a:rPr>
              <a:t>‘Yes’, ‘Go on…’</a:t>
            </a:r>
          </a:p>
        </p:txBody>
      </p:sp>
      <p:sp>
        <p:nvSpPr>
          <p:cNvPr id="11" name="Right Arrow 10">
            <a:extLst>
              <a:ext uri="{FF2B5EF4-FFF2-40B4-BE49-F238E27FC236}">
                <a16:creationId xmlns:a16="http://schemas.microsoft.com/office/drawing/2014/main" id="{72CC954D-5612-BE41-A7C1-E14298B0A246}"/>
              </a:ext>
            </a:extLst>
          </p:cNvPr>
          <p:cNvSpPr/>
          <p:nvPr/>
        </p:nvSpPr>
        <p:spPr>
          <a:xfrm rot="1560079">
            <a:off x="5831756" y="906515"/>
            <a:ext cx="504825" cy="358775"/>
          </a:xfrm>
          <a:prstGeom prst="rightArrow">
            <a:avLst/>
          </a:prstGeom>
          <a:solidFill>
            <a:srgbClr val="EF811B"/>
          </a:solidFill>
          <a:ln>
            <a:solidFill>
              <a:srgbClr val="EF811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rgbClr val="EF811B"/>
              </a:solidFill>
            </a:endParaRPr>
          </a:p>
        </p:txBody>
      </p:sp>
      <p:sp>
        <p:nvSpPr>
          <p:cNvPr id="14" name="Down Arrow 13">
            <a:extLst>
              <a:ext uri="{FF2B5EF4-FFF2-40B4-BE49-F238E27FC236}">
                <a16:creationId xmlns:a16="http://schemas.microsoft.com/office/drawing/2014/main" id="{F97AF25E-D4A0-1049-A536-FBBA77B930CC}"/>
              </a:ext>
            </a:extLst>
          </p:cNvPr>
          <p:cNvSpPr/>
          <p:nvPr/>
        </p:nvSpPr>
        <p:spPr>
          <a:xfrm rot="3340758">
            <a:off x="6245075" y="5646358"/>
            <a:ext cx="376238" cy="503238"/>
          </a:xfrm>
          <a:prstGeom prst="downArrow">
            <a:avLst/>
          </a:prstGeom>
          <a:solidFill>
            <a:srgbClr val="EF811B"/>
          </a:solidFill>
          <a:ln>
            <a:solidFill>
              <a:srgbClr val="EF811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6" name="Up Arrow 15">
            <a:extLst>
              <a:ext uri="{FF2B5EF4-FFF2-40B4-BE49-F238E27FC236}">
                <a16:creationId xmlns:a16="http://schemas.microsoft.com/office/drawing/2014/main" id="{10BA6D34-9F38-E646-8D26-75EEFE4E862A}"/>
              </a:ext>
            </a:extLst>
          </p:cNvPr>
          <p:cNvSpPr/>
          <p:nvPr/>
        </p:nvSpPr>
        <p:spPr>
          <a:xfrm>
            <a:off x="1839463" y="3415255"/>
            <a:ext cx="360362" cy="493712"/>
          </a:xfrm>
          <a:prstGeom prst="upArrow">
            <a:avLst/>
          </a:prstGeom>
          <a:solidFill>
            <a:srgbClr val="EF811B"/>
          </a:solidFill>
          <a:ln>
            <a:solidFill>
              <a:srgbClr val="EF811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0" name="Down Arrow 19">
            <a:extLst>
              <a:ext uri="{FF2B5EF4-FFF2-40B4-BE49-F238E27FC236}">
                <a16:creationId xmlns:a16="http://schemas.microsoft.com/office/drawing/2014/main" id="{1E22E4CA-5480-1641-BD4C-2401EEFB93E2}"/>
              </a:ext>
            </a:extLst>
          </p:cNvPr>
          <p:cNvSpPr/>
          <p:nvPr/>
        </p:nvSpPr>
        <p:spPr>
          <a:xfrm>
            <a:off x="7114455" y="3415255"/>
            <a:ext cx="376238" cy="503238"/>
          </a:xfrm>
          <a:prstGeom prst="downArrow">
            <a:avLst/>
          </a:prstGeom>
          <a:solidFill>
            <a:srgbClr val="EF811B"/>
          </a:solidFill>
          <a:ln>
            <a:solidFill>
              <a:srgbClr val="EF811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1" name="Down Arrow 20">
            <a:extLst>
              <a:ext uri="{FF2B5EF4-FFF2-40B4-BE49-F238E27FC236}">
                <a16:creationId xmlns:a16="http://schemas.microsoft.com/office/drawing/2014/main" id="{CBF74D84-23DA-E34C-968B-891ACE5E5B26}"/>
              </a:ext>
            </a:extLst>
          </p:cNvPr>
          <p:cNvSpPr/>
          <p:nvPr/>
        </p:nvSpPr>
        <p:spPr>
          <a:xfrm rot="8199565">
            <a:off x="2757190" y="5640792"/>
            <a:ext cx="376237" cy="504825"/>
          </a:xfrm>
          <a:prstGeom prst="downArrow">
            <a:avLst/>
          </a:prstGeom>
          <a:solidFill>
            <a:srgbClr val="EF811B"/>
          </a:solidFill>
          <a:ln>
            <a:solidFill>
              <a:srgbClr val="EF811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custDataLst>
      <p:tags r:id="rId1"/>
    </p:custDataLst>
    <p:extLst>
      <p:ext uri="{BB962C8B-B14F-4D97-AF65-F5344CB8AC3E}">
        <p14:creationId xmlns:p14="http://schemas.microsoft.com/office/powerpoint/2010/main" val="327128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38B3-17F3-214F-BFDB-01AFFD97AB22}"/>
              </a:ext>
            </a:extLst>
          </p:cNvPr>
          <p:cNvSpPr>
            <a:spLocks noGrp="1"/>
          </p:cNvSpPr>
          <p:nvPr>
            <p:ph type="title"/>
          </p:nvPr>
        </p:nvSpPr>
        <p:spPr/>
        <p:txBody>
          <a:bodyPr/>
          <a:lstStyle/>
          <a:p>
            <a:r>
              <a:rPr lang="en-US" dirty="0"/>
              <a:t>Workshop aims</a:t>
            </a:r>
          </a:p>
        </p:txBody>
      </p:sp>
      <p:sp>
        <p:nvSpPr>
          <p:cNvPr id="3" name="Content Placeholder 2">
            <a:extLst>
              <a:ext uri="{FF2B5EF4-FFF2-40B4-BE49-F238E27FC236}">
                <a16:creationId xmlns:a16="http://schemas.microsoft.com/office/drawing/2014/main" id="{2E8F5747-2E0A-6449-B74C-0FCB47439570}"/>
              </a:ext>
            </a:extLst>
          </p:cNvPr>
          <p:cNvSpPr>
            <a:spLocks noGrp="1"/>
          </p:cNvSpPr>
          <p:nvPr>
            <p:ph idx="1"/>
          </p:nvPr>
        </p:nvSpPr>
        <p:spPr>
          <a:xfrm>
            <a:off x="684212" y="2204865"/>
            <a:ext cx="7524751" cy="4032424"/>
          </a:xfrm>
        </p:spPr>
        <p:txBody>
          <a:bodyPr>
            <a:normAutofit lnSpcReduction="10000"/>
          </a:bodyPr>
          <a:lstStyle/>
          <a:p>
            <a:pPr marL="342900" indent="-342900">
              <a:buFont typeface="Arial" panose="020B0604020202020204" pitchFamily="34" charset="0"/>
              <a:buChar char="•"/>
            </a:pPr>
            <a:r>
              <a:rPr lang="en-US" dirty="0"/>
              <a:t>To understand pressures PGRs are under and the risk to their mental wellbeing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To be able to </a:t>
            </a:r>
            <a:r>
              <a:rPr lang="en-US" dirty="0" err="1"/>
              <a:t>recognise</a:t>
            </a:r>
            <a:r>
              <a:rPr lang="en-US" dirty="0"/>
              <a:t> signs and symptoms of common mental health problems, when a PGR is at risk or when there is a mental health crisis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To understand when and how to intervene and provide support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To encourage you to think about your own mental wellbeing</a:t>
            </a:r>
          </a:p>
          <a:p>
            <a:endParaRPr lang="en-US" dirty="0"/>
          </a:p>
          <a:p>
            <a:endParaRPr lang="en-US" dirty="0"/>
          </a:p>
        </p:txBody>
      </p:sp>
    </p:spTree>
    <p:extLst>
      <p:ext uri="{BB962C8B-B14F-4D97-AF65-F5344CB8AC3E}">
        <p14:creationId xmlns:p14="http://schemas.microsoft.com/office/powerpoint/2010/main" val="976163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C84202-1353-8745-98B5-62721A1B6E75}"/>
              </a:ext>
            </a:extLst>
          </p:cNvPr>
          <p:cNvSpPr>
            <a:spLocks noGrp="1"/>
          </p:cNvSpPr>
          <p:nvPr>
            <p:ph type="title"/>
          </p:nvPr>
        </p:nvSpPr>
        <p:spPr/>
        <p:txBody>
          <a:bodyPr/>
          <a:lstStyle/>
          <a:p>
            <a:r>
              <a:rPr lang="en-US" dirty="0"/>
              <a:t>Barriers to active listening and what you can do</a:t>
            </a:r>
          </a:p>
        </p:txBody>
      </p:sp>
      <p:sp>
        <p:nvSpPr>
          <p:cNvPr id="3" name="Content Placeholder 2"/>
          <p:cNvSpPr>
            <a:spLocks noGrp="1"/>
          </p:cNvSpPr>
          <p:nvPr>
            <p:ph idx="1"/>
          </p:nvPr>
        </p:nvSpPr>
        <p:spPr>
          <a:xfrm>
            <a:off x="684212" y="2132856"/>
            <a:ext cx="7524751" cy="4248471"/>
          </a:xfrm>
        </p:spPr>
        <p:txBody>
          <a:bodyPr>
            <a:noAutofit/>
          </a:bodyPr>
          <a:lstStyle/>
          <a:p>
            <a:pPr marL="342900" indent="-342900">
              <a:buFont typeface="Arial" panose="020B0604020202020204" pitchFamily="34" charset="0"/>
              <a:buChar char="•"/>
            </a:pPr>
            <a:r>
              <a:rPr lang="en-GB" dirty="0"/>
              <a:t>Worried about the time you have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Preoccupied with something else/getting distracted</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Feeling out of your depth/overwhelmed</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Being too close to what they are talking about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Bringing in your own personal experiences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Rushing in to offer solutions</a:t>
            </a:r>
          </a:p>
        </p:txBody>
      </p:sp>
    </p:spTree>
    <p:extLst>
      <p:ext uri="{BB962C8B-B14F-4D97-AF65-F5344CB8AC3E}">
        <p14:creationId xmlns:p14="http://schemas.microsoft.com/office/powerpoint/2010/main" val="39293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044DAF-7520-644E-8C91-488A98DF93ED}"/>
              </a:ext>
            </a:extLst>
          </p:cNvPr>
          <p:cNvSpPr>
            <a:spLocks noGrp="1"/>
          </p:cNvSpPr>
          <p:nvPr>
            <p:ph type="title"/>
          </p:nvPr>
        </p:nvSpPr>
        <p:spPr/>
        <p:txBody>
          <a:bodyPr/>
          <a:lstStyle/>
          <a:p>
            <a:r>
              <a:rPr lang="en-US" dirty="0"/>
              <a:t>Ask yourself</a:t>
            </a:r>
          </a:p>
        </p:txBody>
      </p:sp>
      <p:sp>
        <p:nvSpPr>
          <p:cNvPr id="3" name="Content Placeholder 2"/>
          <p:cNvSpPr>
            <a:spLocks noGrp="1"/>
          </p:cNvSpPr>
          <p:nvPr>
            <p:ph idx="1"/>
          </p:nvPr>
        </p:nvSpPr>
        <p:spPr>
          <a:xfrm>
            <a:off x="684212" y="1844825"/>
            <a:ext cx="7776220" cy="4392464"/>
          </a:xfrm>
        </p:spPr>
        <p:txBody>
          <a:bodyPr>
            <a:normAutofit/>
          </a:bodyPr>
          <a:lstStyle/>
          <a:p>
            <a:pPr marL="342900" indent="-342900">
              <a:buFont typeface="Arial" panose="020B0604020202020204" pitchFamily="34" charset="0"/>
              <a:buChar char="•"/>
            </a:pPr>
            <a:r>
              <a:rPr lang="en-GB" dirty="0"/>
              <a:t>How do I manage when I’m distressed?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How easy is it for me to ask for support?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Can I talk about my feelings with relative ease?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Do I trust people to listen to me without judgment?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Can I tolerate someone being upset without trying to fix it?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How aware am I about my prejudices?</a:t>
            </a:r>
          </a:p>
        </p:txBody>
      </p:sp>
    </p:spTree>
    <p:extLst>
      <p:ext uri="{BB962C8B-B14F-4D97-AF65-F5344CB8AC3E}">
        <p14:creationId xmlns:p14="http://schemas.microsoft.com/office/powerpoint/2010/main" val="2569990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a:t>
            </a:r>
            <a:endParaRPr lang="en-GB" dirty="0">
              <a:solidFill>
                <a:srgbClr val="4C9D2F"/>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r>
              <a:rPr lang="en-GB" dirty="0"/>
              <a:t>Supporting distressed people can be rewarding as well as challenging. </a:t>
            </a:r>
          </a:p>
          <a:p>
            <a:endParaRPr lang="en-GB" dirty="0"/>
          </a:p>
          <a:p>
            <a:r>
              <a:rPr lang="en-GB" dirty="0"/>
              <a:t>In order to remain effective, it is important that you pay attention to your own needs and ensure you don’t become overwhelmed</a:t>
            </a:r>
          </a:p>
          <a:p>
            <a:endParaRPr lang="en-GB" dirty="0"/>
          </a:p>
          <a:p>
            <a:r>
              <a:rPr lang="en-GB" dirty="0"/>
              <a:t>In order to support a distressed person, you need to be able to have some ability to reflect on yourself.</a:t>
            </a:r>
          </a:p>
        </p:txBody>
      </p:sp>
    </p:spTree>
    <p:extLst>
      <p:ext uri="{BB962C8B-B14F-4D97-AF65-F5344CB8AC3E}">
        <p14:creationId xmlns:p14="http://schemas.microsoft.com/office/powerpoint/2010/main" val="399010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C77F6C-7E7D-414C-B253-188DC82980ED}"/>
              </a:ext>
            </a:extLst>
          </p:cNvPr>
          <p:cNvSpPr>
            <a:spLocks noGrp="1"/>
          </p:cNvSpPr>
          <p:nvPr>
            <p:ph type="title"/>
          </p:nvPr>
        </p:nvSpPr>
        <p:spPr/>
        <p:txBody>
          <a:bodyPr/>
          <a:lstStyle/>
          <a:p>
            <a:r>
              <a:rPr lang="en-US" dirty="0"/>
              <a:t>Looking after yourself</a:t>
            </a:r>
          </a:p>
        </p:txBody>
      </p:sp>
      <p:sp>
        <p:nvSpPr>
          <p:cNvPr id="3" name="Content Placeholder 2"/>
          <p:cNvSpPr>
            <a:spLocks noGrp="1"/>
          </p:cNvSpPr>
          <p:nvPr>
            <p:ph idx="1"/>
          </p:nvPr>
        </p:nvSpPr>
        <p:spPr/>
        <p:txBody>
          <a:bodyPr>
            <a:normAutofit/>
          </a:bodyPr>
          <a:lstStyle/>
          <a:p>
            <a:r>
              <a:rPr lang="en-GB" dirty="0"/>
              <a:t>Don’t forget to attend to your own mental wellbeing – just because you are a supervisor, does not mean that you are immune!</a:t>
            </a:r>
          </a:p>
          <a:p>
            <a:endParaRPr lang="en-GB" dirty="0"/>
          </a:p>
          <a:p>
            <a:r>
              <a:rPr lang="en-GB" dirty="0"/>
              <a:t>Supporting others with MH problems can be difficult – make sure you get some support for yourself</a:t>
            </a:r>
          </a:p>
        </p:txBody>
      </p:sp>
    </p:spTree>
    <p:extLst>
      <p:ext uri="{BB962C8B-B14F-4D97-AF65-F5344CB8AC3E}">
        <p14:creationId xmlns:p14="http://schemas.microsoft.com/office/powerpoint/2010/main" val="1423501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nual Operation 13"/>
          <p:cNvSpPr/>
          <p:nvPr/>
        </p:nvSpPr>
        <p:spPr>
          <a:xfrm>
            <a:off x="2916238" y="2349500"/>
            <a:ext cx="3311525" cy="2663825"/>
          </a:xfrm>
          <a:prstGeom prst="flowChartManualOperation">
            <a:avLst/>
          </a:prstGeom>
          <a:solidFill>
            <a:srgbClr val="EF81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0965" name="Text Box 10"/>
          <p:cNvSpPr txBox="1">
            <a:spLocks noChangeArrowheads="1"/>
          </p:cNvSpPr>
          <p:nvPr/>
        </p:nvSpPr>
        <p:spPr bwMode="auto">
          <a:xfrm>
            <a:off x="3348038" y="3055942"/>
            <a:ext cx="2438408" cy="1015663"/>
          </a:xfrm>
          <a:prstGeom prst="rect">
            <a:avLst/>
          </a:prstGeom>
          <a:noFill/>
          <a:ln w="9525">
            <a:noFill/>
            <a:miter lim="800000"/>
            <a:headEnd/>
            <a:tailEnd/>
          </a:ln>
        </p:spPr>
        <p:txBody>
          <a:bodyPr wrap="square">
            <a:spAutoFit/>
          </a:bodyPr>
          <a:lstStyle/>
          <a:p>
            <a:pPr algn="ctr"/>
            <a:r>
              <a:rPr lang="en-GB" altLang="en-US" sz="2000" dirty="0">
                <a:solidFill>
                  <a:schemeClr val="bg1"/>
                </a:solidFill>
                <a:latin typeface="Arial" pitchFamily="34" charset="0"/>
                <a:cs typeface="Arial" pitchFamily="34" charset="0"/>
              </a:rPr>
              <a:t>Vulnerability is shown by the size of the container</a:t>
            </a:r>
          </a:p>
        </p:txBody>
      </p:sp>
      <p:sp>
        <p:nvSpPr>
          <p:cNvPr id="40966" name="Text Box 11"/>
          <p:cNvSpPr txBox="1">
            <a:spLocks noChangeArrowheads="1"/>
          </p:cNvSpPr>
          <p:nvPr/>
        </p:nvSpPr>
        <p:spPr bwMode="auto">
          <a:xfrm>
            <a:off x="3794125" y="3046413"/>
            <a:ext cx="184150" cy="457200"/>
          </a:xfrm>
          <a:prstGeom prst="rect">
            <a:avLst/>
          </a:prstGeom>
          <a:noFill/>
          <a:ln w="9525">
            <a:noFill/>
            <a:miter lim="800000"/>
            <a:headEnd/>
            <a:tailEnd/>
          </a:ln>
        </p:spPr>
        <p:txBody>
          <a:bodyPr wrap="none">
            <a:spAutoFit/>
          </a:bodyPr>
          <a:lstStyle/>
          <a:p>
            <a:endParaRPr lang="en-GB" altLang="en-US" sz="2400">
              <a:latin typeface="Times New Roman" pitchFamily="18" charset="0"/>
              <a:cs typeface="Times New Roman" pitchFamily="18" charset="0"/>
            </a:endParaRPr>
          </a:p>
        </p:txBody>
      </p:sp>
      <p:sp>
        <p:nvSpPr>
          <p:cNvPr id="40967" name="TextBox 19"/>
          <p:cNvSpPr txBox="1">
            <a:spLocks noChangeArrowheads="1"/>
          </p:cNvSpPr>
          <p:nvPr/>
        </p:nvSpPr>
        <p:spPr bwMode="auto">
          <a:xfrm>
            <a:off x="1331640" y="6309320"/>
            <a:ext cx="6961188" cy="646331"/>
          </a:xfrm>
          <a:prstGeom prst="rect">
            <a:avLst/>
          </a:prstGeom>
          <a:noFill/>
          <a:ln w="9525">
            <a:noFill/>
            <a:miter lim="800000"/>
            <a:headEnd/>
            <a:tailEnd/>
          </a:ln>
        </p:spPr>
        <p:txBody>
          <a:bodyPr>
            <a:spAutoFit/>
          </a:bodyPr>
          <a:lstStyle/>
          <a:p>
            <a:endParaRPr lang="en-GB" altLang="en-US" sz="1600" dirty="0"/>
          </a:p>
          <a:p>
            <a:endParaRPr lang="en-GB" altLang="en-US" sz="2000" dirty="0"/>
          </a:p>
        </p:txBody>
      </p:sp>
      <p:sp>
        <p:nvSpPr>
          <p:cNvPr id="16" name="TextBox 4"/>
          <p:cNvSpPr txBox="1">
            <a:spLocks noChangeArrowheads="1"/>
          </p:cNvSpPr>
          <p:nvPr/>
        </p:nvSpPr>
        <p:spPr bwMode="auto">
          <a:xfrm>
            <a:off x="2571750" y="1283847"/>
            <a:ext cx="4000500" cy="400050"/>
          </a:xfrm>
          <a:prstGeom prst="rect">
            <a:avLst/>
          </a:prstGeom>
          <a:noFill/>
          <a:ln w="9525">
            <a:noFill/>
            <a:miter lim="800000"/>
            <a:headEnd/>
            <a:tailEnd/>
          </a:ln>
        </p:spPr>
        <p:txBody>
          <a:bodyPr>
            <a:spAutoFit/>
          </a:bodyPr>
          <a:lstStyle/>
          <a:p>
            <a:pPr>
              <a:defRPr/>
            </a:pPr>
            <a:r>
              <a:rPr lang="en-GB" sz="2000" dirty="0">
                <a:solidFill>
                  <a:srgbClr val="005E84"/>
                </a:solidFill>
                <a:latin typeface="Roboto Slab" pitchFamily="2" charset="0"/>
                <a:ea typeface="Roboto Slab" pitchFamily="2" charset="0"/>
                <a:cs typeface="Arial" pitchFamily="34" charset="0"/>
              </a:rPr>
              <a:t> Stress flows into the container </a:t>
            </a:r>
          </a:p>
        </p:txBody>
      </p:sp>
      <p:sp>
        <p:nvSpPr>
          <p:cNvPr id="17" name="TextBox 5"/>
          <p:cNvSpPr txBox="1">
            <a:spLocks noChangeArrowheads="1"/>
          </p:cNvSpPr>
          <p:nvPr/>
        </p:nvSpPr>
        <p:spPr bwMode="auto">
          <a:xfrm>
            <a:off x="803276" y="5214951"/>
            <a:ext cx="7537449" cy="1661993"/>
          </a:xfrm>
          <a:prstGeom prst="rect">
            <a:avLst/>
          </a:prstGeom>
          <a:noFill/>
          <a:ln w="9525">
            <a:noFill/>
            <a:miter lim="800000"/>
            <a:headEnd/>
            <a:tailEnd/>
          </a:ln>
        </p:spPr>
        <p:txBody>
          <a:bodyPr wrap="square">
            <a:spAutoFit/>
          </a:bodyPr>
          <a:lstStyle/>
          <a:p>
            <a:pPr>
              <a:defRPr/>
            </a:pPr>
            <a:r>
              <a:rPr lang="en-GB" sz="2000" dirty="0">
                <a:solidFill>
                  <a:srgbClr val="005E84"/>
                </a:solidFill>
                <a:latin typeface="Roboto Slab" pitchFamily="2" charset="0"/>
                <a:ea typeface="Roboto Slab" pitchFamily="2" charset="0"/>
                <a:cs typeface="Arial" pitchFamily="34" charset="0"/>
              </a:rPr>
              <a:t>Helpful coping strategies  </a:t>
            </a:r>
            <a:r>
              <a:rPr lang="en-GB" sz="2000" b="0" dirty="0">
                <a:solidFill>
                  <a:srgbClr val="005E84"/>
                </a:solidFill>
                <a:latin typeface="Roboto Slab" pitchFamily="2" charset="0"/>
                <a:ea typeface="Roboto Slab" pitchFamily="2" charset="0"/>
                <a:cs typeface="Arial" pitchFamily="34" charset="0"/>
              </a:rPr>
              <a:t>= tap working lets the stress out </a:t>
            </a:r>
          </a:p>
          <a:p>
            <a:pPr>
              <a:defRPr/>
            </a:pPr>
            <a:endParaRPr lang="en-GB" sz="2000" dirty="0">
              <a:solidFill>
                <a:srgbClr val="005E84"/>
              </a:solidFill>
              <a:latin typeface="Roboto Slab" pitchFamily="2" charset="0"/>
              <a:ea typeface="Roboto Slab" pitchFamily="2" charset="0"/>
              <a:cs typeface="Arial" pitchFamily="34" charset="0"/>
            </a:endParaRPr>
          </a:p>
          <a:p>
            <a:pPr>
              <a:defRPr/>
            </a:pPr>
            <a:r>
              <a:rPr lang="en-GB" sz="2000" dirty="0">
                <a:solidFill>
                  <a:srgbClr val="005E84"/>
                </a:solidFill>
                <a:latin typeface="Roboto Slab" pitchFamily="2" charset="0"/>
                <a:ea typeface="Roboto Slab" pitchFamily="2" charset="0"/>
                <a:cs typeface="Arial" pitchFamily="34" charset="0"/>
              </a:rPr>
              <a:t>Unhelpful coping </a:t>
            </a:r>
            <a:r>
              <a:rPr lang="en-GB" sz="2000" b="0" dirty="0">
                <a:solidFill>
                  <a:srgbClr val="005E84"/>
                </a:solidFill>
                <a:latin typeface="Roboto Slab" pitchFamily="2" charset="0"/>
                <a:ea typeface="Roboto Slab" pitchFamily="2" charset="0"/>
                <a:cs typeface="Arial" pitchFamily="34" charset="0"/>
              </a:rPr>
              <a:t>strategies = tap blocked so water fills </a:t>
            </a:r>
            <a:r>
              <a:rPr lang="en-GB" sz="2000" dirty="0">
                <a:solidFill>
                  <a:srgbClr val="005E84"/>
                </a:solidFill>
                <a:latin typeface="Roboto Slab" pitchFamily="2" charset="0"/>
                <a:ea typeface="Roboto Slab" pitchFamily="2" charset="0"/>
                <a:cs typeface="Arial" pitchFamily="34" charset="0"/>
              </a:rPr>
              <a:t>container </a:t>
            </a:r>
            <a:r>
              <a:rPr lang="en-GB" sz="2000" b="0" dirty="0">
                <a:solidFill>
                  <a:srgbClr val="005E84"/>
                </a:solidFill>
                <a:latin typeface="Roboto Slab" pitchFamily="2" charset="0"/>
                <a:ea typeface="Roboto Slab" pitchFamily="2" charset="0"/>
                <a:cs typeface="Arial" pitchFamily="34" charset="0"/>
              </a:rPr>
              <a:t>and overflows</a:t>
            </a:r>
          </a:p>
          <a:p>
            <a:pPr>
              <a:defRPr/>
            </a:pPr>
            <a:endParaRPr lang="en-GB" sz="2200" dirty="0">
              <a:solidFill>
                <a:srgbClr val="005E84"/>
              </a:solidFill>
              <a:latin typeface="Roboto Slab" pitchFamily="2" charset="0"/>
              <a:ea typeface="Roboto Slab" pitchFamily="2" charset="0"/>
            </a:endParaRPr>
          </a:p>
        </p:txBody>
      </p:sp>
      <p:sp>
        <p:nvSpPr>
          <p:cNvPr id="19" name="TextBox 7"/>
          <p:cNvSpPr txBox="1">
            <a:spLocks noChangeArrowheads="1"/>
          </p:cNvSpPr>
          <p:nvPr/>
        </p:nvSpPr>
        <p:spPr bwMode="auto">
          <a:xfrm>
            <a:off x="6357950" y="2748503"/>
            <a:ext cx="2255868" cy="1938992"/>
          </a:xfrm>
          <a:prstGeom prst="rect">
            <a:avLst/>
          </a:prstGeom>
          <a:noFill/>
          <a:ln w="9525">
            <a:noFill/>
            <a:miter lim="800000"/>
            <a:headEnd/>
            <a:tailEnd/>
          </a:ln>
        </p:spPr>
        <p:txBody>
          <a:bodyPr wrap="square">
            <a:spAutoFit/>
          </a:bodyPr>
          <a:lstStyle/>
          <a:p>
            <a:pPr algn="ctr">
              <a:defRPr/>
            </a:pPr>
            <a:r>
              <a:rPr lang="en-GB" sz="2000" dirty="0">
                <a:solidFill>
                  <a:srgbClr val="005E84"/>
                </a:solidFill>
                <a:latin typeface="Roboto Slab" pitchFamily="2" charset="0"/>
                <a:ea typeface="Roboto Slab" pitchFamily="2" charset="0"/>
                <a:cs typeface="Arial" pitchFamily="34" charset="0"/>
              </a:rPr>
              <a:t> If the container overflows, problems develop - “emotional snapping”</a:t>
            </a:r>
          </a:p>
        </p:txBody>
      </p:sp>
      <p:sp>
        <p:nvSpPr>
          <p:cNvPr id="20" name="Curved Down Arrow 19"/>
          <p:cNvSpPr/>
          <p:nvPr/>
        </p:nvSpPr>
        <p:spPr>
          <a:xfrm>
            <a:off x="5984082" y="1563688"/>
            <a:ext cx="1571625" cy="785812"/>
          </a:xfrm>
          <a:prstGeom prst="curvedDown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1" name="Down Arrow 20"/>
          <p:cNvSpPr/>
          <p:nvPr/>
        </p:nvSpPr>
        <p:spPr>
          <a:xfrm>
            <a:off x="3859213" y="1701800"/>
            <a:ext cx="285750" cy="620713"/>
          </a:xfrm>
          <a:prstGeom prst="down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Down Arrow 21"/>
          <p:cNvSpPr/>
          <p:nvPr/>
        </p:nvSpPr>
        <p:spPr>
          <a:xfrm>
            <a:off x="4430713" y="1701800"/>
            <a:ext cx="285750" cy="620713"/>
          </a:xfrm>
          <a:prstGeom prst="down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Down Arrow 22"/>
          <p:cNvSpPr/>
          <p:nvPr/>
        </p:nvSpPr>
        <p:spPr>
          <a:xfrm>
            <a:off x="5002213" y="1701800"/>
            <a:ext cx="285750" cy="620713"/>
          </a:xfrm>
          <a:prstGeom prst="down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 name="Curved Down Arrow 23"/>
          <p:cNvSpPr/>
          <p:nvPr/>
        </p:nvSpPr>
        <p:spPr>
          <a:xfrm>
            <a:off x="6056096" y="1737857"/>
            <a:ext cx="1000125" cy="493712"/>
          </a:xfrm>
          <a:prstGeom prst="curvedDown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5" name="Curved Down Arrow 24"/>
          <p:cNvSpPr/>
          <p:nvPr/>
        </p:nvSpPr>
        <p:spPr>
          <a:xfrm>
            <a:off x="6106716" y="2056150"/>
            <a:ext cx="571500" cy="285750"/>
          </a:xfrm>
          <a:prstGeom prst="curvedDown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6" name="Cross 25"/>
          <p:cNvSpPr/>
          <p:nvPr/>
        </p:nvSpPr>
        <p:spPr>
          <a:xfrm>
            <a:off x="2998340" y="4098592"/>
            <a:ext cx="500062" cy="292100"/>
          </a:xfrm>
          <a:prstGeom prst="plus">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 name="Curved Right Arrow 26"/>
          <p:cNvSpPr/>
          <p:nvPr/>
        </p:nvSpPr>
        <p:spPr>
          <a:xfrm>
            <a:off x="2416175" y="4177513"/>
            <a:ext cx="500063" cy="936625"/>
          </a:xfrm>
          <a:prstGeom prst="curvedRight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4" name="Title 3">
            <a:extLst>
              <a:ext uri="{FF2B5EF4-FFF2-40B4-BE49-F238E27FC236}">
                <a16:creationId xmlns:a16="http://schemas.microsoft.com/office/drawing/2014/main" id="{061D5D0A-CE74-324B-BE46-4C08A329DC5D}"/>
              </a:ext>
            </a:extLst>
          </p:cNvPr>
          <p:cNvSpPr>
            <a:spLocks noGrp="1"/>
          </p:cNvSpPr>
          <p:nvPr>
            <p:ph type="title"/>
          </p:nvPr>
        </p:nvSpPr>
        <p:spPr>
          <a:xfrm>
            <a:off x="684212" y="765175"/>
            <a:ext cx="7128148" cy="1655762"/>
          </a:xfrm>
        </p:spPr>
        <p:txBody>
          <a:bodyPr/>
          <a:lstStyle/>
          <a:p>
            <a:r>
              <a:rPr lang="en-US" dirty="0"/>
              <a:t>Activity: What is your stress container?</a:t>
            </a:r>
          </a:p>
        </p:txBody>
      </p:sp>
    </p:spTree>
    <p:extLst>
      <p:ext uri="{BB962C8B-B14F-4D97-AF65-F5344CB8AC3E}">
        <p14:creationId xmlns:p14="http://schemas.microsoft.com/office/powerpoint/2010/main" val="475385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40967"/>
                                        </p:tgtEl>
                                        <p:attrNameLst>
                                          <p:attrName>style.visibility</p:attrName>
                                        </p:attrNameLst>
                                      </p:cBhvr>
                                      <p:to>
                                        <p:strVal val="visible"/>
                                      </p:to>
                                    </p:set>
                                    <p:animEffect transition="in" filter="fade">
                                      <p:cBhvr>
                                        <p:cTn id="41" dur="1000"/>
                                        <p:tgtEl>
                                          <p:spTgt spid="4096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16" grpId="0"/>
      <p:bldP spid="17" grpId="0"/>
      <p:bldP spid="19" grpId="0"/>
      <p:bldP spid="20" grpId="0" animBg="1"/>
      <p:bldP spid="21" grpId="0" animBg="1"/>
      <p:bldP spid="22" grpId="0" animBg="1"/>
      <p:bldP spid="23" grpId="0" animBg="1"/>
      <p:bldP spid="24" grpId="0" animBg="1"/>
      <p:bldP spid="25" grpId="0" animBg="1"/>
      <p:bldP spid="26"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nual Operation 13"/>
          <p:cNvSpPr/>
          <p:nvPr/>
        </p:nvSpPr>
        <p:spPr>
          <a:xfrm>
            <a:off x="4500835" y="1940053"/>
            <a:ext cx="3311525" cy="2663825"/>
          </a:xfrm>
          <a:prstGeom prst="flowChartManualOperation">
            <a:avLst/>
          </a:prstGeom>
          <a:solidFill>
            <a:srgbClr val="EF81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0966" name="Text Box 11"/>
          <p:cNvSpPr txBox="1">
            <a:spLocks noChangeArrowheads="1"/>
          </p:cNvSpPr>
          <p:nvPr/>
        </p:nvSpPr>
        <p:spPr bwMode="auto">
          <a:xfrm>
            <a:off x="3794125" y="3262437"/>
            <a:ext cx="184150" cy="457200"/>
          </a:xfrm>
          <a:prstGeom prst="rect">
            <a:avLst/>
          </a:prstGeom>
          <a:noFill/>
          <a:ln w="9525">
            <a:noFill/>
            <a:miter lim="800000"/>
            <a:headEnd/>
            <a:tailEnd/>
          </a:ln>
        </p:spPr>
        <p:txBody>
          <a:bodyPr wrap="none">
            <a:spAutoFit/>
          </a:bodyPr>
          <a:lstStyle/>
          <a:p>
            <a:endParaRPr lang="en-GB" altLang="en-US" sz="2400">
              <a:latin typeface="Times New Roman" pitchFamily="18" charset="0"/>
              <a:cs typeface="Times New Roman" pitchFamily="18" charset="0"/>
            </a:endParaRPr>
          </a:p>
        </p:txBody>
      </p:sp>
      <p:sp>
        <p:nvSpPr>
          <p:cNvPr id="26" name="Cross 25"/>
          <p:cNvSpPr/>
          <p:nvPr/>
        </p:nvSpPr>
        <p:spPr>
          <a:xfrm>
            <a:off x="4508335" y="3698851"/>
            <a:ext cx="500062" cy="292100"/>
          </a:xfrm>
          <a:prstGeom prst="plus">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8" name="TextBox 27">
            <a:extLst>
              <a:ext uri="{FF2B5EF4-FFF2-40B4-BE49-F238E27FC236}">
                <a16:creationId xmlns:a16="http://schemas.microsoft.com/office/drawing/2014/main" id="{BD712149-24E3-214F-A5CF-14DFF28EE8F8}"/>
              </a:ext>
            </a:extLst>
          </p:cNvPr>
          <p:cNvSpPr txBox="1"/>
          <p:nvPr/>
        </p:nvSpPr>
        <p:spPr>
          <a:xfrm>
            <a:off x="47328" y="476373"/>
            <a:ext cx="4461007" cy="3024635"/>
          </a:xfrm>
          <a:prstGeom prst="rect">
            <a:avLst/>
          </a:prstGeom>
          <a:noFill/>
          <a:ln>
            <a:solidFill>
              <a:srgbClr val="035D85"/>
            </a:solidFill>
          </a:ln>
        </p:spPr>
        <p:txBody>
          <a:bodyPr wrap="none" rtlCol="0">
            <a:noAutofit/>
          </a:bodyPr>
          <a:lstStyle/>
          <a:p>
            <a:pPr algn="ctr"/>
            <a:r>
              <a:rPr lang="en-US" b="1" dirty="0">
                <a:solidFill>
                  <a:srgbClr val="005E84"/>
                </a:solidFill>
                <a:latin typeface="Roboto Slab" pitchFamily="2" charset="0"/>
                <a:ea typeface="Roboto Slab" pitchFamily="2" charset="0"/>
              </a:rPr>
              <a:t>Stressors</a:t>
            </a:r>
            <a:r>
              <a:rPr lang="en-US" dirty="0">
                <a:solidFill>
                  <a:srgbClr val="005E84"/>
                </a:solidFill>
                <a:latin typeface="Roboto Slab" pitchFamily="2" charset="0"/>
                <a:ea typeface="Roboto Slab" pitchFamily="2" charset="0"/>
              </a:rPr>
              <a:t>:</a:t>
            </a:r>
          </a:p>
        </p:txBody>
      </p:sp>
      <p:sp>
        <p:nvSpPr>
          <p:cNvPr id="29" name="TextBox 5">
            <a:extLst>
              <a:ext uri="{FF2B5EF4-FFF2-40B4-BE49-F238E27FC236}">
                <a16:creationId xmlns:a16="http://schemas.microsoft.com/office/drawing/2014/main" id="{0D059721-0C61-E347-8C3E-1738125F91DC}"/>
              </a:ext>
            </a:extLst>
          </p:cNvPr>
          <p:cNvSpPr txBox="1">
            <a:spLocks noChangeArrowheads="1"/>
          </p:cNvSpPr>
          <p:nvPr/>
        </p:nvSpPr>
        <p:spPr bwMode="auto">
          <a:xfrm>
            <a:off x="47328" y="3704733"/>
            <a:ext cx="4461007" cy="3036635"/>
          </a:xfrm>
          <a:prstGeom prst="rect">
            <a:avLst/>
          </a:prstGeom>
          <a:noFill/>
          <a:ln w="9525">
            <a:solidFill>
              <a:srgbClr val="035D85"/>
            </a:solidFill>
            <a:miter lim="800000"/>
            <a:headEnd/>
            <a:tailEnd/>
          </a:ln>
        </p:spPr>
        <p:txBody>
          <a:bodyPr wrap="none">
            <a:noAutofit/>
          </a:bodyPr>
          <a:lstStyle/>
          <a:p>
            <a:pPr algn="ctr">
              <a:defRPr/>
            </a:pPr>
            <a:r>
              <a:rPr lang="en-GB" b="1" dirty="0">
                <a:solidFill>
                  <a:srgbClr val="005E84"/>
                </a:solidFill>
                <a:latin typeface="Roboto Slab" pitchFamily="2" charset="0"/>
                <a:ea typeface="Roboto Slab" pitchFamily="2" charset="0"/>
                <a:cs typeface="Arial" panose="020B0604020202020204" pitchFamily="34" charset="0"/>
              </a:rPr>
              <a:t>Helpful coping strategies:</a:t>
            </a:r>
          </a:p>
        </p:txBody>
      </p:sp>
      <p:sp>
        <p:nvSpPr>
          <p:cNvPr id="30" name="TextBox 5">
            <a:extLst>
              <a:ext uri="{FF2B5EF4-FFF2-40B4-BE49-F238E27FC236}">
                <a16:creationId xmlns:a16="http://schemas.microsoft.com/office/drawing/2014/main" id="{9845BAE5-0422-E14F-A99F-7FEE90B32FC1}"/>
              </a:ext>
            </a:extLst>
          </p:cNvPr>
          <p:cNvSpPr txBox="1">
            <a:spLocks noChangeArrowheads="1"/>
          </p:cNvSpPr>
          <p:nvPr/>
        </p:nvSpPr>
        <p:spPr bwMode="auto">
          <a:xfrm>
            <a:off x="4690076" y="4684163"/>
            <a:ext cx="4150800" cy="2057205"/>
          </a:xfrm>
          <a:prstGeom prst="rect">
            <a:avLst/>
          </a:prstGeom>
          <a:noFill/>
          <a:ln w="9525">
            <a:solidFill>
              <a:srgbClr val="035D85"/>
            </a:solidFill>
            <a:miter lim="800000"/>
            <a:headEnd/>
            <a:tailEnd/>
          </a:ln>
        </p:spPr>
        <p:txBody>
          <a:bodyPr wrap="none">
            <a:noAutofit/>
          </a:bodyPr>
          <a:lstStyle/>
          <a:p>
            <a:pPr algn="ctr">
              <a:defRPr/>
            </a:pPr>
            <a:r>
              <a:rPr lang="en-GB" b="1" dirty="0">
                <a:solidFill>
                  <a:srgbClr val="005E84"/>
                </a:solidFill>
                <a:latin typeface="Roboto Slab" pitchFamily="2" charset="0"/>
                <a:ea typeface="Roboto Slab" pitchFamily="2" charset="0"/>
                <a:cs typeface="Arial" panose="020B0604020202020204" pitchFamily="34" charset="0"/>
              </a:rPr>
              <a:t>Unhelpful coping strategies:</a:t>
            </a:r>
          </a:p>
        </p:txBody>
      </p:sp>
      <p:sp>
        <p:nvSpPr>
          <p:cNvPr id="31" name="Bent Arrow 30">
            <a:extLst>
              <a:ext uri="{FF2B5EF4-FFF2-40B4-BE49-F238E27FC236}">
                <a16:creationId xmlns:a16="http://schemas.microsoft.com/office/drawing/2014/main" id="{FFA592DE-8C01-D04C-AC7B-71BD822A8C1A}"/>
              </a:ext>
            </a:extLst>
          </p:cNvPr>
          <p:cNvSpPr/>
          <p:nvPr/>
        </p:nvSpPr>
        <p:spPr>
          <a:xfrm rot="5400000">
            <a:off x="5041454" y="516682"/>
            <a:ext cx="894595" cy="1960835"/>
          </a:xfrm>
          <a:prstGeom prst="bent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0D1AC957-2B88-8043-91CC-F3FC61B898C3}"/>
              </a:ext>
            </a:extLst>
          </p:cNvPr>
          <p:cNvSpPr txBox="1"/>
          <p:nvPr/>
        </p:nvSpPr>
        <p:spPr>
          <a:xfrm>
            <a:off x="0" y="0"/>
            <a:ext cx="1656184" cy="369332"/>
          </a:xfrm>
          <a:prstGeom prst="rect">
            <a:avLst/>
          </a:prstGeom>
          <a:solidFill>
            <a:srgbClr val="035D85"/>
          </a:solidFill>
        </p:spPr>
        <p:txBody>
          <a:bodyPr wrap="square" rtlCol="0">
            <a:spAutoFit/>
          </a:bodyPr>
          <a:lstStyle/>
          <a:p>
            <a:pPr algn="ctr"/>
            <a:r>
              <a:rPr lang="en-US" dirty="0">
                <a:solidFill>
                  <a:schemeClr val="bg1"/>
                </a:solidFill>
                <a:latin typeface="Brown Regular Alt" pitchFamily="2" charset="77"/>
              </a:rPr>
              <a:t>Online</a:t>
            </a:r>
          </a:p>
        </p:txBody>
      </p:sp>
    </p:spTree>
    <p:extLst>
      <p:ext uri="{BB962C8B-B14F-4D97-AF65-F5344CB8AC3E}">
        <p14:creationId xmlns:p14="http://schemas.microsoft.com/office/powerpoint/2010/main" val="39262258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65175"/>
            <a:ext cx="6120036" cy="1655762"/>
          </a:xfrm>
        </p:spPr>
        <p:txBody>
          <a:bodyPr/>
          <a:lstStyle/>
          <a:p>
            <a:r>
              <a:rPr lang="en-GB" dirty="0"/>
              <a:t>Keeping well (with the Clangers)</a:t>
            </a:r>
            <a:endParaRPr lang="en-GB" dirty="0">
              <a:latin typeface="Century Gothic" panose="020B0502020202020204" pitchFamily="34" charset="0"/>
            </a:endParaRPr>
          </a:p>
        </p:txBody>
      </p:sp>
      <p:sp>
        <p:nvSpPr>
          <p:cNvPr id="3" name="Content Placeholder 2"/>
          <p:cNvSpPr>
            <a:spLocks noGrp="1"/>
          </p:cNvSpPr>
          <p:nvPr>
            <p:ph idx="1"/>
          </p:nvPr>
        </p:nvSpPr>
        <p:spPr>
          <a:xfrm>
            <a:off x="665307" y="2124102"/>
            <a:ext cx="7524751" cy="3816351"/>
          </a:xfrm>
        </p:spPr>
        <p:txBody>
          <a:bodyPr>
            <a:normAutofit fontScale="92500" lnSpcReduction="10000"/>
          </a:bodyPr>
          <a:lstStyle/>
          <a:p>
            <a:r>
              <a:rPr lang="en-GB" sz="3000" b="1" dirty="0">
                <a:solidFill>
                  <a:srgbClr val="EF811B"/>
                </a:solidFill>
                <a:latin typeface="Century Gothic" panose="020B0502020202020204" pitchFamily="34" charset="0"/>
              </a:rPr>
              <a:t>C</a:t>
            </a:r>
            <a:r>
              <a:rPr lang="en-GB" sz="3000" dirty="0">
                <a:latin typeface="Century Gothic" panose="020B0502020202020204" pitchFamily="34" charset="0"/>
              </a:rPr>
              <a:t>onnect</a:t>
            </a:r>
          </a:p>
          <a:p>
            <a:r>
              <a:rPr lang="en-GB" sz="3000" b="1" dirty="0">
                <a:solidFill>
                  <a:srgbClr val="EF811B"/>
                </a:solidFill>
              </a:rPr>
              <a:t>L</a:t>
            </a:r>
            <a:r>
              <a:rPr lang="en-GB" sz="3000" dirty="0"/>
              <a:t>earn</a:t>
            </a:r>
          </a:p>
          <a:p>
            <a:r>
              <a:rPr lang="en-GB" sz="3000" dirty="0">
                <a:latin typeface="Century Gothic" panose="020B0502020202020204" pitchFamily="34" charset="0"/>
              </a:rPr>
              <a:t>Be </a:t>
            </a:r>
            <a:r>
              <a:rPr lang="en-GB" sz="3000" b="1" dirty="0">
                <a:solidFill>
                  <a:srgbClr val="EF811B"/>
                </a:solidFill>
                <a:latin typeface="Century Gothic" panose="020B0502020202020204" pitchFamily="34" charset="0"/>
              </a:rPr>
              <a:t>A</a:t>
            </a:r>
            <a:r>
              <a:rPr lang="en-GB" sz="3000" dirty="0">
                <a:latin typeface="Century Gothic" panose="020B0502020202020204" pitchFamily="34" charset="0"/>
              </a:rPr>
              <a:t>ctive</a:t>
            </a:r>
          </a:p>
          <a:p>
            <a:r>
              <a:rPr lang="en-GB" sz="3000" b="1" dirty="0">
                <a:solidFill>
                  <a:srgbClr val="EF811B"/>
                </a:solidFill>
              </a:rPr>
              <a:t>N</a:t>
            </a:r>
            <a:r>
              <a:rPr lang="en-GB" sz="3000" dirty="0"/>
              <a:t>otice</a:t>
            </a:r>
          </a:p>
          <a:p>
            <a:r>
              <a:rPr lang="en-GB" sz="3000" b="1" dirty="0">
                <a:solidFill>
                  <a:srgbClr val="EF811B"/>
                </a:solidFill>
                <a:latin typeface="Century Gothic" panose="020B0502020202020204" pitchFamily="34" charset="0"/>
              </a:rPr>
              <a:t>G</a:t>
            </a:r>
            <a:r>
              <a:rPr lang="en-GB" sz="3000" dirty="0"/>
              <a:t>ive</a:t>
            </a:r>
          </a:p>
          <a:p>
            <a:r>
              <a:rPr lang="en-GB" sz="3000" b="1" dirty="0">
                <a:solidFill>
                  <a:srgbClr val="EF811B"/>
                </a:solidFill>
                <a:latin typeface="Century Gothic" panose="020B0502020202020204" pitchFamily="34" charset="0"/>
              </a:rPr>
              <a:t>E</a:t>
            </a:r>
            <a:r>
              <a:rPr lang="en-GB" sz="3000" dirty="0">
                <a:latin typeface="Century Gothic" panose="020B0502020202020204" pitchFamily="34" charset="0"/>
              </a:rPr>
              <a:t>at</a:t>
            </a:r>
            <a:r>
              <a:rPr lang="en-GB" sz="3000" dirty="0"/>
              <a:t> well</a:t>
            </a:r>
          </a:p>
          <a:p>
            <a:r>
              <a:rPr lang="en-GB" sz="3000" b="1" dirty="0">
                <a:solidFill>
                  <a:srgbClr val="EF811B"/>
                </a:solidFill>
              </a:rPr>
              <a:t>R</a:t>
            </a:r>
            <a:r>
              <a:rPr lang="en-GB" sz="3000" dirty="0"/>
              <a:t>elax</a:t>
            </a:r>
          </a:p>
          <a:p>
            <a:r>
              <a:rPr lang="en-GB" sz="3000" b="1" dirty="0">
                <a:solidFill>
                  <a:srgbClr val="EF811B"/>
                </a:solidFill>
                <a:latin typeface="Century Gothic" panose="020B0502020202020204" pitchFamily="34" charset="0"/>
              </a:rPr>
              <a:t>S</a:t>
            </a:r>
            <a:r>
              <a:rPr lang="en-GB" sz="3000" dirty="0">
                <a:latin typeface="Century Gothic" panose="020B0502020202020204" pitchFamily="34" charset="0"/>
              </a:rPr>
              <a:t>leep</a:t>
            </a:r>
          </a:p>
          <a:p>
            <a:endParaRPr lang="en-GB" sz="3000" b="1" dirty="0">
              <a:latin typeface="Century Gothic" panose="020B0502020202020204" pitchFamily="34" charset="0"/>
            </a:endParaRPr>
          </a:p>
        </p:txBody>
      </p:sp>
      <p:pic>
        <p:nvPicPr>
          <p:cNvPr id="5" name="Picture 4">
            <a:extLst>
              <a:ext uri="{FF2B5EF4-FFF2-40B4-BE49-F238E27FC236}">
                <a16:creationId xmlns:a16="http://schemas.microsoft.com/office/drawing/2014/main" id="{52D47828-D34E-FD46-A710-771E7B7F2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214" y="2132856"/>
            <a:ext cx="5782786" cy="3672408"/>
          </a:xfrm>
          <a:prstGeom prst="rect">
            <a:avLst/>
          </a:prstGeom>
        </p:spPr>
      </p:pic>
      <p:sp>
        <p:nvSpPr>
          <p:cNvPr id="6" name="TextBox 5">
            <a:extLst>
              <a:ext uri="{FF2B5EF4-FFF2-40B4-BE49-F238E27FC236}">
                <a16:creationId xmlns:a16="http://schemas.microsoft.com/office/drawing/2014/main" id="{90AABFAB-63DE-2C4D-8316-F63B731797D1}"/>
              </a:ext>
            </a:extLst>
          </p:cNvPr>
          <p:cNvSpPr txBox="1"/>
          <p:nvPr/>
        </p:nvSpPr>
        <p:spPr>
          <a:xfrm>
            <a:off x="5796136" y="5877272"/>
            <a:ext cx="3759374" cy="307777"/>
          </a:xfrm>
          <a:prstGeom prst="rect">
            <a:avLst/>
          </a:prstGeom>
          <a:noFill/>
        </p:spPr>
        <p:txBody>
          <a:bodyPr wrap="square" rtlCol="0">
            <a:spAutoFit/>
          </a:bodyPr>
          <a:lstStyle/>
          <a:p>
            <a:r>
              <a:rPr lang="en-US" sz="1400" dirty="0"/>
              <a:t>Photo: Kent news and Pictures</a:t>
            </a:r>
          </a:p>
        </p:txBody>
      </p:sp>
    </p:spTree>
    <p:extLst>
      <p:ext uri="{BB962C8B-B14F-4D97-AF65-F5344CB8AC3E}">
        <p14:creationId xmlns:p14="http://schemas.microsoft.com/office/powerpoint/2010/main" val="8407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AE9032-45A6-1741-8CD5-F12A0FF911A6}"/>
              </a:ext>
            </a:extLst>
          </p:cNvPr>
          <p:cNvSpPr>
            <a:spLocks noGrp="1"/>
          </p:cNvSpPr>
          <p:nvPr>
            <p:ph type="ctrTitle"/>
          </p:nvPr>
        </p:nvSpPr>
        <p:spPr>
          <a:xfrm>
            <a:off x="1331912" y="765175"/>
            <a:ext cx="5040313" cy="3959969"/>
          </a:xfrm>
        </p:spPr>
        <p:txBody>
          <a:bodyPr/>
          <a:lstStyle/>
          <a:p>
            <a:r>
              <a:rPr lang="en-US" dirty="0"/>
              <a:t>[Add slides with resources and support for staff, </a:t>
            </a:r>
            <a:r>
              <a:rPr lang="en-US" dirty="0" err="1"/>
              <a:t>eg</a:t>
            </a:r>
            <a:r>
              <a:rPr lang="en-US" dirty="0"/>
              <a:t> Employee Assistance </a:t>
            </a:r>
            <a:r>
              <a:rPr lang="en-US" dirty="0" err="1"/>
              <a:t>Programme</a:t>
            </a:r>
            <a:r>
              <a:rPr lang="en-US" dirty="0"/>
              <a:t>, counselling, wellbeing training, peer support]</a:t>
            </a:r>
          </a:p>
        </p:txBody>
      </p:sp>
    </p:spTree>
    <p:extLst>
      <p:ext uri="{BB962C8B-B14F-4D97-AF65-F5344CB8AC3E}">
        <p14:creationId xmlns:p14="http://schemas.microsoft.com/office/powerpoint/2010/main" val="3334114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E06DD0-923F-2E4D-9B7A-3889D4BB022E}"/>
              </a:ext>
            </a:extLst>
          </p:cNvPr>
          <p:cNvSpPr>
            <a:spLocks noGrp="1"/>
          </p:cNvSpPr>
          <p:nvPr>
            <p:ph type="title"/>
          </p:nvPr>
        </p:nvSpPr>
        <p:spPr/>
        <p:txBody>
          <a:bodyPr/>
          <a:lstStyle/>
          <a:p>
            <a:r>
              <a:rPr lang="en-US" dirty="0"/>
              <a:t>Further training</a:t>
            </a:r>
          </a:p>
        </p:txBody>
      </p:sp>
      <p:sp>
        <p:nvSpPr>
          <p:cNvPr id="3" name="Content Placeholder 2"/>
          <p:cNvSpPr>
            <a:spLocks noGrp="1"/>
          </p:cNvSpPr>
          <p:nvPr>
            <p:ph idx="1"/>
          </p:nvPr>
        </p:nvSpPr>
        <p:spPr/>
        <p:txBody>
          <a:bodyPr>
            <a:normAutofit/>
          </a:bodyPr>
          <a:lstStyle/>
          <a:p>
            <a:r>
              <a:rPr lang="en-GB" dirty="0"/>
              <a:t>Charlie Waller Trust offers additional free, open-access e-learning modules on how to support student and staff mental health along with notes for facilitators who may wish to run these sessions:</a:t>
            </a:r>
          </a:p>
          <a:p>
            <a:endParaRPr lang="en-GB" dirty="0"/>
          </a:p>
          <a:p>
            <a:r>
              <a:rPr lang="en-GB" dirty="0">
                <a:hlinkClick r:id="rId3"/>
              </a:rPr>
              <a:t>https://charliewaller.org/what-we-do/online-learning-materials</a:t>
            </a:r>
            <a:endParaRPr lang="en-GB" dirty="0"/>
          </a:p>
        </p:txBody>
      </p:sp>
    </p:spTree>
    <p:extLst>
      <p:ext uri="{BB962C8B-B14F-4D97-AF65-F5344CB8AC3E}">
        <p14:creationId xmlns:p14="http://schemas.microsoft.com/office/powerpoint/2010/main" val="1357218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42AA-44D7-2045-8D03-6E9C0C055C73}"/>
              </a:ext>
            </a:extLst>
          </p:cNvPr>
          <p:cNvSpPr>
            <a:spLocks noGrp="1"/>
          </p:cNvSpPr>
          <p:nvPr>
            <p:ph type="title"/>
          </p:nvPr>
        </p:nvSpPr>
        <p:spPr/>
        <p:txBody>
          <a:bodyPr/>
          <a:lstStyle/>
          <a:p>
            <a:r>
              <a:rPr lang="en-US" dirty="0"/>
              <a:t>Questions?</a:t>
            </a:r>
            <a:br>
              <a:rPr lang="en-US" dirty="0"/>
            </a:br>
            <a:r>
              <a:rPr lang="en-US" dirty="0"/>
              <a:t>Comments?</a:t>
            </a:r>
          </a:p>
        </p:txBody>
      </p:sp>
      <p:sp>
        <p:nvSpPr>
          <p:cNvPr id="3" name="Content Placeholder 2">
            <a:extLst>
              <a:ext uri="{FF2B5EF4-FFF2-40B4-BE49-F238E27FC236}">
                <a16:creationId xmlns:a16="http://schemas.microsoft.com/office/drawing/2014/main" id="{5D58FF04-8A74-D84E-9DC9-F45EA461F2E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5301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648E-89E1-B041-912F-E6DBA49D1374}"/>
              </a:ext>
            </a:extLst>
          </p:cNvPr>
          <p:cNvSpPr>
            <a:spLocks noGrp="1"/>
          </p:cNvSpPr>
          <p:nvPr>
            <p:ph type="title"/>
          </p:nvPr>
        </p:nvSpPr>
        <p:spPr/>
        <p:txBody>
          <a:bodyPr/>
          <a:lstStyle/>
          <a:p>
            <a:r>
              <a:rPr lang="en-US" dirty="0"/>
              <a:t>Workshop outline</a:t>
            </a:r>
          </a:p>
        </p:txBody>
      </p:sp>
      <p:sp>
        <p:nvSpPr>
          <p:cNvPr id="3" name="Content Placeholder 2">
            <a:extLst>
              <a:ext uri="{FF2B5EF4-FFF2-40B4-BE49-F238E27FC236}">
                <a16:creationId xmlns:a16="http://schemas.microsoft.com/office/drawing/2014/main" id="{366EB682-04BD-2444-A18A-3245270EC271}"/>
              </a:ext>
            </a:extLst>
          </p:cNvPr>
          <p:cNvSpPr>
            <a:spLocks noGrp="1"/>
          </p:cNvSpPr>
          <p:nvPr>
            <p:ph idx="1"/>
          </p:nvPr>
        </p:nvSpPr>
        <p:spPr>
          <a:xfrm>
            <a:off x="684212" y="1988841"/>
            <a:ext cx="7524751" cy="4248448"/>
          </a:xfrm>
        </p:spPr>
        <p:txBody>
          <a:bodyPr>
            <a:noAutofit/>
          </a:bodyPr>
          <a:lstStyle/>
          <a:p>
            <a:pPr marL="342900" indent="-342900">
              <a:buFont typeface="Arial" panose="020B0604020202020204" pitchFamily="34" charset="0"/>
              <a:buChar char="•"/>
            </a:pPr>
            <a:r>
              <a:rPr lang="en-US" dirty="0"/>
              <a:t>Looking at what mental health is; common mental health problems</a:t>
            </a:r>
          </a:p>
          <a:p>
            <a:pPr marL="342900" indent="-342900">
              <a:buFont typeface="Arial" panose="020B0604020202020204" pitchFamily="34" charset="0"/>
              <a:buChar char="•"/>
            </a:pPr>
            <a:r>
              <a:rPr lang="en-US" dirty="0"/>
              <a:t>Understanding pressures PGRs are under and possible impact on their mental health</a:t>
            </a:r>
          </a:p>
          <a:p>
            <a:pPr marL="342900" indent="-342900">
              <a:buFont typeface="Arial" panose="020B0604020202020204" pitchFamily="34" charset="0"/>
              <a:buChar char="•"/>
            </a:pPr>
            <a:r>
              <a:rPr lang="en-US" dirty="0"/>
              <a:t>Understanding the supervisor’s role in protecting the mental health of their supervisees</a:t>
            </a:r>
          </a:p>
          <a:p>
            <a:pPr marL="342900" indent="-342900">
              <a:buFont typeface="Arial" panose="020B0604020202020204" pitchFamily="34" charset="0"/>
              <a:buChar char="•"/>
            </a:pPr>
            <a:r>
              <a:rPr lang="en-US" dirty="0"/>
              <a:t>Signs and symptoms to look out for </a:t>
            </a:r>
          </a:p>
          <a:p>
            <a:pPr marL="342900" indent="-342900">
              <a:buFont typeface="Arial" panose="020B0604020202020204" pitchFamily="34" charset="0"/>
              <a:buChar char="•"/>
            </a:pPr>
            <a:r>
              <a:rPr lang="en-US" dirty="0"/>
              <a:t>Students at risk</a:t>
            </a:r>
          </a:p>
          <a:p>
            <a:pPr marL="342900" indent="-342900">
              <a:buFont typeface="Arial" panose="020B0604020202020204" pitchFamily="34" charset="0"/>
              <a:buChar char="•"/>
            </a:pPr>
            <a:r>
              <a:rPr lang="en-US" dirty="0"/>
              <a:t>How to intervene</a:t>
            </a:r>
          </a:p>
          <a:p>
            <a:pPr marL="342900" indent="-342900">
              <a:buFont typeface="Arial" panose="020B0604020202020204" pitchFamily="34" charset="0"/>
              <a:buChar char="•"/>
            </a:pPr>
            <a:r>
              <a:rPr lang="en-US" dirty="0"/>
              <a:t>When and where to refer</a:t>
            </a:r>
          </a:p>
          <a:p>
            <a:pPr marL="342900" indent="-342900">
              <a:buFont typeface="Arial" panose="020B0604020202020204" pitchFamily="34" charset="0"/>
              <a:buChar char="•"/>
            </a:pPr>
            <a:r>
              <a:rPr lang="en-US" dirty="0"/>
              <a:t>Looking after your own mental wellbeing</a:t>
            </a:r>
          </a:p>
        </p:txBody>
      </p:sp>
    </p:spTree>
    <p:extLst>
      <p:ext uri="{BB962C8B-B14F-4D97-AF65-F5344CB8AC3E}">
        <p14:creationId xmlns:p14="http://schemas.microsoft.com/office/powerpoint/2010/main" val="2593745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E01BA3-D59B-A04C-9CE8-EC888C6FF86C}"/>
              </a:ext>
            </a:extLst>
          </p:cNvPr>
          <p:cNvSpPr txBox="1"/>
          <p:nvPr/>
        </p:nvSpPr>
        <p:spPr>
          <a:xfrm>
            <a:off x="1331912" y="2780928"/>
            <a:ext cx="2952056" cy="369332"/>
          </a:xfrm>
          <a:prstGeom prst="rect">
            <a:avLst/>
          </a:prstGeom>
          <a:noFill/>
        </p:spPr>
        <p:txBody>
          <a:bodyPr wrap="square" rtlCol="0">
            <a:spAutoFit/>
          </a:bodyPr>
          <a:lstStyle/>
          <a:p>
            <a:r>
              <a:rPr lang="en-GB" b="1" dirty="0">
                <a:solidFill>
                  <a:srgbClr val="EF811B"/>
                </a:solidFill>
                <a:latin typeface="Century Gothic" panose="020B0502020202020204" pitchFamily="34" charset="0"/>
              </a:rPr>
              <a:t>ACKNOWLEDGEMENTS</a:t>
            </a:r>
          </a:p>
        </p:txBody>
      </p:sp>
      <p:sp>
        <p:nvSpPr>
          <p:cNvPr id="3" name="TextBox 2">
            <a:extLst>
              <a:ext uri="{FF2B5EF4-FFF2-40B4-BE49-F238E27FC236}">
                <a16:creationId xmlns:a16="http://schemas.microsoft.com/office/drawing/2014/main" id="{A29BCA11-2D1A-6E47-8871-B7FB2F6A7B8C}"/>
              </a:ext>
            </a:extLst>
          </p:cNvPr>
          <p:cNvSpPr txBox="1"/>
          <p:nvPr/>
        </p:nvSpPr>
        <p:spPr>
          <a:xfrm>
            <a:off x="1331912" y="3140968"/>
            <a:ext cx="4608240" cy="2308324"/>
          </a:xfrm>
          <a:prstGeom prst="rect">
            <a:avLst/>
          </a:prstGeom>
          <a:noFill/>
        </p:spPr>
        <p:txBody>
          <a:bodyPr wrap="square" rtlCol="0">
            <a:spAutoFit/>
          </a:bodyPr>
          <a:lstStyle/>
          <a:p>
            <a:r>
              <a:rPr lang="en-GB" sz="1600" dirty="0">
                <a:solidFill>
                  <a:schemeClr val="bg1"/>
                </a:solidFill>
                <a:latin typeface="Roboto Slab" pitchFamily="2" charset="0"/>
                <a:ea typeface="Roboto Slab" pitchFamily="2" charset="0"/>
              </a:rPr>
              <a:t>This workshop was originally developed in January 2019 by Penny Aspinall, </a:t>
            </a:r>
            <a:r>
              <a:rPr lang="en-GB" sz="1600" dirty="0">
                <a:solidFill>
                  <a:schemeClr val="bg1"/>
                </a:solidFill>
                <a:latin typeface="Roboto Slab" pitchFamily="2" charset="0"/>
                <a:ea typeface="Roboto Slab" pitchFamily="2" charset="0"/>
                <a:hlinkClick r:id="rId3">
                  <a:extLst>
                    <a:ext uri="{A12FA001-AC4F-418D-AE19-62706E023703}">
                      <ahyp:hlinkClr xmlns:ahyp="http://schemas.microsoft.com/office/drawing/2018/hyperlinkcolor" val="tx"/>
                    </a:ext>
                  </a:extLst>
                </a:hlinkClick>
              </a:rPr>
              <a:t>Charlie Waller Trust</a:t>
            </a:r>
            <a:r>
              <a:rPr lang="en-GB" sz="1600" dirty="0">
                <a:solidFill>
                  <a:schemeClr val="bg1"/>
                </a:solidFill>
                <a:latin typeface="Roboto Slab" pitchFamily="2" charset="0"/>
                <a:ea typeface="Roboto Slab" pitchFamily="2" charset="0"/>
              </a:rPr>
              <a:t>, and was partially redesigned by Fryni Panayidou, Queen Mary University of London, in 2020. The development of the workshop was co-funded by the Office for Students and Research England Catalyst Fund project at Queen Mary: </a:t>
            </a:r>
            <a:r>
              <a:rPr lang="en-GB" sz="1600" u="sng" dirty="0">
                <a:solidFill>
                  <a:schemeClr val="bg1"/>
                </a:solidFill>
                <a:latin typeface="Roboto Slab" pitchFamily="2" charset="0"/>
                <a:ea typeface="Roboto Slab" pitchFamily="2" charset="0"/>
                <a:hlinkClick r:id="rId4">
                  <a:extLst>
                    <a:ext uri="{A12FA001-AC4F-418D-AE19-62706E023703}">
                      <ahyp:hlinkClr xmlns:ahyp="http://schemas.microsoft.com/office/drawing/2018/hyperlinkcolor" val="tx"/>
                    </a:ext>
                  </a:extLst>
                </a:hlinkClick>
              </a:rPr>
              <a:t>Supporting PGR mental health and wellbeing</a:t>
            </a:r>
            <a:r>
              <a:rPr lang="en-GB" sz="1600" dirty="0">
                <a:solidFill>
                  <a:schemeClr val="bg1"/>
                </a:solidFill>
                <a:latin typeface="Roboto Slab" pitchFamily="2" charset="0"/>
                <a:ea typeface="Roboto Slab" pitchFamily="2" charset="0"/>
              </a:rPr>
              <a:t>.</a:t>
            </a:r>
          </a:p>
        </p:txBody>
      </p:sp>
    </p:spTree>
    <p:extLst>
      <p:ext uri="{BB962C8B-B14F-4D97-AF65-F5344CB8AC3E}">
        <p14:creationId xmlns:p14="http://schemas.microsoft.com/office/powerpoint/2010/main" val="265494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1C58-A9DC-EF4D-80D4-E1CBC6FBDE8A}"/>
              </a:ext>
            </a:extLst>
          </p:cNvPr>
          <p:cNvSpPr>
            <a:spLocks noGrp="1"/>
          </p:cNvSpPr>
          <p:nvPr>
            <p:ph type="title"/>
          </p:nvPr>
        </p:nvSpPr>
        <p:spPr/>
        <p:txBody>
          <a:bodyPr/>
          <a:lstStyle/>
          <a:p>
            <a:r>
              <a:rPr lang="en-US" dirty="0"/>
              <a:t>What is Mental Health?</a:t>
            </a:r>
          </a:p>
        </p:txBody>
      </p:sp>
      <p:sp>
        <p:nvSpPr>
          <p:cNvPr id="3" name="Content Placeholder 2">
            <a:extLst>
              <a:ext uri="{FF2B5EF4-FFF2-40B4-BE49-F238E27FC236}">
                <a16:creationId xmlns:a16="http://schemas.microsoft.com/office/drawing/2014/main" id="{CB0C91CA-DBB2-5148-AD82-A0D0CE9AC375}"/>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We all have ‘mental health’ in the same way as we all have physical health</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Mental health is on a continuum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can move along this continuum at different times in our life</a:t>
            </a:r>
          </a:p>
        </p:txBody>
      </p:sp>
    </p:spTree>
    <p:extLst>
      <p:ext uri="{BB962C8B-B14F-4D97-AF65-F5344CB8AC3E}">
        <p14:creationId xmlns:p14="http://schemas.microsoft.com/office/powerpoint/2010/main" val="259399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0BE7-4ED3-DA49-9F4B-45DE9368EC3A}"/>
              </a:ext>
            </a:extLst>
          </p:cNvPr>
          <p:cNvSpPr>
            <a:spLocks noGrp="1"/>
          </p:cNvSpPr>
          <p:nvPr>
            <p:ph type="title"/>
          </p:nvPr>
        </p:nvSpPr>
        <p:spPr/>
        <p:txBody>
          <a:bodyPr/>
          <a:lstStyle/>
          <a:p>
            <a:r>
              <a:rPr lang="en-US" dirty="0"/>
              <a:t>...and why it’s so important</a:t>
            </a:r>
          </a:p>
        </p:txBody>
      </p:sp>
      <p:sp>
        <p:nvSpPr>
          <p:cNvPr id="3" name="Content Placeholder 2">
            <a:extLst>
              <a:ext uri="{FF2B5EF4-FFF2-40B4-BE49-F238E27FC236}">
                <a16:creationId xmlns:a16="http://schemas.microsoft.com/office/drawing/2014/main" id="{BAFB808C-A9DF-1F44-BE5A-0BE9890CA05E}"/>
              </a:ext>
            </a:extLst>
          </p:cNvPr>
          <p:cNvSpPr>
            <a:spLocks noGrp="1"/>
          </p:cNvSpPr>
          <p:nvPr>
            <p:ph idx="1"/>
          </p:nvPr>
        </p:nvSpPr>
        <p:spPr/>
        <p:txBody>
          <a:bodyPr/>
          <a:lstStyle/>
          <a:p>
            <a:r>
              <a:rPr lang="en-US" dirty="0"/>
              <a:t>Good mental health is</a:t>
            </a:r>
          </a:p>
          <a:p>
            <a:endParaRPr lang="en-US" dirty="0"/>
          </a:p>
          <a:p>
            <a:r>
              <a:rPr lang="en-US" dirty="0"/>
              <a:t>“A state of wellbeing in which every individual </a:t>
            </a:r>
            <a:r>
              <a:rPr lang="en-US" dirty="0" err="1"/>
              <a:t>realises</a:t>
            </a:r>
            <a:r>
              <a:rPr lang="en-US" dirty="0"/>
              <a:t> his or her own potential, can cope with the normal stresses of life, can work productively and fruitfully and is able to make a contribution to her or his community.”</a:t>
            </a:r>
          </a:p>
          <a:p>
            <a:endParaRPr lang="en-US" dirty="0"/>
          </a:p>
          <a:p>
            <a:pPr algn="r"/>
            <a:r>
              <a:rPr lang="en-US" sz="1600" dirty="0"/>
              <a:t>The World Health </a:t>
            </a:r>
            <a:r>
              <a:rPr lang="en-US" sz="1600" dirty="0" err="1"/>
              <a:t>Organisation</a:t>
            </a:r>
            <a:r>
              <a:rPr lang="en-US" sz="1600" dirty="0"/>
              <a:t> (WHO)</a:t>
            </a:r>
          </a:p>
          <a:p>
            <a:endParaRPr lang="en-US" dirty="0"/>
          </a:p>
          <a:p>
            <a:endParaRPr lang="en-US" dirty="0"/>
          </a:p>
        </p:txBody>
      </p:sp>
    </p:spTree>
    <p:extLst>
      <p:ext uri="{BB962C8B-B14F-4D97-AF65-F5344CB8AC3E}">
        <p14:creationId xmlns:p14="http://schemas.microsoft.com/office/powerpoint/2010/main" val="68130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CC51A5-0391-1D46-B7CE-919AAF2A6B73}"/>
              </a:ext>
            </a:extLst>
          </p:cNvPr>
          <p:cNvPicPr>
            <a:picLocks noChangeAspect="1"/>
          </p:cNvPicPr>
          <p:nvPr/>
        </p:nvPicPr>
        <p:blipFill>
          <a:blip r:embed="rId3"/>
          <a:stretch>
            <a:fillRect/>
          </a:stretch>
        </p:blipFill>
        <p:spPr>
          <a:xfrm>
            <a:off x="1105694" y="1593056"/>
            <a:ext cx="6184900" cy="3898900"/>
          </a:xfrm>
          <a:prstGeom prst="rect">
            <a:avLst/>
          </a:prstGeom>
        </p:spPr>
      </p:pic>
      <p:sp>
        <p:nvSpPr>
          <p:cNvPr id="8" name="Rectangle 7">
            <a:extLst>
              <a:ext uri="{FF2B5EF4-FFF2-40B4-BE49-F238E27FC236}">
                <a16:creationId xmlns:a16="http://schemas.microsoft.com/office/drawing/2014/main" id="{1681496B-71EF-2941-A9D3-9B735985B603}"/>
              </a:ext>
            </a:extLst>
          </p:cNvPr>
          <p:cNvSpPr/>
          <p:nvPr/>
        </p:nvSpPr>
        <p:spPr>
          <a:xfrm>
            <a:off x="2461099" y="5864557"/>
            <a:ext cx="6556441" cy="246221"/>
          </a:xfrm>
          <a:prstGeom prst="rect">
            <a:avLst/>
          </a:prstGeom>
        </p:spPr>
        <p:txBody>
          <a:bodyPr wrap="square">
            <a:spAutoFit/>
          </a:bodyPr>
          <a:lstStyle/>
          <a:p>
            <a:pPr algn="r"/>
            <a:r>
              <a:rPr lang="en-GB" sz="1000" i="1" dirty="0">
                <a:latin typeface="Century Gothic" panose="020B0502020202020204" pitchFamily="34" charset="0"/>
                <a:ea typeface="Lato Bold"/>
                <a:cs typeface="Lato Bold"/>
              </a:rPr>
              <a:t>Thriving at Work: The Independent Review o f Mental Health and Employers </a:t>
            </a:r>
            <a:r>
              <a:rPr lang="en-GB" sz="1000" dirty="0">
                <a:latin typeface="Century Gothic" panose="020B0502020202020204" pitchFamily="34" charset="0"/>
                <a:ea typeface="Lato Bold"/>
                <a:cs typeface="Lato Bold"/>
              </a:rPr>
              <a:t>Oct 2017</a:t>
            </a:r>
          </a:p>
        </p:txBody>
      </p:sp>
    </p:spTree>
    <p:extLst>
      <p:ext uri="{BB962C8B-B14F-4D97-AF65-F5344CB8AC3E}">
        <p14:creationId xmlns:p14="http://schemas.microsoft.com/office/powerpoint/2010/main" val="3633461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65175"/>
            <a:ext cx="6480076" cy="1655762"/>
          </a:xfrm>
        </p:spPr>
        <p:txBody>
          <a:bodyPr>
            <a:normAutofit/>
          </a:bodyPr>
          <a:lstStyle/>
          <a:p>
            <a:r>
              <a:rPr lang="en-US" dirty="0"/>
              <a:t>Common mental health conditions</a:t>
            </a:r>
            <a:endParaRPr lang="en-GB" dirty="0">
              <a:solidFill>
                <a:srgbClr val="4C9D2F"/>
              </a:solidFill>
              <a:latin typeface="Century Gothic" panose="020B0502020202020204" pitchFamily="34" charset="0"/>
            </a:endParaRPr>
          </a:p>
        </p:txBody>
      </p:sp>
      <p:sp>
        <p:nvSpPr>
          <p:cNvPr id="3" name="Content Placeholder 2"/>
          <p:cNvSpPr>
            <a:spLocks noGrp="1"/>
          </p:cNvSpPr>
          <p:nvPr>
            <p:ph idx="1"/>
          </p:nvPr>
        </p:nvSpPr>
        <p:spPr>
          <a:xfrm>
            <a:off x="684212" y="1772816"/>
            <a:ext cx="7524751" cy="4464473"/>
          </a:xfrm>
        </p:spPr>
        <p:txBody>
          <a:bodyPr>
            <a:normAutofit/>
          </a:bodyPr>
          <a:lstStyle/>
          <a:p>
            <a:pPr marL="342900" indent="-342900">
              <a:spcAft>
                <a:spcPts val="0"/>
              </a:spcAft>
              <a:buFont typeface="Arial" panose="020B0604020202020204" pitchFamily="34" charset="0"/>
              <a:buChar char="•"/>
            </a:pPr>
            <a:r>
              <a:rPr lang="en-GB" dirty="0">
                <a:cs typeface="Times New Roman" pitchFamily="18" charset="0"/>
              </a:rPr>
              <a:t>Anxiety disorders </a:t>
            </a:r>
          </a:p>
          <a:p>
            <a:pPr marL="486900" lvl="1" indent="-342900">
              <a:spcAft>
                <a:spcPts val="0"/>
              </a:spcAft>
            </a:pPr>
            <a:r>
              <a:rPr lang="en-GB" sz="1600" dirty="0">
                <a:cs typeface="Times New Roman" pitchFamily="18" charset="0"/>
              </a:rPr>
              <a:t>generalised anxiety disorder, and obsessive compulsive disorder, phobias</a:t>
            </a:r>
          </a:p>
          <a:p>
            <a:pPr lvl="1" indent="0">
              <a:spcAft>
                <a:spcPts val="0"/>
              </a:spcAft>
              <a:buNone/>
            </a:pPr>
            <a:r>
              <a:rPr lang="en-GB" sz="1600" dirty="0">
                <a:cs typeface="Times New Roman" pitchFamily="18" charset="0"/>
              </a:rPr>
              <a:t> </a:t>
            </a:r>
          </a:p>
          <a:p>
            <a:pPr marL="342900" indent="-342900">
              <a:spcAft>
                <a:spcPts val="0"/>
              </a:spcAft>
              <a:buFont typeface="Arial" panose="020B0604020202020204" pitchFamily="34" charset="0"/>
              <a:buChar char="•"/>
            </a:pPr>
            <a:r>
              <a:rPr lang="en-GB" dirty="0">
                <a:cs typeface="Times New Roman" pitchFamily="18" charset="0"/>
              </a:rPr>
              <a:t>Depressive disorders</a:t>
            </a:r>
          </a:p>
          <a:p>
            <a:pPr marL="486900" lvl="1" indent="-342900">
              <a:spcAft>
                <a:spcPts val="0"/>
              </a:spcAft>
            </a:pPr>
            <a:r>
              <a:rPr lang="en-GB" sz="1600" dirty="0">
                <a:cs typeface="Times New Roman" pitchFamily="18" charset="0"/>
              </a:rPr>
              <a:t>depression and bi-polar disorder</a:t>
            </a:r>
          </a:p>
          <a:p>
            <a:pPr marL="486900" lvl="1" indent="-342900">
              <a:spcAft>
                <a:spcPts val="0"/>
              </a:spcAft>
            </a:pPr>
            <a:endParaRPr lang="en-GB" sz="1600" dirty="0">
              <a:cs typeface="Times New Roman" pitchFamily="18" charset="0"/>
            </a:endParaRPr>
          </a:p>
          <a:p>
            <a:pPr marL="342900" indent="-342900">
              <a:spcAft>
                <a:spcPts val="0"/>
              </a:spcAft>
              <a:buFont typeface="Arial" panose="020B0604020202020204" pitchFamily="34" charset="0"/>
              <a:buChar char="•"/>
            </a:pPr>
            <a:r>
              <a:rPr lang="en-GB" dirty="0">
                <a:cs typeface="Times New Roman" pitchFamily="18" charset="0"/>
              </a:rPr>
              <a:t>Trauma and stress disorders</a:t>
            </a:r>
          </a:p>
          <a:p>
            <a:pPr marL="342900" indent="-342900">
              <a:spcAft>
                <a:spcPts val="0"/>
              </a:spcAft>
              <a:buFont typeface="Arial" panose="020B0604020202020204" pitchFamily="34" charset="0"/>
              <a:buChar char="•"/>
            </a:pPr>
            <a:endParaRPr lang="en-GB" dirty="0">
              <a:cs typeface="Times New Roman" pitchFamily="18" charset="0"/>
            </a:endParaRPr>
          </a:p>
          <a:p>
            <a:pPr marL="342900" indent="-342900">
              <a:spcAft>
                <a:spcPts val="0"/>
              </a:spcAft>
              <a:buFont typeface="Arial" panose="020B0604020202020204" pitchFamily="34" charset="0"/>
              <a:buChar char="•"/>
            </a:pPr>
            <a:r>
              <a:rPr lang="en-GB" dirty="0">
                <a:cs typeface="Times New Roman" pitchFamily="18" charset="0"/>
              </a:rPr>
              <a:t>Psychotic disorders</a:t>
            </a:r>
          </a:p>
          <a:p>
            <a:pPr marL="486900" lvl="1" indent="-342900">
              <a:spcAft>
                <a:spcPts val="0"/>
              </a:spcAft>
            </a:pPr>
            <a:r>
              <a:rPr lang="en-GB" sz="1600" dirty="0">
                <a:cs typeface="Times New Roman" pitchFamily="18" charset="0"/>
              </a:rPr>
              <a:t>Schizophrenia, </a:t>
            </a:r>
            <a:r>
              <a:rPr lang="en-GB" sz="1600" dirty="0" err="1">
                <a:cs typeface="Times New Roman" pitchFamily="18" charset="0"/>
              </a:rPr>
              <a:t>schizo</a:t>
            </a:r>
            <a:r>
              <a:rPr lang="en-GB" sz="1600" dirty="0">
                <a:cs typeface="Times New Roman" pitchFamily="18" charset="0"/>
              </a:rPr>
              <a:t>-affective disorder</a:t>
            </a:r>
          </a:p>
          <a:p>
            <a:pPr marL="486900" lvl="1" indent="-342900">
              <a:spcAft>
                <a:spcPts val="0"/>
              </a:spcAft>
            </a:pPr>
            <a:endParaRPr lang="en-GB" sz="1600" dirty="0">
              <a:cs typeface="Times New Roman" pitchFamily="18" charset="0"/>
            </a:endParaRPr>
          </a:p>
          <a:p>
            <a:pPr marL="342900" indent="-342900">
              <a:spcAft>
                <a:spcPts val="0"/>
              </a:spcAft>
              <a:buFont typeface="Arial" panose="020B0604020202020204" pitchFamily="34" charset="0"/>
              <a:buChar char="•"/>
            </a:pPr>
            <a:r>
              <a:rPr lang="en-GB" dirty="0">
                <a:cs typeface="Times New Roman" pitchFamily="18" charset="0"/>
              </a:rPr>
              <a:t>Personality disorders</a:t>
            </a:r>
            <a:r>
              <a:rPr lang="en-GB" dirty="0"/>
              <a:t> </a:t>
            </a:r>
          </a:p>
          <a:p>
            <a:pPr marL="342900" indent="-342900">
              <a:spcAft>
                <a:spcPts val="0"/>
              </a:spcAft>
              <a:buFont typeface="Arial" panose="020B0604020202020204" pitchFamily="34" charset="0"/>
              <a:buChar char="•"/>
            </a:pPr>
            <a:endParaRPr lang="en-GB" dirty="0"/>
          </a:p>
          <a:p>
            <a:pPr marL="342900" indent="-342900">
              <a:spcAft>
                <a:spcPts val="0"/>
              </a:spcAft>
              <a:buFont typeface="Arial" panose="020B0604020202020204" pitchFamily="34" charset="0"/>
              <a:buChar char="•"/>
            </a:pPr>
            <a:r>
              <a:rPr lang="en-GB" dirty="0">
                <a:hlinkClick r:id="rId3"/>
              </a:rPr>
              <a:t>https://www.mind.org.uk/information-support/types-of-mental-health-problems</a:t>
            </a:r>
            <a:endParaRPr lang="en-GB" dirty="0"/>
          </a:p>
        </p:txBody>
      </p:sp>
    </p:spTree>
    <p:extLst>
      <p:ext uri="{BB962C8B-B14F-4D97-AF65-F5344CB8AC3E}">
        <p14:creationId xmlns:p14="http://schemas.microsoft.com/office/powerpoint/2010/main" val="357602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to remember</a:t>
            </a:r>
            <a:endParaRPr lang="en-GB" dirty="0">
              <a:solidFill>
                <a:srgbClr val="4C9D2F"/>
              </a:solidFill>
              <a:latin typeface="Century Gothic" panose="020B0502020202020204" pitchFamily="34" charset="0"/>
            </a:endParaRPr>
          </a:p>
        </p:txBody>
      </p:sp>
      <p:sp>
        <p:nvSpPr>
          <p:cNvPr id="3" name="Content Placeholder 2"/>
          <p:cNvSpPr>
            <a:spLocks noGrp="1"/>
          </p:cNvSpPr>
          <p:nvPr>
            <p:ph idx="1"/>
          </p:nvPr>
        </p:nvSpPr>
        <p:spPr>
          <a:xfrm>
            <a:off x="684212" y="1484784"/>
            <a:ext cx="7524751" cy="4752505"/>
          </a:xfrm>
        </p:spPr>
        <p:txBody>
          <a:bodyPr>
            <a:normAutofit/>
          </a:bodyPr>
          <a:lstStyle/>
          <a:p>
            <a:pPr marL="0" indent="0">
              <a:buNone/>
            </a:pPr>
            <a:r>
              <a:rPr lang="en-GB" dirty="0"/>
              <a:t>Mental ill health affects different people in different ways, including its duration:</a:t>
            </a:r>
          </a:p>
          <a:p>
            <a:pPr marL="0" indent="0">
              <a:buNone/>
            </a:pPr>
            <a:endParaRPr lang="en-GB" dirty="0"/>
          </a:p>
          <a:p>
            <a:pPr marL="342900" indent="-342900">
              <a:buFont typeface="Arial" panose="020B0604020202020204" pitchFamily="34" charset="0"/>
              <a:buChar char="•"/>
            </a:pPr>
            <a:r>
              <a:rPr lang="en-GB" b="1" dirty="0"/>
              <a:t>Temporary </a:t>
            </a:r>
            <a:r>
              <a:rPr lang="en-GB" dirty="0"/>
              <a:t>–</a:t>
            </a:r>
            <a:r>
              <a:rPr lang="en-GB" b="1" dirty="0"/>
              <a:t> </a:t>
            </a:r>
            <a:r>
              <a:rPr lang="en-GB" dirty="0"/>
              <a:t>experienced for a short time and recovers after treatment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Fluctuating</a:t>
            </a:r>
            <a:r>
              <a:rPr lang="en-GB" dirty="0"/>
              <a:t> – sometimes the person experiences the condition and sometimes they don’t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On-going </a:t>
            </a:r>
            <a:r>
              <a:rPr lang="en-GB" dirty="0"/>
              <a:t>–</a:t>
            </a:r>
            <a:r>
              <a:rPr lang="en-GB" b="1" dirty="0"/>
              <a:t> </a:t>
            </a:r>
            <a:r>
              <a:rPr lang="en-GB" dirty="0"/>
              <a:t>the person experiences the mental health condition all the time, but controls it through a combination of medication, talking therapies, self-help and practical support </a:t>
            </a:r>
            <a:endParaRPr lang="en-GB" b="1" dirty="0"/>
          </a:p>
        </p:txBody>
      </p:sp>
    </p:spTree>
    <p:extLst>
      <p:ext uri="{BB962C8B-B14F-4D97-AF65-F5344CB8AC3E}">
        <p14:creationId xmlns:p14="http://schemas.microsoft.com/office/powerpoint/2010/main" val="1125184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arlie Waller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Year 1 PhD workshop slides</Template>
  <TotalTime>3041</TotalTime>
  <Words>3543</Words>
  <Application>Microsoft Macintosh PowerPoint</Application>
  <PresentationFormat>On-screen Show (4:3)</PresentationFormat>
  <Paragraphs>379</Paragraphs>
  <Slides>40</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Brown Regular Alt</vt:lpstr>
      <vt:lpstr>BROWN-LIGHT</vt:lpstr>
      <vt:lpstr>Brown-RegularItalic</vt:lpstr>
      <vt:lpstr>Calibri</vt:lpstr>
      <vt:lpstr>Century Gothic</vt:lpstr>
      <vt:lpstr>Lato Bold</vt:lpstr>
      <vt:lpstr>Roboto Slab</vt:lpstr>
      <vt:lpstr>Roboto Slab Light</vt:lpstr>
      <vt:lpstr>Times New Roman</vt:lpstr>
      <vt:lpstr>Charlie Waller Theme</vt:lpstr>
      <vt:lpstr>PowerPoint Presentation</vt:lpstr>
      <vt:lpstr>Housekeeping</vt:lpstr>
      <vt:lpstr>Workshop aims</vt:lpstr>
      <vt:lpstr>Workshop outline</vt:lpstr>
      <vt:lpstr>What is Mental Health?</vt:lpstr>
      <vt:lpstr>...and why it’s so important</vt:lpstr>
      <vt:lpstr>PowerPoint Presentation</vt:lpstr>
      <vt:lpstr>Common mental health conditions</vt:lpstr>
      <vt:lpstr>Important to remember</vt:lpstr>
      <vt:lpstr>Discussion: What particular pressures do you think PGRs might be experiencing?</vt:lpstr>
      <vt:lpstr>These in themselves not MH problems but can lead to …</vt:lpstr>
      <vt:lpstr>Discussion: What is your responsibility as a supervisor?</vt:lpstr>
      <vt:lpstr>Discussion: How can you tell if a student is becoming unwell?</vt:lpstr>
      <vt:lpstr>Signs to be aware of</vt:lpstr>
      <vt:lpstr>Common mental health problems </vt:lpstr>
      <vt:lpstr>Symptoms of anxiety</vt:lpstr>
      <vt:lpstr>Symptoms of depression</vt:lpstr>
      <vt:lpstr>What’s the difference between a PGR at risk and a PGR in crisis?</vt:lpstr>
      <vt:lpstr>A PGR in a mental health crisis</vt:lpstr>
      <vt:lpstr>Responding to a supervisee  in crisis</vt:lpstr>
      <vt:lpstr>In the moment…</vt:lpstr>
      <vt:lpstr>A PGR who is ‘at risk’</vt:lpstr>
      <vt:lpstr>Responding to a supervisee  at risk</vt:lpstr>
      <vt:lpstr>Responding to a supervisee  at risk</vt:lpstr>
      <vt:lpstr>Important points to remember</vt:lpstr>
      <vt:lpstr>Important points to remember</vt:lpstr>
      <vt:lpstr>[Add slides with resources and support available at your Institution – eg counselling, training, online resources, relevant health and safety regulations]</vt:lpstr>
      <vt:lpstr>Useful skills for Active Listening</vt:lpstr>
      <vt:lpstr>PowerPoint Presentation</vt:lpstr>
      <vt:lpstr>Barriers to active listening and what you can do</vt:lpstr>
      <vt:lpstr>Ask yourself</vt:lpstr>
      <vt:lpstr>Things to consider</vt:lpstr>
      <vt:lpstr>Looking after yourself</vt:lpstr>
      <vt:lpstr>Activity: What is your stress container?</vt:lpstr>
      <vt:lpstr>PowerPoint Presentation</vt:lpstr>
      <vt:lpstr>Keeping well (with the Clangers)</vt:lpstr>
      <vt:lpstr>[Add slides with resources and support for staff, eg Employee Assistance Programme, counselling, wellbeing training, peer support]</vt:lpstr>
      <vt:lpstr>Further training</vt:lpstr>
      <vt:lpstr>Questions? Comments?</vt:lpstr>
      <vt:lpstr>PowerPoint Presentation</vt:lpstr>
    </vt:vector>
  </TitlesOfParts>
  <Manager/>
  <Company>Charlie Waller Trust &amp; Queen Mary University of London</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PGR mental health - supervisor training</dc:title>
  <dc:subject/>
  <dc:creator>Penny Aspinall &amp; Fryni Panayidou</dc:creator>
  <cp:keywords/>
  <dc:description/>
  <cp:lastModifiedBy>Fryni Panayidou</cp:lastModifiedBy>
  <cp:revision>192</cp:revision>
  <dcterms:created xsi:type="dcterms:W3CDTF">2016-07-11T12:14:16Z</dcterms:created>
  <dcterms:modified xsi:type="dcterms:W3CDTF">2020-10-30T21:33:29Z</dcterms:modified>
  <cp:category/>
</cp:coreProperties>
</file>