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3" r:id="rId2"/>
    <p:sldId id="414" r:id="rId3"/>
    <p:sldId id="559" r:id="rId4"/>
    <p:sldId id="560" r:id="rId5"/>
    <p:sldId id="542" r:id="rId6"/>
    <p:sldId id="543" r:id="rId7"/>
    <p:sldId id="561" r:id="rId8"/>
    <p:sldId id="552" r:id="rId9"/>
    <p:sldId id="562" r:id="rId10"/>
    <p:sldId id="563" r:id="rId11"/>
    <p:sldId id="564" r:id="rId12"/>
    <p:sldId id="558" r:id="rId13"/>
    <p:sldId id="550" r:id="rId14"/>
    <p:sldId id="553" r:id="rId15"/>
    <p:sldId id="565" r:id="rId16"/>
    <p:sldId id="554" r:id="rId17"/>
    <p:sldId id="274" r:id="rId18"/>
    <p:sldId id="555" r:id="rId19"/>
    <p:sldId id="546" r:id="rId20"/>
    <p:sldId id="5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11B"/>
    <a:srgbClr val="035D85"/>
    <a:srgbClr val="005E84"/>
    <a:srgbClr val="4C9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5"/>
    <p:restoredTop sz="80317"/>
  </p:normalViewPr>
  <p:slideViewPr>
    <p:cSldViewPr>
      <p:cViewPr varScale="1">
        <p:scale>
          <a:sx n="119" d="100"/>
          <a:sy n="119" d="100"/>
        </p:scale>
        <p:origin x="920"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7F9E1-0D6E-412F-BE89-CEA20CC487BB}" type="datetimeFigureOut">
              <a:rPr lang="en-GB" smtClean="0"/>
              <a:t>28/10/2020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04282-26E0-45A1-8E09-028CB16A080B}" type="slidenum">
              <a:rPr lang="en-GB" smtClean="0"/>
              <a:t>‹#›</a:t>
            </a:fld>
            <a:endParaRPr lang="en-GB"/>
          </a:p>
        </p:txBody>
      </p:sp>
    </p:spTree>
    <p:extLst>
      <p:ext uri="{BB962C8B-B14F-4D97-AF65-F5344CB8AC3E}">
        <p14:creationId xmlns:p14="http://schemas.microsoft.com/office/powerpoint/2010/main" val="208555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Focus on self-care , putting in support and getting the balance</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a:t>
            </a:fld>
            <a:endParaRPr lang="en-GB"/>
          </a:p>
        </p:txBody>
      </p:sp>
    </p:spTree>
    <p:extLst>
      <p:ext uri="{BB962C8B-B14F-4D97-AF65-F5344CB8AC3E}">
        <p14:creationId xmlns:p14="http://schemas.microsoft.com/office/powerpoint/2010/main" val="379640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effectLst/>
                <a:latin typeface="+mn-lt"/>
                <a:ea typeface="+mn-ea"/>
                <a:cs typeface="+mn-cs"/>
                <a:sym typeface="Calibri"/>
              </a:rPr>
              <a:t>Discussion: How can you tell if someone is becoming unwell?</a:t>
            </a:r>
          </a:p>
          <a:p>
            <a:pPr lvl="0"/>
            <a:endParaRPr lang="en-GB" sz="1200" dirty="0">
              <a:effectLst/>
              <a:latin typeface="+mn-lt"/>
              <a:ea typeface="+mn-ea"/>
              <a:cs typeface="+mn-cs"/>
              <a:sym typeface="Calibri"/>
            </a:endParaRPr>
          </a:p>
          <a:p>
            <a:pPr lvl="0"/>
            <a:r>
              <a:rPr lang="en-GB" sz="1200" dirty="0">
                <a:effectLst/>
                <a:latin typeface="+mn-lt"/>
                <a:ea typeface="+mn-ea"/>
                <a:cs typeface="+mn-cs"/>
                <a:sym typeface="Calibri"/>
              </a:rPr>
              <a:t>Then debrief: </a:t>
            </a:r>
          </a:p>
          <a:p>
            <a:pPr lvl="0"/>
            <a:r>
              <a:rPr lang="en-GB" sz="1200" dirty="0">
                <a:effectLst/>
                <a:latin typeface="+mn-lt"/>
                <a:ea typeface="+mn-ea"/>
                <a:cs typeface="+mn-cs"/>
                <a:sym typeface="Calibri"/>
              </a:rPr>
              <a:t>Mood: </a:t>
            </a:r>
            <a:r>
              <a:rPr lang="en-GB" sz="1200" dirty="0" err="1">
                <a:effectLst/>
                <a:latin typeface="+mn-lt"/>
                <a:ea typeface="+mn-ea"/>
                <a:cs typeface="+mn-cs"/>
                <a:sym typeface="Calibri"/>
              </a:rPr>
              <a:t>eg</a:t>
            </a:r>
            <a:r>
              <a:rPr lang="en-GB" sz="1200" dirty="0">
                <a:effectLst/>
                <a:latin typeface="+mn-lt"/>
                <a:ea typeface="+mn-ea"/>
                <a:cs typeface="+mn-cs"/>
                <a:sym typeface="Calibri"/>
              </a:rPr>
              <a:t> people might become very low, morose, unhappy, tearful, agitated, irritable, maybe more elated or hyper than usual</a:t>
            </a:r>
          </a:p>
          <a:p>
            <a:pPr lvl="0"/>
            <a:r>
              <a:rPr lang="en-GB" sz="1200" dirty="0">
                <a:effectLst/>
                <a:latin typeface="+mn-lt"/>
                <a:ea typeface="+mn-ea"/>
                <a:cs typeface="+mn-cs"/>
                <a:sym typeface="Calibri"/>
              </a:rPr>
              <a:t>Behaviour: typically people can isolate themselves, stop socialising, neglect appearance, under/over eat, drink too much alcohol, become unable to stop working (or start working) etc </a:t>
            </a:r>
          </a:p>
          <a:p>
            <a:pPr lvl="0"/>
            <a:r>
              <a:rPr lang="en-GB" sz="1200" dirty="0">
                <a:effectLst/>
                <a:latin typeface="+mn-lt"/>
                <a:ea typeface="+mn-ea"/>
                <a:cs typeface="+mn-cs"/>
                <a:sym typeface="Calibri"/>
              </a:rPr>
              <a:t>Thoughts: become very pessimistic, negative, lack of self-belief, catastrophising, hard to get things into perspective, assume people are judging them negatively etc</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11</a:t>
            </a:fld>
            <a:endParaRPr lang="en-GB"/>
          </a:p>
        </p:txBody>
      </p:sp>
    </p:spTree>
    <p:extLst>
      <p:ext uri="{BB962C8B-B14F-4D97-AF65-F5344CB8AC3E}">
        <p14:creationId xmlns:p14="http://schemas.microsoft.com/office/powerpoint/2010/main" val="365492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SEPARATE WORKBOOK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Mapping your support system (allow at least 25 minutes for this exercise – 15 to do it and 10 to discuss in groups)</a:t>
            </a:r>
            <a:endParaRPr lang="en-US" dirty="0"/>
          </a:p>
          <a:p>
            <a:endParaRPr lang="en-US" dirty="0"/>
          </a:p>
          <a:p>
            <a:r>
              <a:rPr lang="en-US" dirty="0"/>
              <a:t>Link to previous discussion: it’s important to have a support system (people, services such as NHS and Counselling, activities) in order to help them stay mentally well.</a:t>
            </a:r>
          </a:p>
          <a:p>
            <a:endParaRPr lang="en-US" dirty="0"/>
          </a:p>
          <a:p>
            <a:r>
              <a:rPr lang="en-US" dirty="0"/>
              <a:t>ONLINE: participants can each draw their support system on their own slide or </a:t>
            </a:r>
            <a:r>
              <a:rPr lang="en-US" dirty="0" err="1"/>
              <a:t>Jamboard</a:t>
            </a:r>
            <a:r>
              <a:rPr lang="en-US" dirty="0"/>
              <a:t> and share with the rest of their group</a:t>
            </a:r>
          </a:p>
        </p:txBody>
      </p:sp>
      <p:sp>
        <p:nvSpPr>
          <p:cNvPr id="4" name="Slide Number Placeholder 3"/>
          <p:cNvSpPr>
            <a:spLocks noGrp="1"/>
          </p:cNvSpPr>
          <p:nvPr>
            <p:ph type="sldNum" sz="quarter" idx="5"/>
          </p:nvPr>
        </p:nvSpPr>
        <p:spPr/>
        <p:txBody>
          <a:bodyPr/>
          <a:lstStyle/>
          <a:p>
            <a:fld id="{87A04282-26E0-45A1-8E09-028CB16A080B}" type="slidenum">
              <a:rPr lang="en-GB" smtClean="0"/>
              <a:t>12</a:t>
            </a:fld>
            <a:endParaRPr lang="en-GB"/>
          </a:p>
        </p:txBody>
      </p:sp>
    </p:spTree>
    <p:extLst>
      <p:ext uri="{BB962C8B-B14F-4D97-AF65-F5344CB8AC3E}">
        <p14:creationId xmlns:p14="http://schemas.microsoft.com/office/powerpoint/2010/main" val="386973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Keeping a balance – flag up importance of this</a:t>
            </a:r>
          </a:p>
          <a:p>
            <a:endParaRPr lang="en-US" dirty="0"/>
          </a:p>
          <a:p>
            <a:r>
              <a:rPr lang="en-US" dirty="0"/>
              <a:t>ONLINE: Alternative large-group option is to have them share on the slide – it can be very powerful to see that they share similar issues (</a:t>
            </a:r>
            <a:r>
              <a:rPr lang="en-US" dirty="0" err="1"/>
              <a:t>eg</a:t>
            </a:r>
            <a:r>
              <a:rPr lang="en-US" dirty="0"/>
              <a:t> family, work, PhD, children)</a:t>
            </a:r>
          </a:p>
        </p:txBody>
      </p:sp>
      <p:sp>
        <p:nvSpPr>
          <p:cNvPr id="4" name="Slide Number Placeholder 3"/>
          <p:cNvSpPr>
            <a:spLocks noGrp="1"/>
          </p:cNvSpPr>
          <p:nvPr>
            <p:ph type="sldNum" sz="quarter" idx="5"/>
          </p:nvPr>
        </p:nvSpPr>
        <p:spPr/>
        <p:txBody>
          <a:bodyPr/>
          <a:lstStyle/>
          <a:p>
            <a:fld id="{87A04282-26E0-45A1-8E09-028CB16A080B}" type="slidenum">
              <a:rPr lang="en-GB" smtClean="0"/>
              <a:t>13</a:t>
            </a:fld>
            <a:endParaRPr lang="en-GB"/>
          </a:p>
        </p:txBody>
      </p:sp>
    </p:spTree>
    <p:extLst>
      <p:ext uri="{BB962C8B-B14F-4D97-AF65-F5344CB8AC3E}">
        <p14:creationId xmlns:p14="http://schemas.microsoft.com/office/powerpoint/2010/main" val="298036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GB" altLang="en-US" dirty="0">
                <a:latin typeface="Arial" charset="0"/>
                <a:ea typeface="ＭＳ Ｐゴシック" pitchFamily="34" charset="-128"/>
                <a:cs typeface="Arial" charset="0"/>
              </a:rPr>
              <a:t>Another way of thinking about keeping balance</a:t>
            </a:r>
          </a:p>
          <a:p>
            <a:endParaRPr lang="en-GB" altLang="en-US" dirty="0">
              <a:latin typeface="Arial" charset="0"/>
              <a:ea typeface="ＭＳ Ｐゴシック" pitchFamily="34" charset="-128"/>
              <a:cs typeface="Arial" charset="0"/>
            </a:endParaRPr>
          </a:p>
          <a:p>
            <a:r>
              <a:rPr lang="en-GB" altLang="en-US" dirty="0">
                <a:latin typeface="Arial" charset="0"/>
                <a:ea typeface="ＭＳ Ｐゴシック" pitchFamily="34" charset="-128"/>
                <a:cs typeface="Arial" charset="0"/>
              </a:rPr>
              <a:t>Go through container with examples of stresses, useful strategies (</a:t>
            </a:r>
            <a:r>
              <a:rPr lang="en-GB" altLang="en-US" dirty="0" err="1">
                <a:latin typeface="Arial" charset="0"/>
                <a:ea typeface="ＭＳ Ｐゴシック" pitchFamily="34" charset="-128"/>
                <a:cs typeface="Arial" charset="0"/>
              </a:rPr>
              <a:t>eg</a:t>
            </a:r>
            <a:r>
              <a:rPr lang="en-GB" altLang="en-US" dirty="0">
                <a:latin typeface="Arial" charset="0"/>
                <a:ea typeface="ＭＳ Ｐゴシック" pitchFamily="34" charset="-128"/>
                <a:cs typeface="Arial" charset="0"/>
              </a:rPr>
              <a:t> exercise) and unhelpful ones (</a:t>
            </a:r>
            <a:r>
              <a:rPr lang="en-GB" altLang="en-US" dirty="0" err="1">
                <a:latin typeface="Arial" charset="0"/>
                <a:ea typeface="ＭＳ Ｐゴシック" pitchFamily="34" charset="-128"/>
                <a:cs typeface="Arial" charset="0"/>
              </a:rPr>
              <a:t>eg</a:t>
            </a:r>
            <a:r>
              <a:rPr lang="en-GB" altLang="en-US" dirty="0">
                <a:latin typeface="Arial" charset="0"/>
                <a:ea typeface="ＭＳ Ｐゴシック" pitchFamily="34" charset="-128"/>
                <a:cs typeface="Arial" charset="0"/>
              </a:rPr>
              <a:t> alcohol). Do exercise in workbook.</a:t>
            </a:r>
          </a:p>
          <a:p>
            <a:endParaRPr lang="en-GB" altLang="en-US" dirty="0">
              <a:latin typeface="Arial" charset="0"/>
              <a:ea typeface="ＭＳ Ｐゴシック" pitchFamily="34" charset="-128"/>
              <a:cs typeface="Arial" charset="0"/>
            </a:endParaRPr>
          </a:p>
          <a:p>
            <a:r>
              <a:rPr lang="en-GB" altLang="en-US" dirty="0">
                <a:latin typeface="Arial" charset="0"/>
                <a:ea typeface="ＭＳ Ｐゴシック" pitchFamily="34" charset="-128"/>
                <a:cs typeface="Arial" charset="0"/>
              </a:rPr>
              <a:t>ONLINE: see the next slide</a:t>
            </a:r>
          </a:p>
        </p:txBody>
      </p:sp>
      <p:sp>
        <p:nvSpPr>
          <p:cNvPr id="62468" name="Slide Number Placeholder 3"/>
          <p:cNvSpPr>
            <a:spLocks noGrp="1"/>
          </p:cNvSpPr>
          <p:nvPr>
            <p:ph type="sldNum" sz="quarter" idx="5"/>
          </p:nvPr>
        </p:nvSpPr>
        <p:spPr bwMode="auto">
          <a:noFill/>
          <a:ln>
            <a:miter lim="800000"/>
            <a:headEnd/>
            <a:tailEnd/>
          </a:ln>
        </p:spPr>
        <p:txBody>
          <a:bodyPr/>
          <a:lstStyle/>
          <a:p>
            <a:fld id="{E093B3E0-2939-4E8B-B084-545D26A50524}" type="slidenum">
              <a:rPr lang="en-US" altLang="en-US" smtClean="0">
                <a:latin typeface="Arial" charset="0"/>
                <a:ea typeface="ＭＳ Ｐゴシック" pitchFamily="34" charset="-128"/>
              </a:rPr>
              <a:pPr/>
              <a:t>14</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104953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GB" altLang="en-US" dirty="0">
                <a:latin typeface="Arial" charset="0"/>
                <a:ea typeface="ＭＳ Ｐゴシック" pitchFamily="34" charset="-128"/>
                <a:cs typeface="Arial" charset="0"/>
              </a:rPr>
              <a:t>If doing online, they can contribute anonymously by annotating on the slide. Again, powerful to see similar topics arising.</a:t>
            </a:r>
          </a:p>
        </p:txBody>
      </p:sp>
      <p:sp>
        <p:nvSpPr>
          <p:cNvPr id="62468" name="Slide Number Placeholder 3"/>
          <p:cNvSpPr>
            <a:spLocks noGrp="1"/>
          </p:cNvSpPr>
          <p:nvPr>
            <p:ph type="sldNum" sz="quarter" idx="5"/>
          </p:nvPr>
        </p:nvSpPr>
        <p:spPr bwMode="auto">
          <a:noFill/>
          <a:ln>
            <a:miter lim="800000"/>
            <a:headEnd/>
            <a:tailEnd/>
          </a:ln>
        </p:spPr>
        <p:txBody>
          <a:bodyPr/>
          <a:lstStyle/>
          <a:p>
            <a:fld id="{E093B3E0-2939-4E8B-B084-545D26A50524}" type="slidenum">
              <a:rPr lang="en-US" altLang="en-US" smtClean="0">
                <a:latin typeface="Arial" charset="0"/>
                <a:ea typeface="ＭＳ Ｐゴシック" pitchFamily="34" charset="-128"/>
              </a:rPr>
              <a:pPr/>
              <a:t>15</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280654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5 ways of well-being with three others.  All evidence based.  Go through them quickly and perhaps expand on in workbook</a:t>
            </a:r>
          </a:p>
        </p:txBody>
      </p:sp>
      <p:sp>
        <p:nvSpPr>
          <p:cNvPr id="4" name="Slide Number Placeholder 3"/>
          <p:cNvSpPr>
            <a:spLocks noGrp="1"/>
          </p:cNvSpPr>
          <p:nvPr>
            <p:ph type="sldNum" sz="quarter" idx="5"/>
          </p:nvPr>
        </p:nvSpPr>
        <p:spPr/>
        <p:txBody>
          <a:bodyPr/>
          <a:lstStyle/>
          <a:p>
            <a:fld id="{87A04282-26E0-45A1-8E09-028CB16A080B}" type="slidenum">
              <a:rPr lang="en-GB" smtClean="0"/>
              <a:t>16</a:t>
            </a:fld>
            <a:endParaRPr lang="en-GB"/>
          </a:p>
        </p:txBody>
      </p:sp>
    </p:spTree>
    <p:extLst>
      <p:ext uri="{BB962C8B-B14F-4D97-AF65-F5344CB8AC3E}">
        <p14:creationId xmlns:p14="http://schemas.microsoft.com/office/powerpoint/2010/main" val="301010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these in workbook</a:t>
            </a:r>
          </a:p>
        </p:txBody>
      </p:sp>
      <p:sp>
        <p:nvSpPr>
          <p:cNvPr id="4" name="Slide Number Placeholder 3"/>
          <p:cNvSpPr>
            <a:spLocks noGrp="1"/>
          </p:cNvSpPr>
          <p:nvPr>
            <p:ph type="sldNum" sz="quarter" idx="5"/>
          </p:nvPr>
        </p:nvSpPr>
        <p:spPr/>
        <p:txBody>
          <a:bodyPr/>
          <a:lstStyle/>
          <a:p>
            <a:fld id="{87A04282-26E0-45A1-8E09-028CB16A080B}" type="slidenum">
              <a:rPr lang="en-GB" smtClean="0"/>
              <a:t>17</a:t>
            </a:fld>
            <a:endParaRPr lang="en-GB"/>
          </a:p>
        </p:txBody>
      </p:sp>
    </p:spTree>
    <p:extLst>
      <p:ext uri="{BB962C8B-B14F-4D97-AF65-F5344CB8AC3E}">
        <p14:creationId xmlns:p14="http://schemas.microsoft.com/office/powerpoint/2010/main" val="386410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if they could have one special super-power – what would it be – something to lighten the tone at then end</a:t>
            </a:r>
          </a:p>
          <a:p>
            <a:r>
              <a:rPr lang="en-GB" sz="1200" kern="1200" dirty="0">
                <a:solidFill>
                  <a:schemeClr val="tx1"/>
                </a:solidFill>
                <a:effectLst/>
                <a:latin typeface="+mn-lt"/>
                <a:ea typeface="+mn-ea"/>
                <a:cs typeface="+mn-cs"/>
              </a:rPr>
              <a:t>What special powers would you like?  Discuss with a partner. </a:t>
            </a:r>
            <a:r>
              <a:rPr lang="en-GB" dirty="0"/>
              <a:t>Feedback to main group, if you like</a:t>
            </a:r>
          </a:p>
          <a:p>
            <a:endParaRPr lang="en-US" dirty="0"/>
          </a:p>
          <a:p>
            <a:r>
              <a:rPr lang="en-US" dirty="0"/>
              <a:t>ONLINE: ask them to think of one super power and say it out loud, contribute in the chat or type on slide.</a:t>
            </a:r>
          </a:p>
        </p:txBody>
      </p:sp>
      <p:sp>
        <p:nvSpPr>
          <p:cNvPr id="4" name="Slide Number Placeholder 3"/>
          <p:cNvSpPr>
            <a:spLocks noGrp="1"/>
          </p:cNvSpPr>
          <p:nvPr>
            <p:ph type="sldNum" sz="quarter" idx="5"/>
          </p:nvPr>
        </p:nvSpPr>
        <p:spPr/>
        <p:txBody>
          <a:bodyPr/>
          <a:lstStyle/>
          <a:p>
            <a:fld id="{87A04282-26E0-45A1-8E09-028CB16A080B}" type="slidenum">
              <a:rPr lang="en-GB" smtClean="0"/>
              <a:t>18</a:t>
            </a:fld>
            <a:endParaRPr lang="en-GB"/>
          </a:p>
        </p:txBody>
      </p:sp>
    </p:spTree>
    <p:extLst>
      <p:ext uri="{BB962C8B-B14F-4D97-AF65-F5344CB8AC3E}">
        <p14:creationId xmlns:p14="http://schemas.microsoft.com/office/powerpoint/2010/main" val="337505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Commit to what you will be doing to help you through this journey:</a:t>
            </a:r>
          </a:p>
          <a:p>
            <a:r>
              <a:rPr lang="en-GB" sz="1200" kern="1200" dirty="0">
                <a:solidFill>
                  <a:schemeClr val="tx1"/>
                </a:solidFill>
                <a:effectLst/>
                <a:latin typeface="+mn-lt"/>
                <a:ea typeface="+mn-ea"/>
                <a:cs typeface="+mn-cs"/>
              </a:rPr>
              <a:t>Share with your buddy (or perhaps in the same breakout groups if online)</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19</a:t>
            </a:fld>
            <a:endParaRPr lang="en-GB"/>
          </a:p>
        </p:txBody>
      </p:sp>
    </p:spTree>
    <p:extLst>
      <p:ext uri="{BB962C8B-B14F-4D97-AF65-F5344CB8AC3E}">
        <p14:creationId xmlns:p14="http://schemas.microsoft.com/office/powerpoint/2010/main" val="25644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out more about the great work that Charlie Waller do at https://</a:t>
            </a:r>
            <a:r>
              <a:rPr lang="en-US" dirty="0" err="1"/>
              <a:t>charliewaller.org</a:t>
            </a:r>
            <a:endParaRPr lang="en-US" dirty="0"/>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20</a:t>
            </a:fld>
            <a:endParaRPr lang="en-GB"/>
          </a:p>
        </p:txBody>
      </p:sp>
    </p:spTree>
    <p:extLst>
      <p:ext uri="{BB962C8B-B14F-4D97-AF65-F5344CB8AC3E}">
        <p14:creationId xmlns:p14="http://schemas.microsoft.com/office/powerpoint/2010/main" val="144406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Go through housekeeping.  Also establish rules around confidentiality – what is said here, stays here – and importance of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BDF1C6AB-48B7-4A3D-9628-BF63ACBF3F7D}" type="slidenum">
              <a:rPr lang="en-GB" smtClean="0"/>
              <a:pPr/>
              <a:t>2</a:t>
            </a:fld>
            <a:endParaRPr lang="en-GB"/>
          </a:p>
        </p:txBody>
      </p:sp>
    </p:spTree>
    <p:extLst>
      <p:ext uri="{BB962C8B-B14F-4D97-AF65-F5344CB8AC3E}">
        <p14:creationId xmlns:p14="http://schemas.microsoft.com/office/powerpoint/2010/main" val="36228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Ask participants to say what they want from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Issues raised might be: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Isolation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Homesickness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Culture shock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Building resilience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Negative attitudes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Knowing limits/ not burning out/pacing yourself.</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3</a:t>
            </a:fld>
            <a:endParaRPr lang="en-GB"/>
          </a:p>
        </p:txBody>
      </p:sp>
    </p:spTree>
    <p:extLst>
      <p:ext uri="{BB962C8B-B14F-4D97-AF65-F5344CB8AC3E}">
        <p14:creationId xmlns:p14="http://schemas.microsoft.com/office/powerpoint/2010/main" val="190113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ONLINE:</a:t>
            </a:r>
          </a:p>
          <a:p>
            <a:pPr marL="171450" indent="-171450">
              <a:buFontTx/>
              <a:buChar char="-"/>
            </a:pPr>
            <a:r>
              <a:rPr lang="en-US" dirty="0"/>
              <a:t>Send to breakout groups of 4-5</a:t>
            </a:r>
          </a:p>
          <a:p>
            <a:pPr marL="171450" indent="-171450">
              <a:buFontTx/>
              <a:buChar char="-"/>
            </a:pPr>
            <a:r>
              <a:rPr lang="en-US" dirty="0"/>
              <a:t>If no time for breakout groups, ask them to introduce themselves in the chat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4</a:t>
            </a:fld>
            <a:endParaRPr lang="en-GB"/>
          </a:p>
        </p:txBody>
      </p:sp>
    </p:spTree>
    <p:extLst>
      <p:ext uri="{BB962C8B-B14F-4D97-AF65-F5344CB8AC3E}">
        <p14:creationId xmlns:p14="http://schemas.microsoft.com/office/powerpoint/2010/main" val="255963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Demonstrate on flip chart/white board. </a:t>
            </a:r>
            <a:r>
              <a:rPr lang="en-GB" sz="1200" kern="1200" dirty="0">
                <a:solidFill>
                  <a:schemeClr val="tx1"/>
                </a:solidFill>
                <a:effectLst/>
                <a:latin typeface="+mn-lt"/>
                <a:ea typeface="+mn-ea"/>
                <a:cs typeface="+mn-cs"/>
              </a:rPr>
              <a:t>Draw a line, mark start and points along the way. Can think about where they started, how far they have got and what the end point looks like.</a:t>
            </a:r>
            <a:endParaRPr lang="en-US" dirty="0"/>
          </a:p>
          <a:p>
            <a:endParaRPr lang="en-US" dirty="0"/>
          </a:p>
          <a:p>
            <a:r>
              <a:rPr lang="en-US" dirty="0"/>
              <a:t>ONLINE: draw on a virtual whiteboard, Google </a:t>
            </a:r>
            <a:r>
              <a:rPr lang="en-US" dirty="0" err="1"/>
              <a:t>Jamboard</a:t>
            </a:r>
            <a:r>
              <a:rPr lang="en-US" dirty="0"/>
              <a:t> or even prepare a slide with a timeline with typical milestones for a PGR at your university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Time as individuals to do this and then share with a partner (who will be their buddy for the workshop)</a:t>
            </a:r>
            <a:r>
              <a:rPr lang="en-US" sz="1200" kern="1200" dirty="0">
                <a:solidFill>
                  <a:schemeClr val="tx1"/>
                </a:solidFill>
                <a:effectLst/>
                <a:latin typeface="+mn-lt"/>
                <a:ea typeface="+mn-ea"/>
                <a:cs typeface="+mn-cs"/>
              </a:rPr>
              <a:t>. ONLINE: this can just be self-reflection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A04282-26E0-45A1-8E09-028CB16A080B}" type="slidenum">
              <a:rPr lang="en-GB" smtClean="0"/>
              <a:t>5</a:t>
            </a:fld>
            <a:endParaRPr lang="en-GB"/>
          </a:p>
        </p:txBody>
      </p:sp>
    </p:spTree>
    <p:extLst>
      <p:ext uri="{BB962C8B-B14F-4D97-AF65-F5344CB8AC3E}">
        <p14:creationId xmlns:p14="http://schemas.microsoft.com/office/powerpoint/2010/main" val="242218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Ask participants to consider these questions in small groups.  Collect feedback and draw up a list of common themes </a:t>
            </a:r>
            <a:r>
              <a:rPr lang="en-GB" sz="1200" kern="1200" dirty="0">
                <a:solidFill>
                  <a:schemeClr val="tx1"/>
                </a:solidFill>
                <a:effectLst/>
                <a:latin typeface="+mn-lt"/>
                <a:ea typeface="+mn-ea"/>
                <a:cs typeface="+mn-cs"/>
              </a:rPr>
              <a:t>and record on flip chart/white board</a:t>
            </a:r>
            <a:r>
              <a:rPr lang="en-US" dirty="0"/>
              <a:t>.  Remember there is a focus on the positive aspects as well as doubts and concerns – especially at this stage of the journey.  Make sure you end with the positives.</a:t>
            </a:r>
          </a:p>
          <a:p>
            <a:endParaRPr lang="en-US" dirty="0"/>
          </a:p>
          <a:p>
            <a:r>
              <a:rPr lang="en-US" dirty="0"/>
              <a:t>ONLINE: see alternative suggestion on next slide </a:t>
            </a:r>
          </a:p>
        </p:txBody>
      </p:sp>
      <p:sp>
        <p:nvSpPr>
          <p:cNvPr id="4" name="Slide Number Placeholder 3"/>
          <p:cNvSpPr>
            <a:spLocks noGrp="1"/>
          </p:cNvSpPr>
          <p:nvPr>
            <p:ph type="sldNum" sz="quarter" idx="5"/>
          </p:nvPr>
        </p:nvSpPr>
        <p:spPr/>
        <p:txBody>
          <a:bodyPr/>
          <a:lstStyle/>
          <a:p>
            <a:fld id="{87A04282-26E0-45A1-8E09-028CB16A080B}" type="slidenum">
              <a:rPr lang="en-GB" smtClean="0"/>
              <a:t>6</a:t>
            </a:fld>
            <a:endParaRPr lang="en-GB"/>
          </a:p>
        </p:txBody>
      </p:sp>
    </p:spTree>
    <p:extLst>
      <p:ext uri="{BB962C8B-B14F-4D97-AF65-F5344CB8AC3E}">
        <p14:creationId xmlns:p14="http://schemas.microsoft.com/office/powerpoint/2010/main" val="14057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annotate their thoughts anonymously on the slide inside each box – then debrief based on topics that come up. </a:t>
            </a:r>
          </a:p>
          <a:p>
            <a:endParaRPr lang="en-US" dirty="0"/>
          </a:p>
          <a:p>
            <a:r>
              <a:rPr lang="en-US" dirty="0"/>
              <a:t>If a large group, create </a:t>
            </a:r>
            <a:r>
              <a:rPr lang="en-US" dirty="0" err="1"/>
              <a:t>Jamboard</a:t>
            </a:r>
            <a:r>
              <a:rPr lang="en-US" dirty="0"/>
              <a:t> slides (or equivalent) with this template in advance of the session for the same number of breakout groups you will have and share each Jam with each breakout group. They can contribute their thoughts anonymously on their own Jam and present when they come back to the main room.</a:t>
            </a:r>
          </a:p>
        </p:txBody>
      </p:sp>
      <p:sp>
        <p:nvSpPr>
          <p:cNvPr id="4" name="Slide Number Placeholder 3"/>
          <p:cNvSpPr>
            <a:spLocks noGrp="1"/>
          </p:cNvSpPr>
          <p:nvPr>
            <p:ph type="sldNum" sz="quarter" idx="5"/>
          </p:nvPr>
        </p:nvSpPr>
        <p:spPr/>
        <p:txBody>
          <a:bodyPr/>
          <a:lstStyle/>
          <a:p>
            <a:fld id="{87A04282-26E0-45A1-8E09-028CB16A080B}" type="slidenum">
              <a:rPr lang="en-GB" smtClean="0"/>
              <a:t>7</a:t>
            </a:fld>
            <a:endParaRPr lang="en-GB"/>
          </a:p>
        </p:txBody>
      </p:sp>
    </p:spTree>
    <p:extLst>
      <p:ext uri="{BB962C8B-B14F-4D97-AF65-F5344CB8AC3E}">
        <p14:creationId xmlns:p14="http://schemas.microsoft.com/office/powerpoint/2010/main" val="343246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what else might be needed (eg money – and collect, record)</a:t>
            </a:r>
          </a:p>
          <a:p>
            <a:endParaRPr lang="en-US" dirty="0"/>
          </a:p>
          <a:p>
            <a:r>
              <a:rPr lang="en-US" dirty="0"/>
              <a:t>ONLINE: share by talking or in chat, or share whiteboard that they can write on anonymously</a:t>
            </a:r>
          </a:p>
        </p:txBody>
      </p:sp>
      <p:sp>
        <p:nvSpPr>
          <p:cNvPr id="4" name="Slide Number Placeholder 3"/>
          <p:cNvSpPr>
            <a:spLocks noGrp="1"/>
          </p:cNvSpPr>
          <p:nvPr>
            <p:ph type="sldNum" sz="quarter" idx="5"/>
          </p:nvPr>
        </p:nvSpPr>
        <p:spPr/>
        <p:txBody>
          <a:bodyPr/>
          <a:lstStyle/>
          <a:p>
            <a:fld id="{87A04282-26E0-45A1-8E09-028CB16A080B}" type="slidenum">
              <a:rPr lang="en-GB" smtClean="0"/>
              <a:t>8</a:t>
            </a:fld>
            <a:endParaRPr lang="en-GB"/>
          </a:p>
        </p:txBody>
      </p:sp>
    </p:spTree>
    <p:extLst>
      <p:ext uri="{BB962C8B-B14F-4D97-AF65-F5344CB8AC3E}">
        <p14:creationId xmlns:p14="http://schemas.microsoft.com/office/powerpoint/2010/main" val="279432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Mental health is on a continuum, similar to physical health</a:t>
            </a:r>
          </a:p>
          <a:p>
            <a:pPr lvl="0"/>
            <a:r>
              <a:rPr lang="en-GB" sz="1200" kern="1200" dirty="0">
                <a:solidFill>
                  <a:schemeClr val="tx1"/>
                </a:solidFill>
                <a:effectLst/>
                <a:latin typeface="+mn-lt"/>
                <a:ea typeface="+mn-ea"/>
                <a:cs typeface="+mn-cs"/>
              </a:rPr>
              <a:t>Common MH problems - anxiety and depression are the most common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like physical health mental health is on a spectrum – which good mental health at one end and serious MH condition at the other (</a:t>
            </a:r>
            <a:r>
              <a:rPr lang="en-US" dirty="0" err="1"/>
              <a:t>eg</a:t>
            </a:r>
            <a:r>
              <a:rPr lang="en-US" dirty="0"/>
              <a:t> Bi-polar affective disorder). Explain that we can move along the continuum. Also clarify that experiencing human emotions such as fear, sadness, anger, worry, grief does not mean you are having MH problems. When these become overwhelming, long-lasting and you can’t bounce back – this means that they might be developing into MH problems.  Better to address sooner rather than later.</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9</a:t>
            </a:fld>
            <a:endParaRPr lang="en-GB"/>
          </a:p>
        </p:txBody>
      </p:sp>
    </p:spTree>
    <p:extLst>
      <p:ext uri="{BB962C8B-B14F-4D97-AF65-F5344CB8AC3E}">
        <p14:creationId xmlns:p14="http://schemas.microsoft.com/office/powerpoint/2010/main" val="3487651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descr="A picture containing graphics, drawing&#10;&#10;Description automatically generated">
            <a:extLst>
              <a:ext uri="{FF2B5EF4-FFF2-40B4-BE49-F238E27FC236}">
                <a16:creationId xmlns:a16="http://schemas.microsoft.com/office/drawing/2014/main" id="{1BBDE858-40B8-A444-80BA-B8E649EEB3FE}"/>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a:lvl1pPr>
          </a:lstStyle>
          <a:p>
            <a:r>
              <a:rPr lang="en-US" dirty="0"/>
              <a:t>Click to edit Master title style</a:t>
            </a:r>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latin typeface="Brown-RegularItalic" pitchFamily="2" charset="77"/>
              </a:defRPr>
            </a:lvl1pPr>
          </a:lstStyle>
          <a:p>
            <a:endParaRPr lang="en-GB"/>
          </a:p>
        </p:txBody>
      </p:sp>
      <p:pic>
        <p:nvPicPr>
          <p:cNvPr id="13" name="Picture 12">
            <a:extLst>
              <a:ext uri="{FF2B5EF4-FFF2-40B4-BE49-F238E27FC236}">
                <a16:creationId xmlns:a16="http://schemas.microsoft.com/office/drawing/2014/main" id="{0A84E5A3-3D06-6949-AC28-B722F3CF8A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1913" y="1556792"/>
            <a:ext cx="2768600" cy="736600"/>
          </a:xfrm>
          <a:prstGeom prst="rect">
            <a:avLst/>
          </a:prstGeom>
        </p:spPr>
      </p:pic>
      <p:sp>
        <p:nvSpPr>
          <p:cNvPr id="34" name="Oval 33">
            <a:extLst>
              <a:ext uri="{FF2B5EF4-FFF2-40B4-BE49-F238E27FC236}">
                <a16:creationId xmlns:a16="http://schemas.microsoft.com/office/drawing/2014/main" id="{553D9B69-C2EB-EE4D-AA25-2F1A6C129FFE}"/>
              </a:ext>
            </a:extLst>
          </p:cNvPr>
          <p:cNvSpPr>
            <a:spLocks noChangeAspect="1"/>
          </p:cNvSpPr>
          <p:nvPr userDrawn="1"/>
        </p:nvSpPr>
        <p:spPr>
          <a:xfrm>
            <a:off x="6516216" y="3514991"/>
            <a:ext cx="2327553" cy="2463612"/>
          </a:xfrm>
          <a:prstGeom prst="ellipse">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4079E680-E726-0844-BCAF-4972A9901514}"/>
              </a:ext>
            </a:extLst>
          </p:cNvPr>
          <p:cNvGrpSpPr/>
          <p:nvPr userDrawn="1"/>
        </p:nvGrpSpPr>
        <p:grpSpPr>
          <a:xfrm>
            <a:off x="6760125" y="3757047"/>
            <a:ext cx="1954089" cy="1979500"/>
            <a:chOff x="6012104" y="4930467"/>
            <a:chExt cx="1964391" cy="1971858"/>
          </a:xfrm>
          <a:solidFill>
            <a:schemeClr val="bg1"/>
          </a:solidFill>
        </p:grpSpPr>
        <p:sp>
          <p:nvSpPr>
            <p:cNvPr id="15" name="Oval 14">
              <a:extLst>
                <a:ext uri="{FF2B5EF4-FFF2-40B4-BE49-F238E27FC236}">
                  <a16:creationId xmlns:a16="http://schemas.microsoft.com/office/drawing/2014/main" id="{AFC4D083-003E-A14D-974B-2CE669FC7650}"/>
                </a:ext>
              </a:extLst>
            </p:cNvPr>
            <p:cNvSpPr>
              <a:spLocks noChangeAspect="1"/>
            </p:cNvSpPr>
            <p:nvPr userDrawn="1"/>
          </p:nvSpPr>
          <p:spPr>
            <a:xfrm>
              <a:off x="6012104" y="4930467"/>
              <a:ext cx="1964391" cy="197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A086D38-8813-434D-A7C0-0DE255E877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2041" y="6038287"/>
              <a:ext cx="1386623" cy="440198"/>
            </a:xfrm>
            <a:prstGeom prst="rect">
              <a:avLst/>
            </a:prstGeom>
            <a:grpFill/>
            <a:ln>
              <a:noFill/>
            </a:ln>
          </p:spPr>
        </p:pic>
        <p:pic>
          <p:nvPicPr>
            <p:cNvPr id="17" name="Picture 16">
              <a:extLst>
                <a:ext uri="{FF2B5EF4-FFF2-40B4-BE49-F238E27FC236}">
                  <a16:creationId xmlns:a16="http://schemas.microsoft.com/office/drawing/2014/main" id="{4145DB10-F622-D04A-92B4-534DE30B2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3299" y="5382899"/>
              <a:ext cx="1373431" cy="526851"/>
            </a:xfrm>
            <a:prstGeom prst="rect">
              <a:avLst/>
            </a:prstGeom>
            <a:grpFill/>
            <a:ln>
              <a:noFill/>
            </a:ln>
          </p:spPr>
        </p:pic>
      </p:grpSp>
    </p:spTree>
    <p:extLst>
      <p:ext uri="{BB962C8B-B14F-4D97-AF65-F5344CB8AC3E}">
        <p14:creationId xmlns:p14="http://schemas.microsoft.com/office/powerpoint/2010/main" val="230452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2F4F874-EB9C-F146-83CC-79344F7B51BA}"/>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7FF44BA-6141-4647-88FE-E34D50AACA10}"/>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83518F3-50F6-3741-9752-6CE9F7E09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0232" y="383971"/>
            <a:ext cx="1432800" cy="381204"/>
          </a:xfrm>
          <a:prstGeom prst="rect">
            <a:avLst/>
          </a:prstGeom>
        </p:spPr>
      </p:pic>
    </p:spTree>
    <p:extLst>
      <p:ext uri="{BB962C8B-B14F-4D97-AF65-F5344CB8AC3E}">
        <p14:creationId xmlns:p14="http://schemas.microsoft.com/office/powerpoint/2010/main" val="169100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xt 2Col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89A84F-1C3C-C849-B29A-43A9BB2E10D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i="0">
                <a:latin typeface="Brown-RegularItalic" pitchFamily="2" charset="77"/>
              </a:defRPr>
            </a:lvl1pPr>
          </a:lstStyle>
          <a:p>
            <a:r>
              <a:rPr lang="en-US"/>
              <a:t>Click to edit Master title style</a:t>
            </a:r>
            <a:endParaRPr lang="en-US" dirty="0"/>
          </a:p>
        </p:txBody>
      </p:sp>
      <p:sp>
        <p:nvSpPr>
          <p:cNvPr id="3" name="Content Placeholder 2"/>
          <p:cNvSpPr>
            <a:spLocks noGrp="1"/>
          </p:cNvSpPr>
          <p:nvPr>
            <p:ph sz="half" idx="1"/>
          </p:nvPr>
        </p:nvSpPr>
        <p:spPr>
          <a:xfrm>
            <a:off x="684212" y="2420936"/>
            <a:ext cx="3579813" cy="3816352"/>
          </a:xfrm>
        </p:spPr>
        <p:txBody>
          <a:bodyPr/>
          <a:lstStyle>
            <a:lvl1pPr>
              <a:defRPr b="0" i="0">
                <a:latin typeface="Roboto Slab" pitchFamily="2" charset="0"/>
                <a:ea typeface="Roboto Slab" pitchFamily="2" charset="0"/>
              </a:defRPr>
            </a:lvl1pPr>
            <a:lvl2pPr marL="144000" indent="-457200">
              <a:spcAft>
                <a:spcPts val="600"/>
              </a:spcAft>
              <a:defRPr b="0" i="0">
                <a:latin typeface="Roboto Slab Light" pitchFamily="2" charset="0"/>
                <a:ea typeface="Roboto Slab Light" pitchFamily="2" charset="0"/>
              </a:defRPr>
            </a:lvl2pPr>
            <a:lvl3pPr marL="144000" indent="-457200">
              <a:spcAft>
                <a:spcPts val="600"/>
              </a:spcAft>
              <a:defRPr b="0" i="0">
                <a:latin typeface="Brown-RegularItalic" pitchFamily="2" charset="77"/>
              </a:defRPr>
            </a:lvl3pPr>
            <a:lvl4pPr marL="144000" indent="-457200">
              <a:spcAft>
                <a:spcPts val="600"/>
              </a:spcAft>
              <a:defRPr b="0" i="0">
                <a:latin typeface="Brown-RegularItalic" pitchFamily="2" charset="77"/>
              </a:defRPr>
            </a:lvl4pPr>
            <a:lvl5pPr marL="144000" indent="-457200">
              <a:spcAft>
                <a:spcPts val="600"/>
              </a:spcAft>
              <a:defRPr b="0" i="0">
                <a:latin typeface="Brown-RegularItalic" pitchFamily="2" charset="77"/>
              </a:defRPr>
            </a:lvl5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29150" y="2420937"/>
            <a:ext cx="3579813" cy="3816351"/>
          </a:xfrm>
        </p:spPr>
        <p:txBody>
          <a:bodyPr/>
          <a:lstStyle>
            <a:lvl1pPr>
              <a:defRPr b="0" i="0">
                <a:latin typeface="Roboto Slab" pitchFamily="2" charset="0"/>
                <a:ea typeface="Roboto Slab" pitchFamily="2" charset="0"/>
              </a:defRPr>
            </a:lvl1pPr>
            <a:lvl2pPr>
              <a:defRPr b="0" i="0">
                <a:latin typeface="Roboto Slab Light" pitchFamily="2" charset="0"/>
                <a:ea typeface="Roboto Slab Light" pitchFamily="2" charset="0"/>
              </a:defRPr>
            </a:lvl2pPr>
            <a:lvl3pPr>
              <a:defRPr b="0" i="0">
                <a:latin typeface="Brown-RegularItalic" pitchFamily="2" charset="77"/>
              </a:defRPr>
            </a:lvl3pPr>
            <a:lvl4pPr>
              <a:defRPr b="0" i="0">
                <a:latin typeface="Brown-RegularItalic" pitchFamily="2" charset="77"/>
              </a:defRPr>
            </a:lvl4pPr>
            <a:lvl5pPr>
              <a:defRPr b="0" i="0">
                <a:latin typeface="Brown-RegularItalic" pitchFamily="2" charset="77"/>
              </a:defRPr>
            </a:lvl5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3F22FF7-9E4E-A741-980B-8BFF6ED94259}"/>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235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_SimpleTeal">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9266CA0-0607-3944-ACAF-CF90E45B5FEA}"/>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7FF44BA-6141-4647-88FE-E34D50AACA10}"/>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194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31912" y="765175"/>
            <a:ext cx="5040313" cy="2663825"/>
          </a:xfrm>
        </p:spPr>
        <p:txBody>
          <a:bodyPr anchor="b"/>
          <a:lstStyle>
            <a:lvl1pPr algn="l">
              <a:defRPr sz="3000"/>
            </a:lvl1pPr>
          </a:lstStyle>
          <a:p>
            <a:r>
              <a:rPr lang="en-GB" dirty="0"/>
              <a:t>Thank you</a:t>
            </a:r>
            <a:endParaRPr lang="en-US" dirty="0"/>
          </a:p>
        </p:txBody>
      </p:sp>
      <p:sp>
        <p:nvSpPr>
          <p:cNvPr id="3" name="Subtitle 2"/>
          <p:cNvSpPr>
            <a:spLocks noGrp="1"/>
          </p:cNvSpPr>
          <p:nvPr>
            <p:ph type="subTitle" idx="1" hasCustomPrompt="1"/>
          </p:nvPr>
        </p:nvSpPr>
        <p:spPr>
          <a:xfrm>
            <a:off x="1331912" y="4980214"/>
            <a:ext cx="5040313" cy="1257071"/>
          </a:xfrm>
        </p:spPr>
        <p:txBody>
          <a:bodyPr>
            <a:normAutofit/>
          </a:bodyPr>
          <a:lstStyle>
            <a:lvl1pPr marL="0" indent="0" algn="l">
              <a:buNone/>
              <a:defRPr lang="en-GB" sz="1200" b="0" i="0" smtClean="0">
                <a:solidFill>
                  <a:srgbClr val="EF811B"/>
                </a:solidFill>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0" dirty="0">
                <a:solidFill>
                  <a:srgbClr val="EF7F1A"/>
                </a:solidFill>
              </a:rPr>
              <a:t>Charlie Waller Trust</a:t>
            </a:r>
          </a:p>
          <a:p>
            <a:r>
              <a:rPr lang="en-GB" dirty="0">
                <a:solidFill>
                  <a:srgbClr val="FFFFFF"/>
                </a:solidFill>
              </a:rPr>
              <a:t>First Floor, Rear Office </a:t>
            </a:r>
            <a:r>
              <a:rPr lang="en-GB" dirty="0">
                <a:solidFill>
                  <a:srgbClr val="EF7F1A"/>
                </a:solidFill>
              </a:rPr>
              <a:t>•</a:t>
            </a:r>
            <a:r>
              <a:rPr lang="en-GB" dirty="0">
                <a:solidFill>
                  <a:srgbClr val="FFFFFF"/>
                </a:solidFill>
              </a:rPr>
              <a:t> 32 High Street</a:t>
            </a:r>
            <a:br>
              <a:rPr lang="en-GB" dirty="0">
                <a:solidFill>
                  <a:srgbClr val="FFFFFF"/>
                </a:solidFill>
              </a:rPr>
            </a:br>
            <a:r>
              <a:rPr lang="en-GB" dirty="0">
                <a:solidFill>
                  <a:srgbClr val="FFFFFF"/>
                </a:solidFill>
              </a:rPr>
              <a:t>Thatcham </a:t>
            </a:r>
            <a:r>
              <a:rPr lang="en-GB" dirty="0">
                <a:solidFill>
                  <a:srgbClr val="EF7F1A"/>
                </a:solidFill>
              </a:rPr>
              <a:t>•</a:t>
            </a:r>
            <a:r>
              <a:rPr lang="en-GB" dirty="0">
                <a:solidFill>
                  <a:srgbClr val="FFFFFF"/>
                </a:solidFill>
              </a:rPr>
              <a:t> Berkshire RG19 3JD</a:t>
            </a:r>
          </a:p>
          <a:p>
            <a:r>
              <a:rPr lang="en-GB" dirty="0">
                <a:solidFill>
                  <a:srgbClr val="FFFFFF"/>
                </a:solidFill>
              </a:rPr>
              <a:t>01635 869754 </a:t>
            </a:r>
            <a:r>
              <a:rPr lang="en-GB" dirty="0">
                <a:solidFill>
                  <a:srgbClr val="EF7F1A"/>
                </a:solidFill>
              </a:rPr>
              <a:t>•</a:t>
            </a:r>
            <a:r>
              <a:rPr lang="en-GB" dirty="0">
                <a:solidFill>
                  <a:srgbClr val="FFFFFF"/>
                </a:solidFill>
              </a:rPr>
              <a:t> </a:t>
            </a:r>
            <a:r>
              <a:rPr lang="en-GB" dirty="0" err="1">
                <a:solidFill>
                  <a:srgbClr val="FFFFFF"/>
                </a:solidFill>
              </a:rPr>
              <a:t>admin@charliewaller.org</a:t>
            </a:r>
            <a:endParaRPr lang="en-GB" dirty="0">
              <a:solidFill>
                <a:srgbClr val="FFFFFF"/>
              </a:solidFill>
            </a:endParaRPr>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GB"/>
          </a:p>
        </p:txBody>
      </p:sp>
      <p:sp>
        <p:nvSpPr>
          <p:cNvPr id="10" name="Footer Placeholder 4">
            <a:extLst>
              <a:ext uri="{FF2B5EF4-FFF2-40B4-BE49-F238E27FC236}">
                <a16:creationId xmlns:a16="http://schemas.microsoft.com/office/drawing/2014/main" id="{34D152FF-FF2B-244A-B63C-688B3E62070C}"/>
              </a:ext>
            </a:extLst>
          </p:cNvPr>
          <p:cNvSpPr txBox="1">
            <a:spLocks/>
          </p:cNvSpPr>
          <p:nvPr/>
        </p:nvSpPr>
        <p:spPr>
          <a:xfrm>
            <a:off x="6244997" y="6237285"/>
            <a:ext cx="2438401" cy="269875"/>
          </a:xfrm>
          <a:prstGeom prst="rect">
            <a:avLst/>
          </a:prstGeom>
        </p:spPr>
        <p:txBody>
          <a:bodyPr vert="horz" lIns="0" tIns="0" rIns="0" bIns="0" rtlCol="0" anchor="b" anchorCtr="0"/>
          <a:lstStyle>
            <a:defPPr>
              <a:defRPr lang="en-US"/>
            </a:defPPr>
            <a:lvl1pPr marL="0" algn="l" defTabSz="457200" rtl="0" eaLnBrk="1" latinLnBrk="0" hangingPunct="1">
              <a:defRPr sz="1200" b="1" i="0" kern="1200" baseline="0">
                <a:solidFill>
                  <a:srgbClr val="EF811B"/>
                </a:solidFill>
                <a:latin typeface="Brown-RegularItalic"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b="0" i="0" kern="1200" baseline="0" dirty="0">
                <a:solidFill>
                  <a:schemeClr val="bg1"/>
                </a:solidFill>
                <a:effectLst/>
                <a:latin typeface="Roboto Slab Light" pitchFamily="2" charset="0"/>
                <a:ea typeface="Roboto Slab Light" pitchFamily="2" charset="0"/>
                <a:cs typeface="+mn-cs"/>
              </a:rPr>
              <a:t>Registered charity number 1109984</a:t>
            </a:r>
          </a:p>
        </p:txBody>
      </p:sp>
    </p:spTree>
    <p:extLst>
      <p:ext uri="{BB962C8B-B14F-4D97-AF65-F5344CB8AC3E}">
        <p14:creationId xmlns:p14="http://schemas.microsoft.com/office/powerpoint/2010/main" val="224693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p:nvPicPr>
        <p:blipFill>
          <a:blip r:embed="rId2"/>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GB"/>
          </a:p>
        </p:txBody>
      </p:sp>
      <p:sp>
        <p:nvSpPr>
          <p:cNvPr id="19" name="Subtitle 2">
            <a:extLst>
              <a:ext uri="{FF2B5EF4-FFF2-40B4-BE49-F238E27FC236}">
                <a16:creationId xmlns:a16="http://schemas.microsoft.com/office/drawing/2014/main" id="{AFFE21A3-0B27-AD43-AB53-3A82C31FC5C5}"/>
              </a:ext>
            </a:extLst>
          </p:cNvPr>
          <p:cNvSpPr>
            <a:spLocks noGrp="1"/>
          </p:cNvSpPr>
          <p:nvPr>
            <p:ph type="subTitle" idx="1"/>
          </p:nvPr>
        </p:nvSpPr>
        <p:spPr>
          <a:xfrm>
            <a:off x="934759" y="3746427"/>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Oval 12">
            <a:extLst>
              <a:ext uri="{FF2B5EF4-FFF2-40B4-BE49-F238E27FC236}">
                <a16:creationId xmlns:a16="http://schemas.microsoft.com/office/drawing/2014/main" id="{4B17484E-D401-9340-9F36-9203F9407A00}"/>
              </a:ext>
            </a:extLst>
          </p:cNvPr>
          <p:cNvSpPr>
            <a:spLocks noChangeAspect="1"/>
          </p:cNvSpPr>
          <p:nvPr userDrawn="1"/>
        </p:nvSpPr>
        <p:spPr>
          <a:xfrm>
            <a:off x="6516216" y="3514991"/>
            <a:ext cx="2327553" cy="2463612"/>
          </a:xfrm>
          <a:prstGeom prst="ellipse">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28BA930-CE36-7B41-A4BC-BAD3D11F0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1913" y="1556792"/>
            <a:ext cx="2768600" cy="736600"/>
          </a:xfrm>
          <a:prstGeom prst="rect">
            <a:avLst/>
          </a:prstGeom>
        </p:spPr>
      </p:pic>
      <p:grpSp>
        <p:nvGrpSpPr>
          <p:cNvPr id="12" name="Group 11">
            <a:extLst>
              <a:ext uri="{FF2B5EF4-FFF2-40B4-BE49-F238E27FC236}">
                <a16:creationId xmlns:a16="http://schemas.microsoft.com/office/drawing/2014/main" id="{8439C9DE-B19E-AC47-90C2-BEDD7D3E5DFB}"/>
              </a:ext>
            </a:extLst>
          </p:cNvPr>
          <p:cNvGrpSpPr/>
          <p:nvPr userDrawn="1"/>
        </p:nvGrpSpPr>
        <p:grpSpPr>
          <a:xfrm>
            <a:off x="6760125" y="3757047"/>
            <a:ext cx="1954089" cy="1979500"/>
            <a:chOff x="6012104" y="4930467"/>
            <a:chExt cx="1964391" cy="1971858"/>
          </a:xfrm>
          <a:solidFill>
            <a:schemeClr val="bg1"/>
          </a:solidFill>
        </p:grpSpPr>
        <p:sp>
          <p:nvSpPr>
            <p:cNvPr id="14" name="Oval 13">
              <a:extLst>
                <a:ext uri="{FF2B5EF4-FFF2-40B4-BE49-F238E27FC236}">
                  <a16:creationId xmlns:a16="http://schemas.microsoft.com/office/drawing/2014/main" id="{2C5093D0-007D-0D4C-B5CD-2910AB346CD9}"/>
                </a:ext>
              </a:extLst>
            </p:cNvPr>
            <p:cNvSpPr>
              <a:spLocks noChangeAspect="1"/>
            </p:cNvSpPr>
            <p:nvPr userDrawn="1"/>
          </p:nvSpPr>
          <p:spPr>
            <a:xfrm>
              <a:off x="6012104" y="4930467"/>
              <a:ext cx="1964391" cy="197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AADFB72-1159-9245-9AA1-F5E137D684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2041" y="6038287"/>
              <a:ext cx="1386623" cy="440198"/>
            </a:xfrm>
            <a:prstGeom prst="rect">
              <a:avLst/>
            </a:prstGeom>
            <a:grpFill/>
            <a:ln>
              <a:noFill/>
            </a:ln>
          </p:spPr>
        </p:pic>
        <p:pic>
          <p:nvPicPr>
            <p:cNvPr id="21" name="Picture 20">
              <a:extLst>
                <a:ext uri="{FF2B5EF4-FFF2-40B4-BE49-F238E27FC236}">
                  <a16:creationId xmlns:a16="http://schemas.microsoft.com/office/drawing/2014/main" id="{AFA079FA-4DF2-5C45-8732-8EE25BA56C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3299" y="5382899"/>
              <a:ext cx="1373431" cy="526851"/>
            </a:xfrm>
            <a:prstGeom prst="rect">
              <a:avLst/>
            </a:prstGeom>
            <a:grpFill/>
            <a:ln>
              <a:noFill/>
            </a:ln>
          </p:spPr>
        </p:pic>
      </p:grpSp>
    </p:spTree>
    <p:extLst>
      <p:ext uri="{BB962C8B-B14F-4D97-AF65-F5344CB8AC3E}">
        <p14:creationId xmlns:p14="http://schemas.microsoft.com/office/powerpoint/2010/main" val="137042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84BD3-4932-4FE6-B55D-1FD641A9AEB4}" type="datetimeFigureOut">
              <a:rPr lang="en-GB" smtClean="0"/>
              <a:t>28/10/2020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D65FF9-0038-4CBC-BFDD-7E5229F12073}" type="slidenum">
              <a:rPr lang="en-GB" smtClean="0"/>
              <a:t>‹#›</a:t>
            </a:fld>
            <a:endParaRPr lang="en-GB"/>
          </a:p>
        </p:txBody>
      </p:sp>
    </p:spTree>
    <p:extLst>
      <p:ext uri="{BB962C8B-B14F-4D97-AF65-F5344CB8AC3E}">
        <p14:creationId xmlns:p14="http://schemas.microsoft.com/office/powerpoint/2010/main" val="130109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Section_Teal">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8A560D82-2380-8447-ADA5-39600CBA794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956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Section_Orange">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44F6A417-BFAD-BF46-83DE-70CA33FA0088}"/>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BEC3A7EF-61A3-C646-9D93-BF44247B05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0232" y="383971"/>
            <a:ext cx="1432800" cy="381204"/>
          </a:xfrm>
          <a:prstGeom prst="rect">
            <a:avLst/>
          </a:prstGeom>
        </p:spPr>
      </p:pic>
    </p:spTree>
    <p:extLst>
      <p:ext uri="{BB962C8B-B14F-4D97-AF65-F5344CB8AC3E}">
        <p14:creationId xmlns:p14="http://schemas.microsoft.com/office/powerpoint/2010/main" val="208389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Section_Blue">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1A963A61-F056-0B49-8378-503986F0830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319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Section_Green">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7EAFB47-539C-6B46-81A0-0C477A72A486}"/>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5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Section_Lilac">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F0A69D7D-3B91-E549-8AF4-0DB964544D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072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Section_Lim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5AD79B1D-A52D-4045-9EAD-F055EB5BA4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243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Section_Pi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90D1A0EF-1045-6C4A-AFD7-06174542291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381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_Teal">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ED7EA680-B51F-6E41-A52C-4298190DAB59}"/>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4212" y="2420937"/>
            <a:ext cx="5688013" cy="3816351"/>
          </a:xfrm>
        </p:spPr>
        <p:txBody>
          <a:bodyPr/>
          <a:lstStyle>
            <a:lvl1pPr>
              <a:defRPr b="0" i="0">
                <a:solidFill>
                  <a:schemeClr val="bg1"/>
                </a:solidFill>
                <a:latin typeface="Roboto Slab" pitchFamily="2" charset="0"/>
                <a:ea typeface="Roboto Slab"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12" name="Doughnut 11">
            <a:extLst>
              <a:ext uri="{FF2B5EF4-FFF2-40B4-BE49-F238E27FC236}">
                <a16:creationId xmlns:a16="http://schemas.microsoft.com/office/drawing/2014/main" id="{18A0205B-9C48-6A47-BB05-0215B14E8627}"/>
              </a:ext>
            </a:extLst>
          </p:cNvPr>
          <p:cNvSpPr/>
          <p:nvPr/>
        </p:nvSpPr>
        <p:spPr>
          <a:xfrm>
            <a:off x="8208963" y="5967412"/>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190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765175"/>
            <a:ext cx="5688013" cy="165576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4212" y="2420937"/>
            <a:ext cx="7524751" cy="3816351"/>
          </a:xfrm>
          <a:prstGeom prst="rect">
            <a:avLst/>
          </a:prstGeom>
        </p:spPr>
        <p:txBody>
          <a:bodyPr vert="horz" lIns="0" tIns="0" rIns="0" bIns="0" rtlCol="0">
            <a:normAutofit/>
          </a:body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3"/>
          </p:nvPr>
        </p:nvSpPr>
        <p:spPr>
          <a:xfrm>
            <a:off x="684213" y="6237287"/>
            <a:ext cx="3086100" cy="269875"/>
          </a:xfrm>
          <a:prstGeom prst="rect">
            <a:avLst/>
          </a:prstGeom>
        </p:spPr>
        <p:txBody>
          <a:bodyPr vert="horz" lIns="0" tIns="0" rIns="0" bIns="0" rtlCol="0" anchor="b" anchorCtr="0"/>
          <a:lstStyle>
            <a:lvl1pPr algn="l">
              <a:defRPr sz="800" b="0" i="0">
                <a:solidFill>
                  <a:srgbClr val="005E84"/>
                </a:solidFill>
                <a:latin typeface="BROWN-LIGHT" pitchFamily="2" charset="77"/>
              </a:defRPr>
            </a:lvl1pPr>
          </a:lstStyle>
          <a:p>
            <a:endParaRPr lang="en-GB"/>
          </a:p>
        </p:txBody>
      </p:sp>
      <p:sp>
        <p:nvSpPr>
          <p:cNvPr id="6" name="Slide Number Placeholder 5"/>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C3D65FF9-0038-4CBC-BFDD-7E5229F12073}" type="slidenum">
              <a:rPr lang="en-GB" smtClean="0"/>
              <a:t>‹#›</a:t>
            </a:fld>
            <a:endParaRPr lang="en-GB"/>
          </a:p>
        </p:txBody>
      </p:sp>
      <p:sp>
        <p:nvSpPr>
          <p:cNvPr id="14" name="Doughnut 13">
            <a:extLst>
              <a:ext uri="{FF2B5EF4-FFF2-40B4-BE49-F238E27FC236}">
                <a16:creationId xmlns:a16="http://schemas.microsoft.com/office/drawing/2014/main" id="{8053CFB4-0282-FC47-9A5D-60F19FB383A5}"/>
              </a:ext>
            </a:extLst>
          </p:cNvPr>
          <p:cNvSpPr/>
          <p:nvPr/>
        </p:nvSpPr>
        <p:spPr>
          <a:xfrm>
            <a:off x="8208963" y="5967413"/>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3553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4" r:id="rId15"/>
  </p:sldLayoutIdLst>
  <p:txStyles>
    <p:title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p:titleStyle>
    <p:body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25">
          <p15:clr>
            <a:srgbClr val="F26B43"/>
          </p15:clr>
        </p15:guide>
        <p15:guide id="2" pos="4014">
          <p15:clr>
            <a:srgbClr val="F26B43"/>
          </p15:clr>
        </p15:guide>
        <p15:guide id="3" pos="5511">
          <p15:clr>
            <a:srgbClr val="F26B43"/>
          </p15:clr>
        </p15:guide>
        <p15:guide id="4" pos="5171">
          <p15:clr>
            <a:srgbClr val="F26B43"/>
          </p15:clr>
        </p15:guide>
        <p15:guide id="6" pos="431">
          <p15:clr>
            <a:srgbClr val="F26B43"/>
          </p15:clr>
        </p15:guide>
        <p15:guide id="7" orient="horz" pos="278">
          <p15:clr>
            <a:srgbClr val="F26B43"/>
          </p15:clr>
        </p15:guide>
        <p15:guide id="8" orient="horz" pos="3929">
          <p15:clr>
            <a:srgbClr val="F26B43"/>
          </p15:clr>
        </p15:guide>
        <p15:guide id="9" orient="horz" pos="482">
          <p15:clr>
            <a:srgbClr val="F26B43"/>
          </p15:clr>
        </p15:guide>
        <p15:guide id="10" pos="839">
          <p15:clr>
            <a:srgbClr val="F26B43"/>
          </p15:clr>
        </p15:guide>
        <p15:guide id="11"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google.co.uk/url?sa=i&amp;rct=j&amp;q=&amp;esrc=s&amp;frm=1&amp;source=images&amp;cd=&amp;cad=rja&amp;docid=zQe19mcSreSzBM&amp;tbnid=5NhJRaZZvE-2iM:&amp;ved=0CAUQjRw&amp;url=http://www.meselec.co.uk/wirelessfire.html&amp;ei=3i03Uer-BM3u0gW15oDwCA&amp;bvm=bv.43287494,d.ZWU&amp;psig=AFQjCNEmTOqrlZ2FxQKWV94TpuoHGWMEzw&amp;ust=1362657103254093" TargetMode="External"/><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hyperlink" Target="http://www.google.co.uk/url?sa=i&amp;rct=j&amp;q=&amp;esrc=s&amp;frm=1&amp;source=images&amp;cd=&amp;cad=rja&amp;docid=alft57HbtTqCUM&amp;tbnid=2SyKr44KP3Xj_M:&amp;ved=0CAUQjRw&amp;url=http://www.kabircares.org/pg-schools-ban-cell-phones-in-classrooms/&amp;ei=G0w3UeveG8WY1AX8qoCYCg&amp;bvm=bv.43287494,d.ZWU&amp;psig=AFQjCNFHC7RC6P4kuB4icmxRmWR7x0Gw_g&amp;ust=1362664844332725" TargetMode="External"/><Relationship Id="rId4" Type="http://schemas.openxmlformats.org/officeDocument/2006/relationships/image" Target="../media/image16.jpeg"/><Relationship Id="rId9"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hyperlink" Target="https://charliewaller.org/"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www.qmul.ac.uk/queenmaryacademy/researcher-development/wellbeing/catalyst-fund-proje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912" y="980728"/>
            <a:ext cx="5040313" cy="2952328"/>
          </a:xfrm>
        </p:spPr>
        <p:txBody>
          <a:bodyPr>
            <a:normAutofit/>
          </a:bodyPr>
          <a:lstStyle/>
          <a:p>
            <a:r>
              <a:rPr lang="en-GB" dirty="0">
                <a:solidFill>
                  <a:schemeClr val="bg1"/>
                </a:solidFill>
                <a:latin typeface="Century Gothic" panose="020B0502020202020204" pitchFamily="34" charset="0"/>
              </a:rPr>
              <a:t>Year 1 PhD Day</a:t>
            </a:r>
            <a:br>
              <a:rPr lang="en-GB" dirty="0">
                <a:latin typeface="Century Gothic" panose="020B0502020202020204" pitchFamily="34" charset="0"/>
              </a:rPr>
            </a:br>
            <a:r>
              <a:rPr lang="en-GB" dirty="0">
                <a:latin typeface="Century Gothic" panose="020B0502020202020204" pitchFamily="34" charset="0"/>
              </a:rPr>
              <a:t>Your PGR journey:</a:t>
            </a:r>
            <a:br>
              <a:rPr lang="en-GB" dirty="0">
                <a:latin typeface="Century Gothic" panose="020B0502020202020204" pitchFamily="34" charset="0"/>
              </a:rPr>
            </a:br>
            <a:r>
              <a:rPr lang="en-GB" dirty="0">
                <a:latin typeface="Century Gothic" panose="020B0502020202020204" pitchFamily="34" charset="0"/>
              </a:rPr>
              <a:t>getting the best start</a:t>
            </a:r>
          </a:p>
        </p:txBody>
      </p:sp>
      <p:sp>
        <p:nvSpPr>
          <p:cNvPr id="9" name="Subtitle 8">
            <a:extLst>
              <a:ext uri="{FF2B5EF4-FFF2-40B4-BE49-F238E27FC236}">
                <a16:creationId xmlns:a16="http://schemas.microsoft.com/office/drawing/2014/main" id="{47B84B54-1A03-F649-8F30-56EC22B7E07C}"/>
              </a:ext>
            </a:extLst>
          </p:cNvPr>
          <p:cNvSpPr>
            <a:spLocks noGrp="1"/>
          </p:cNvSpPr>
          <p:nvPr>
            <p:ph type="subTitle" idx="1"/>
          </p:nvPr>
        </p:nvSpPr>
        <p:spPr>
          <a:xfrm>
            <a:off x="1331912" y="4149080"/>
            <a:ext cx="5040313" cy="2088206"/>
          </a:xfrm>
        </p:spPr>
        <p:txBody>
          <a:bodyPr/>
          <a:lstStyle/>
          <a:p>
            <a:r>
              <a:rPr lang="en-US" dirty="0"/>
              <a:t>TRAINER’S NAME</a:t>
            </a:r>
          </a:p>
        </p:txBody>
      </p:sp>
    </p:spTree>
    <p:extLst>
      <p:ext uri="{BB962C8B-B14F-4D97-AF65-F5344CB8AC3E}">
        <p14:creationId xmlns:p14="http://schemas.microsoft.com/office/powerpoint/2010/main" val="136052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8026-3EB9-2C4A-A769-8CF7F6A91702}"/>
              </a:ext>
            </a:extLst>
          </p:cNvPr>
          <p:cNvSpPr>
            <a:spLocks noGrp="1"/>
          </p:cNvSpPr>
          <p:nvPr>
            <p:ph type="title"/>
          </p:nvPr>
        </p:nvSpPr>
        <p:spPr/>
        <p:txBody>
          <a:bodyPr/>
          <a:lstStyle/>
          <a:p>
            <a:r>
              <a:rPr lang="en-US" dirty="0"/>
              <a:t>Good Mental Health</a:t>
            </a:r>
          </a:p>
        </p:txBody>
      </p:sp>
      <p:sp>
        <p:nvSpPr>
          <p:cNvPr id="3" name="Content Placeholder 2">
            <a:extLst>
              <a:ext uri="{FF2B5EF4-FFF2-40B4-BE49-F238E27FC236}">
                <a16:creationId xmlns:a16="http://schemas.microsoft.com/office/drawing/2014/main" id="{4C5FEB07-0F8D-6847-B1C4-6F8BDD44398E}"/>
              </a:ext>
            </a:extLst>
          </p:cNvPr>
          <p:cNvSpPr>
            <a:spLocks noGrp="1"/>
          </p:cNvSpPr>
          <p:nvPr>
            <p:ph idx="1"/>
          </p:nvPr>
        </p:nvSpPr>
        <p:spPr/>
        <p:txBody>
          <a:bodyPr>
            <a:noAutofit/>
          </a:bodyPr>
          <a:lstStyle/>
          <a:p>
            <a:pPr marL="342900" indent="-342900">
              <a:buFont typeface="Arial" panose="020B0604020202020204" pitchFamily="34" charset="0"/>
              <a:buChar char="•"/>
            </a:pPr>
            <a:r>
              <a:rPr lang="en-US" dirty="0"/>
              <a:t>Ability to learn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Ability to deal appropriately with range of emotions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Ability to make and sustain relationships with others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Ability to bounce back - enough resilience to deal with adversity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Ability to be content in life</a:t>
            </a:r>
          </a:p>
        </p:txBody>
      </p:sp>
    </p:spTree>
    <p:extLst>
      <p:ext uri="{BB962C8B-B14F-4D97-AF65-F5344CB8AC3E}">
        <p14:creationId xmlns:p14="http://schemas.microsoft.com/office/powerpoint/2010/main" val="40187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B8FD-E062-AF44-B841-E4709998A252}"/>
              </a:ext>
            </a:extLst>
          </p:cNvPr>
          <p:cNvSpPr>
            <a:spLocks noGrp="1"/>
          </p:cNvSpPr>
          <p:nvPr>
            <p:ph type="title"/>
          </p:nvPr>
        </p:nvSpPr>
        <p:spPr/>
        <p:txBody>
          <a:bodyPr/>
          <a:lstStyle/>
          <a:p>
            <a:r>
              <a:rPr lang="en-US" dirty="0"/>
              <a:t>Discussion: How can you tell if someone is becoming unwell?</a:t>
            </a:r>
          </a:p>
        </p:txBody>
      </p:sp>
      <p:sp>
        <p:nvSpPr>
          <p:cNvPr id="3" name="Content Placeholder 2">
            <a:extLst>
              <a:ext uri="{FF2B5EF4-FFF2-40B4-BE49-F238E27FC236}">
                <a16:creationId xmlns:a16="http://schemas.microsoft.com/office/drawing/2014/main" id="{51C0D22E-B502-C64B-A20A-A30F78CAEC7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Mental health problems can happen to everyone.</a:t>
            </a:r>
          </a:p>
          <a:p>
            <a:endParaRPr lang="en-US" dirty="0"/>
          </a:p>
          <a:p>
            <a:pPr marL="342900" indent="-342900">
              <a:buFont typeface="Arial" panose="020B0604020202020204" pitchFamily="34" charset="0"/>
              <a:buChar char="•"/>
            </a:pPr>
            <a:r>
              <a:rPr lang="en-US" dirty="0"/>
              <a:t>Signs:</a:t>
            </a:r>
          </a:p>
          <a:p>
            <a:pPr marL="486900" lvl="1" indent="-342900"/>
            <a:r>
              <a:rPr lang="en-US" sz="1900" dirty="0"/>
              <a:t>Changes in mood</a:t>
            </a:r>
          </a:p>
          <a:p>
            <a:pPr marL="486900" lvl="1" indent="-342900"/>
            <a:r>
              <a:rPr lang="en-US" sz="1900" dirty="0"/>
              <a:t>Changes in </a:t>
            </a:r>
            <a:r>
              <a:rPr lang="en-US" sz="1900" dirty="0" err="1"/>
              <a:t>behaviour</a:t>
            </a:r>
            <a:endParaRPr lang="en-US" sz="1900" dirty="0"/>
          </a:p>
          <a:p>
            <a:pPr marL="486900" lvl="1" indent="-342900"/>
            <a:r>
              <a:rPr lang="en-US" sz="1900" dirty="0"/>
              <a:t>Changes in the way they think</a:t>
            </a:r>
          </a:p>
          <a:p>
            <a:endParaRPr lang="en-US" dirty="0"/>
          </a:p>
          <a:p>
            <a:endParaRPr lang="en-US" dirty="0"/>
          </a:p>
        </p:txBody>
      </p:sp>
    </p:spTree>
    <p:extLst>
      <p:ext uri="{BB962C8B-B14F-4D97-AF65-F5344CB8AC3E}">
        <p14:creationId xmlns:p14="http://schemas.microsoft.com/office/powerpoint/2010/main" val="64611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Mapping your support system (see separate handout)</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dirty="0"/>
              <a:t>Mapping your support exercise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On your own first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Share with rest of your small group (3 or 4)</a:t>
            </a:r>
          </a:p>
        </p:txBody>
      </p:sp>
    </p:spTree>
    <p:extLst>
      <p:ext uri="{BB962C8B-B14F-4D97-AF65-F5344CB8AC3E}">
        <p14:creationId xmlns:p14="http://schemas.microsoft.com/office/powerpoint/2010/main" val="402131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a balance</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dirty="0"/>
              <a:t>What different demands are you juggling?</a:t>
            </a:r>
          </a:p>
          <a:p>
            <a:pPr marL="0" indent="0">
              <a:buNone/>
            </a:pPr>
            <a:endParaRPr lang="en-GB" dirty="0"/>
          </a:p>
          <a:p>
            <a:r>
              <a:rPr lang="en-GB" dirty="0"/>
              <a:t>Think about this on your own then share with the others in your group. They can then give you brief feedback on how to manage</a:t>
            </a:r>
          </a:p>
        </p:txBody>
      </p:sp>
    </p:spTree>
    <p:extLst>
      <p:ext uri="{BB962C8B-B14F-4D97-AF65-F5344CB8AC3E}">
        <p14:creationId xmlns:p14="http://schemas.microsoft.com/office/powerpoint/2010/main" val="222555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2916238" y="2349500"/>
            <a:ext cx="3311525" cy="2663825"/>
          </a:xfrm>
          <a:prstGeom prst="flowChartManualOperation">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65" name="Text Box 10"/>
          <p:cNvSpPr txBox="1">
            <a:spLocks noChangeArrowheads="1"/>
          </p:cNvSpPr>
          <p:nvPr/>
        </p:nvSpPr>
        <p:spPr bwMode="auto">
          <a:xfrm>
            <a:off x="3348038" y="3055942"/>
            <a:ext cx="2438408" cy="1015663"/>
          </a:xfrm>
          <a:prstGeom prst="rect">
            <a:avLst/>
          </a:prstGeom>
          <a:noFill/>
          <a:ln w="9525">
            <a:noFill/>
            <a:miter lim="800000"/>
            <a:headEnd/>
            <a:tailEnd/>
          </a:ln>
        </p:spPr>
        <p:txBody>
          <a:bodyPr wrap="square">
            <a:spAutoFit/>
          </a:bodyPr>
          <a:lstStyle/>
          <a:p>
            <a:pPr algn="ctr"/>
            <a:r>
              <a:rPr lang="en-GB" altLang="en-US" sz="2000" dirty="0">
                <a:solidFill>
                  <a:schemeClr val="bg1"/>
                </a:solidFill>
                <a:latin typeface="Arial" pitchFamily="34" charset="0"/>
                <a:cs typeface="Arial" pitchFamily="34" charset="0"/>
              </a:rPr>
              <a:t>Vulnerability is shown by the size of the container</a:t>
            </a:r>
          </a:p>
        </p:txBody>
      </p:sp>
      <p:sp>
        <p:nvSpPr>
          <p:cNvPr id="40966" name="Text Box 11"/>
          <p:cNvSpPr txBox="1">
            <a:spLocks noChangeArrowheads="1"/>
          </p:cNvSpPr>
          <p:nvPr/>
        </p:nvSpPr>
        <p:spPr bwMode="auto">
          <a:xfrm>
            <a:off x="3794125" y="3046413"/>
            <a:ext cx="184150" cy="457200"/>
          </a:xfrm>
          <a:prstGeom prst="rect">
            <a:avLst/>
          </a:prstGeom>
          <a:noFill/>
          <a:ln w="9525">
            <a:noFill/>
            <a:miter lim="800000"/>
            <a:headEnd/>
            <a:tailEnd/>
          </a:ln>
        </p:spPr>
        <p:txBody>
          <a:bodyPr wrap="none">
            <a:spAutoFit/>
          </a:bodyPr>
          <a:lstStyle/>
          <a:p>
            <a:endParaRPr lang="en-GB" altLang="en-US" sz="2400">
              <a:latin typeface="Times New Roman" pitchFamily="18" charset="0"/>
              <a:cs typeface="Times New Roman" pitchFamily="18" charset="0"/>
            </a:endParaRPr>
          </a:p>
        </p:txBody>
      </p:sp>
      <p:sp>
        <p:nvSpPr>
          <p:cNvPr id="40967" name="TextBox 19"/>
          <p:cNvSpPr txBox="1">
            <a:spLocks noChangeArrowheads="1"/>
          </p:cNvSpPr>
          <p:nvPr/>
        </p:nvSpPr>
        <p:spPr bwMode="auto">
          <a:xfrm>
            <a:off x="1331640" y="6309320"/>
            <a:ext cx="6961188" cy="646331"/>
          </a:xfrm>
          <a:prstGeom prst="rect">
            <a:avLst/>
          </a:prstGeom>
          <a:noFill/>
          <a:ln w="9525">
            <a:noFill/>
            <a:miter lim="800000"/>
            <a:headEnd/>
            <a:tailEnd/>
          </a:ln>
        </p:spPr>
        <p:txBody>
          <a:bodyPr>
            <a:spAutoFit/>
          </a:bodyPr>
          <a:lstStyle/>
          <a:p>
            <a:endParaRPr lang="en-GB" altLang="en-US" sz="1600" dirty="0"/>
          </a:p>
          <a:p>
            <a:endParaRPr lang="en-GB" altLang="en-US" sz="2000" dirty="0"/>
          </a:p>
        </p:txBody>
      </p:sp>
      <p:sp>
        <p:nvSpPr>
          <p:cNvPr id="16" name="TextBox 4"/>
          <p:cNvSpPr txBox="1">
            <a:spLocks noChangeArrowheads="1"/>
          </p:cNvSpPr>
          <p:nvPr/>
        </p:nvSpPr>
        <p:spPr bwMode="auto">
          <a:xfrm>
            <a:off x="2571750" y="1283847"/>
            <a:ext cx="4000500" cy="400050"/>
          </a:xfrm>
          <a:prstGeom prst="rect">
            <a:avLst/>
          </a:prstGeom>
          <a:noFill/>
          <a:ln w="9525">
            <a:noFill/>
            <a:miter lim="800000"/>
            <a:headEnd/>
            <a:tailEnd/>
          </a:ln>
        </p:spPr>
        <p:txBody>
          <a:bodyPr>
            <a:spAutoFit/>
          </a:bodyPr>
          <a:lstStyle/>
          <a:p>
            <a:pPr>
              <a:defRPr/>
            </a:pPr>
            <a:r>
              <a:rPr lang="en-GB" sz="2000" dirty="0">
                <a:solidFill>
                  <a:srgbClr val="005E84"/>
                </a:solidFill>
                <a:latin typeface="Roboto Slab" pitchFamily="2" charset="0"/>
                <a:ea typeface="Roboto Slab" pitchFamily="2" charset="0"/>
                <a:cs typeface="Arial" pitchFamily="34" charset="0"/>
              </a:rPr>
              <a:t> Stress flows into the container </a:t>
            </a:r>
          </a:p>
        </p:txBody>
      </p:sp>
      <p:sp>
        <p:nvSpPr>
          <p:cNvPr id="17" name="TextBox 5"/>
          <p:cNvSpPr txBox="1">
            <a:spLocks noChangeArrowheads="1"/>
          </p:cNvSpPr>
          <p:nvPr/>
        </p:nvSpPr>
        <p:spPr bwMode="auto">
          <a:xfrm>
            <a:off x="803276" y="5214951"/>
            <a:ext cx="7537449" cy="1661993"/>
          </a:xfrm>
          <a:prstGeom prst="rect">
            <a:avLst/>
          </a:prstGeom>
          <a:noFill/>
          <a:ln w="9525">
            <a:noFill/>
            <a:miter lim="800000"/>
            <a:headEnd/>
            <a:tailEnd/>
          </a:ln>
        </p:spPr>
        <p:txBody>
          <a:bodyPr wrap="square">
            <a:spAutoFit/>
          </a:bodyPr>
          <a:lstStyle/>
          <a:p>
            <a:pPr>
              <a:defRPr/>
            </a:pPr>
            <a:r>
              <a:rPr lang="en-GB" sz="2000" dirty="0">
                <a:solidFill>
                  <a:srgbClr val="005E84"/>
                </a:solidFill>
                <a:latin typeface="Roboto Slab" pitchFamily="2" charset="0"/>
                <a:ea typeface="Roboto Slab" pitchFamily="2" charset="0"/>
                <a:cs typeface="Arial" pitchFamily="34" charset="0"/>
              </a:rPr>
              <a:t>Helpful coping strategies  </a:t>
            </a:r>
            <a:r>
              <a:rPr lang="en-GB" sz="2000" b="0" dirty="0">
                <a:solidFill>
                  <a:srgbClr val="005E84"/>
                </a:solidFill>
                <a:latin typeface="Roboto Slab" pitchFamily="2" charset="0"/>
                <a:ea typeface="Roboto Slab" pitchFamily="2" charset="0"/>
                <a:cs typeface="Arial" pitchFamily="34" charset="0"/>
              </a:rPr>
              <a:t>= tap working lets the stress out </a:t>
            </a:r>
          </a:p>
          <a:p>
            <a:pPr>
              <a:defRPr/>
            </a:pPr>
            <a:endParaRPr lang="en-GB" sz="2000" dirty="0">
              <a:solidFill>
                <a:srgbClr val="005E84"/>
              </a:solidFill>
              <a:latin typeface="Roboto Slab" pitchFamily="2" charset="0"/>
              <a:ea typeface="Roboto Slab" pitchFamily="2" charset="0"/>
              <a:cs typeface="Arial" pitchFamily="34" charset="0"/>
            </a:endParaRPr>
          </a:p>
          <a:p>
            <a:pPr>
              <a:defRPr/>
            </a:pPr>
            <a:r>
              <a:rPr lang="en-GB" sz="2000" dirty="0">
                <a:solidFill>
                  <a:srgbClr val="005E84"/>
                </a:solidFill>
                <a:latin typeface="Roboto Slab" pitchFamily="2" charset="0"/>
                <a:ea typeface="Roboto Slab" pitchFamily="2" charset="0"/>
                <a:cs typeface="Arial" pitchFamily="34" charset="0"/>
              </a:rPr>
              <a:t>Unhelpful coping </a:t>
            </a:r>
            <a:r>
              <a:rPr lang="en-GB" sz="2000" b="0" dirty="0">
                <a:solidFill>
                  <a:srgbClr val="005E84"/>
                </a:solidFill>
                <a:latin typeface="Roboto Slab" pitchFamily="2" charset="0"/>
                <a:ea typeface="Roboto Slab" pitchFamily="2" charset="0"/>
                <a:cs typeface="Arial" pitchFamily="34" charset="0"/>
              </a:rPr>
              <a:t>strategies = tap blocked so water fills </a:t>
            </a:r>
            <a:r>
              <a:rPr lang="en-GB" sz="2000" dirty="0">
                <a:solidFill>
                  <a:srgbClr val="005E84"/>
                </a:solidFill>
                <a:latin typeface="Roboto Slab" pitchFamily="2" charset="0"/>
                <a:ea typeface="Roboto Slab" pitchFamily="2" charset="0"/>
                <a:cs typeface="Arial" pitchFamily="34" charset="0"/>
              </a:rPr>
              <a:t>container </a:t>
            </a:r>
            <a:r>
              <a:rPr lang="en-GB" sz="2000" b="0" dirty="0">
                <a:solidFill>
                  <a:srgbClr val="005E84"/>
                </a:solidFill>
                <a:latin typeface="Roboto Slab" pitchFamily="2" charset="0"/>
                <a:ea typeface="Roboto Slab" pitchFamily="2" charset="0"/>
                <a:cs typeface="Arial" pitchFamily="34" charset="0"/>
              </a:rPr>
              <a:t>and overflows</a:t>
            </a:r>
          </a:p>
          <a:p>
            <a:pPr>
              <a:defRPr/>
            </a:pPr>
            <a:endParaRPr lang="en-GB" sz="2200" dirty="0">
              <a:solidFill>
                <a:srgbClr val="005E84"/>
              </a:solidFill>
              <a:latin typeface="Roboto Slab" pitchFamily="2" charset="0"/>
              <a:ea typeface="Roboto Slab" pitchFamily="2" charset="0"/>
            </a:endParaRPr>
          </a:p>
        </p:txBody>
      </p:sp>
      <p:sp>
        <p:nvSpPr>
          <p:cNvPr id="19" name="TextBox 7"/>
          <p:cNvSpPr txBox="1">
            <a:spLocks noChangeArrowheads="1"/>
          </p:cNvSpPr>
          <p:nvPr/>
        </p:nvSpPr>
        <p:spPr bwMode="auto">
          <a:xfrm>
            <a:off x="6357950" y="2748503"/>
            <a:ext cx="2255868" cy="1938992"/>
          </a:xfrm>
          <a:prstGeom prst="rect">
            <a:avLst/>
          </a:prstGeom>
          <a:noFill/>
          <a:ln w="9525">
            <a:noFill/>
            <a:miter lim="800000"/>
            <a:headEnd/>
            <a:tailEnd/>
          </a:ln>
        </p:spPr>
        <p:txBody>
          <a:bodyPr wrap="square">
            <a:spAutoFit/>
          </a:bodyPr>
          <a:lstStyle/>
          <a:p>
            <a:pPr algn="ctr">
              <a:defRPr/>
            </a:pPr>
            <a:r>
              <a:rPr lang="en-GB" sz="2000" dirty="0">
                <a:solidFill>
                  <a:srgbClr val="005E84"/>
                </a:solidFill>
                <a:latin typeface="Roboto Slab" pitchFamily="2" charset="0"/>
                <a:ea typeface="Roboto Slab" pitchFamily="2" charset="0"/>
                <a:cs typeface="Arial" pitchFamily="34" charset="0"/>
              </a:rPr>
              <a:t> If the container overflows, problems develop - “emotional snapping”</a:t>
            </a:r>
          </a:p>
        </p:txBody>
      </p:sp>
      <p:sp>
        <p:nvSpPr>
          <p:cNvPr id="20" name="Curved Down Arrow 19"/>
          <p:cNvSpPr/>
          <p:nvPr/>
        </p:nvSpPr>
        <p:spPr>
          <a:xfrm>
            <a:off x="5984082" y="1563688"/>
            <a:ext cx="1571625" cy="785812"/>
          </a:xfrm>
          <a:prstGeom prst="curved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1" name="Down Arrow 20"/>
          <p:cNvSpPr/>
          <p:nvPr/>
        </p:nvSpPr>
        <p:spPr>
          <a:xfrm>
            <a:off x="3859213" y="1701800"/>
            <a:ext cx="285750" cy="620713"/>
          </a:xfrm>
          <a:prstGeom prst="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Down Arrow 21"/>
          <p:cNvSpPr/>
          <p:nvPr/>
        </p:nvSpPr>
        <p:spPr>
          <a:xfrm>
            <a:off x="4430713" y="1701800"/>
            <a:ext cx="285750" cy="620713"/>
          </a:xfrm>
          <a:prstGeom prst="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Down Arrow 22"/>
          <p:cNvSpPr/>
          <p:nvPr/>
        </p:nvSpPr>
        <p:spPr>
          <a:xfrm>
            <a:off x="5002213" y="1701800"/>
            <a:ext cx="285750" cy="620713"/>
          </a:xfrm>
          <a:prstGeom prst="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Curved Down Arrow 23"/>
          <p:cNvSpPr/>
          <p:nvPr/>
        </p:nvSpPr>
        <p:spPr>
          <a:xfrm>
            <a:off x="6056096" y="1737857"/>
            <a:ext cx="1000125" cy="493712"/>
          </a:xfrm>
          <a:prstGeom prst="curved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Curved Down Arrow 24"/>
          <p:cNvSpPr/>
          <p:nvPr/>
        </p:nvSpPr>
        <p:spPr>
          <a:xfrm>
            <a:off x="6106716" y="2056150"/>
            <a:ext cx="571500" cy="285750"/>
          </a:xfrm>
          <a:prstGeom prst="curvedDown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6" name="Cross 25"/>
          <p:cNvSpPr/>
          <p:nvPr/>
        </p:nvSpPr>
        <p:spPr>
          <a:xfrm>
            <a:off x="2998340" y="4098592"/>
            <a:ext cx="500062" cy="292100"/>
          </a:xfrm>
          <a:prstGeom prst="plus">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Curved Right Arrow 26"/>
          <p:cNvSpPr/>
          <p:nvPr/>
        </p:nvSpPr>
        <p:spPr>
          <a:xfrm>
            <a:off x="2416175" y="4177513"/>
            <a:ext cx="500063" cy="936625"/>
          </a:xfrm>
          <a:prstGeom prst="curvedRight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 name="Title 3">
            <a:extLst>
              <a:ext uri="{FF2B5EF4-FFF2-40B4-BE49-F238E27FC236}">
                <a16:creationId xmlns:a16="http://schemas.microsoft.com/office/drawing/2014/main" id="{061D5D0A-CE74-324B-BE46-4C08A329DC5D}"/>
              </a:ext>
            </a:extLst>
          </p:cNvPr>
          <p:cNvSpPr>
            <a:spLocks noGrp="1"/>
          </p:cNvSpPr>
          <p:nvPr>
            <p:ph type="title"/>
          </p:nvPr>
        </p:nvSpPr>
        <p:spPr>
          <a:xfrm>
            <a:off x="684212" y="765175"/>
            <a:ext cx="7128148" cy="1655762"/>
          </a:xfrm>
        </p:spPr>
        <p:txBody>
          <a:bodyPr/>
          <a:lstStyle/>
          <a:p>
            <a:r>
              <a:rPr lang="en-US" dirty="0"/>
              <a:t>Activity: What is your stress container?</a:t>
            </a:r>
          </a:p>
        </p:txBody>
      </p:sp>
    </p:spTree>
    <p:extLst>
      <p:ext uri="{BB962C8B-B14F-4D97-AF65-F5344CB8AC3E}">
        <p14:creationId xmlns:p14="http://schemas.microsoft.com/office/powerpoint/2010/main" val="3669453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40967"/>
                                        </p:tgtEl>
                                        <p:attrNameLst>
                                          <p:attrName>style.visibility</p:attrName>
                                        </p:attrNameLst>
                                      </p:cBhvr>
                                      <p:to>
                                        <p:strVal val="visible"/>
                                      </p:to>
                                    </p:set>
                                    <p:animEffect transition="in" filter="fade">
                                      <p:cBhvr>
                                        <p:cTn id="41" dur="1000"/>
                                        <p:tgtEl>
                                          <p:spTgt spid="409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16" grpId="0"/>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4500835" y="1940053"/>
            <a:ext cx="3311525" cy="2663825"/>
          </a:xfrm>
          <a:prstGeom prst="flowChartManualOperation">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966" name="Text Box 11"/>
          <p:cNvSpPr txBox="1">
            <a:spLocks noChangeArrowheads="1"/>
          </p:cNvSpPr>
          <p:nvPr/>
        </p:nvSpPr>
        <p:spPr bwMode="auto">
          <a:xfrm>
            <a:off x="3794125" y="3262437"/>
            <a:ext cx="184150" cy="457200"/>
          </a:xfrm>
          <a:prstGeom prst="rect">
            <a:avLst/>
          </a:prstGeom>
          <a:noFill/>
          <a:ln w="9525">
            <a:noFill/>
            <a:miter lim="800000"/>
            <a:headEnd/>
            <a:tailEnd/>
          </a:ln>
        </p:spPr>
        <p:txBody>
          <a:bodyPr wrap="none">
            <a:spAutoFit/>
          </a:bodyPr>
          <a:lstStyle/>
          <a:p>
            <a:endParaRPr lang="en-GB" altLang="en-US" sz="2400">
              <a:latin typeface="Times New Roman" pitchFamily="18" charset="0"/>
              <a:cs typeface="Times New Roman" pitchFamily="18" charset="0"/>
            </a:endParaRPr>
          </a:p>
        </p:txBody>
      </p:sp>
      <p:sp>
        <p:nvSpPr>
          <p:cNvPr id="26" name="Cross 25"/>
          <p:cNvSpPr/>
          <p:nvPr/>
        </p:nvSpPr>
        <p:spPr>
          <a:xfrm>
            <a:off x="4508335" y="3698851"/>
            <a:ext cx="500062" cy="292100"/>
          </a:xfrm>
          <a:prstGeom prst="plus">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TextBox 27">
            <a:extLst>
              <a:ext uri="{FF2B5EF4-FFF2-40B4-BE49-F238E27FC236}">
                <a16:creationId xmlns:a16="http://schemas.microsoft.com/office/drawing/2014/main" id="{BD712149-24E3-214F-A5CF-14DFF28EE8F8}"/>
              </a:ext>
            </a:extLst>
          </p:cNvPr>
          <p:cNvSpPr txBox="1"/>
          <p:nvPr/>
        </p:nvSpPr>
        <p:spPr>
          <a:xfrm>
            <a:off x="47328" y="476373"/>
            <a:ext cx="4461007" cy="3024635"/>
          </a:xfrm>
          <a:prstGeom prst="rect">
            <a:avLst/>
          </a:prstGeom>
          <a:noFill/>
          <a:ln>
            <a:solidFill>
              <a:srgbClr val="035D85"/>
            </a:solidFill>
          </a:ln>
        </p:spPr>
        <p:txBody>
          <a:bodyPr wrap="none" rtlCol="0">
            <a:noAutofit/>
          </a:bodyPr>
          <a:lstStyle/>
          <a:p>
            <a:pPr algn="ctr"/>
            <a:r>
              <a:rPr lang="en-US" b="1" dirty="0">
                <a:solidFill>
                  <a:srgbClr val="005E84"/>
                </a:solidFill>
                <a:latin typeface="Roboto Slab" pitchFamily="2" charset="0"/>
                <a:ea typeface="Roboto Slab" pitchFamily="2" charset="0"/>
              </a:rPr>
              <a:t>Stressors</a:t>
            </a:r>
            <a:r>
              <a:rPr lang="en-US" dirty="0">
                <a:solidFill>
                  <a:srgbClr val="005E84"/>
                </a:solidFill>
                <a:latin typeface="Roboto Slab" pitchFamily="2" charset="0"/>
                <a:ea typeface="Roboto Slab" pitchFamily="2" charset="0"/>
              </a:rPr>
              <a:t>:</a:t>
            </a:r>
          </a:p>
        </p:txBody>
      </p:sp>
      <p:sp>
        <p:nvSpPr>
          <p:cNvPr id="29" name="TextBox 5">
            <a:extLst>
              <a:ext uri="{FF2B5EF4-FFF2-40B4-BE49-F238E27FC236}">
                <a16:creationId xmlns:a16="http://schemas.microsoft.com/office/drawing/2014/main" id="{0D059721-0C61-E347-8C3E-1738125F91DC}"/>
              </a:ext>
            </a:extLst>
          </p:cNvPr>
          <p:cNvSpPr txBox="1">
            <a:spLocks noChangeArrowheads="1"/>
          </p:cNvSpPr>
          <p:nvPr/>
        </p:nvSpPr>
        <p:spPr bwMode="auto">
          <a:xfrm>
            <a:off x="47328" y="3704733"/>
            <a:ext cx="4461007" cy="3036635"/>
          </a:xfrm>
          <a:prstGeom prst="rect">
            <a:avLst/>
          </a:prstGeom>
          <a:noFill/>
          <a:ln w="9525">
            <a:solidFill>
              <a:srgbClr val="035D85"/>
            </a:solidFill>
            <a:miter lim="800000"/>
            <a:headEnd/>
            <a:tailEnd/>
          </a:ln>
        </p:spPr>
        <p:txBody>
          <a:bodyPr wrap="none">
            <a:noAutofit/>
          </a:bodyPr>
          <a:lstStyle/>
          <a:p>
            <a:pPr algn="ctr">
              <a:defRPr/>
            </a:pPr>
            <a:r>
              <a:rPr lang="en-GB" b="1" dirty="0">
                <a:solidFill>
                  <a:srgbClr val="005E84"/>
                </a:solidFill>
                <a:latin typeface="Roboto Slab" pitchFamily="2" charset="0"/>
                <a:ea typeface="Roboto Slab" pitchFamily="2" charset="0"/>
                <a:cs typeface="Arial" panose="020B0604020202020204" pitchFamily="34" charset="0"/>
              </a:rPr>
              <a:t>Helpful coping strategies:</a:t>
            </a:r>
          </a:p>
        </p:txBody>
      </p:sp>
      <p:sp>
        <p:nvSpPr>
          <p:cNvPr id="30" name="TextBox 5">
            <a:extLst>
              <a:ext uri="{FF2B5EF4-FFF2-40B4-BE49-F238E27FC236}">
                <a16:creationId xmlns:a16="http://schemas.microsoft.com/office/drawing/2014/main" id="{9845BAE5-0422-E14F-A99F-7FEE90B32FC1}"/>
              </a:ext>
            </a:extLst>
          </p:cNvPr>
          <p:cNvSpPr txBox="1">
            <a:spLocks noChangeArrowheads="1"/>
          </p:cNvSpPr>
          <p:nvPr/>
        </p:nvSpPr>
        <p:spPr bwMode="auto">
          <a:xfrm>
            <a:off x="4690076" y="4684163"/>
            <a:ext cx="4150800" cy="2057205"/>
          </a:xfrm>
          <a:prstGeom prst="rect">
            <a:avLst/>
          </a:prstGeom>
          <a:noFill/>
          <a:ln w="9525">
            <a:solidFill>
              <a:srgbClr val="035D85"/>
            </a:solidFill>
            <a:miter lim="800000"/>
            <a:headEnd/>
            <a:tailEnd/>
          </a:ln>
        </p:spPr>
        <p:txBody>
          <a:bodyPr wrap="none">
            <a:noAutofit/>
          </a:bodyPr>
          <a:lstStyle/>
          <a:p>
            <a:pPr algn="ctr">
              <a:defRPr/>
            </a:pPr>
            <a:r>
              <a:rPr lang="en-GB" b="1" dirty="0">
                <a:solidFill>
                  <a:srgbClr val="005E84"/>
                </a:solidFill>
                <a:latin typeface="Roboto Slab" pitchFamily="2" charset="0"/>
                <a:ea typeface="Roboto Slab" pitchFamily="2" charset="0"/>
                <a:cs typeface="Arial" panose="020B0604020202020204" pitchFamily="34" charset="0"/>
              </a:rPr>
              <a:t>Unhelpful coping strategies:</a:t>
            </a:r>
          </a:p>
        </p:txBody>
      </p:sp>
      <p:sp>
        <p:nvSpPr>
          <p:cNvPr id="31" name="Bent Arrow 30">
            <a:extLst>
              <a:ext uri="{FF2B5EF4-FFF2-40B4-BE49-F238E27FC236}">
                <a16:creationId xmlns:a16="http://schemas.microsoft.com/office/drawing/2014/main" id="{FFA592DE-8C01-D04C-AC7B-71BD822A8C1A}"/>
              </a:ext>
            </a:extLst>
          </p:cNvPr>
          <p:cNvSpPr/>
          <p:nvPr/>
        </p:nvSpPr>
        <p:spPr>
          <a:xfrm rot="5400000">
            <a:off x="5041454" y="516682"/>
            <a:ext cx="894595" cy="1960835"/>
          </a:xfrm>
          <a:prstGeom prst="bentArrow">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0D1AC957-2B88-8043-91CC-F3FC61B898C3}"/>
              </a:ext>
            </a:extLst>
          </p:cNvPr>
          <p:cNvSpPr txBox="1"/>
          <p:nvPr/>
        </p:nvSpPr>
        <p:spPr>
          <a:xfrm>
            <a:off x="0" y="0"/>
            <a:ext cx="1656184" cy="369332"/>
          </a:xfrm>
          <a:prstGeom prst="rect">
            <a:avLst/>
          </a:prstGeom>
          <a:solidFill>
            <a:srgbClr val="035D85"/>
          </a:solidFill>
        </p:spPr>
        <p:txBody>
          <a:bodyPr wrap="square" rtlCol="0">
            <a:spAutoFit/>
          </a:bodyPr>
          <a:lstStyle/>
          <a:p>
            <a:pPr algn="ctr"/>
            <a:r>
              <a:rPr lang="en-US" dirty="0">
                <a:solidFill>
                  <a:schemeClr val="bg1"/>
                </a:solidFill>
                <a:latin typeface="Brown Regular Alt" pitchFamily="2" charset="77"/>
              </a:rPr>
              <a:t>Online</a:t>
            </a:r>
          </a:p>
        </p:txBody>
      </p:sp>
    </p:spTree>
    <p:extLst>
      <p:ext uri="{BB962C8B-B14F-4D97-AF65-F5344CB8AC3E}">
        <p14:creationId xmlns:p14="http://schemas.microsoft.com/office/powerpoint/2010/main" val="17878731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6120036" cy="1655762"/>
          </a:xfrm>
        </p:spPr>
        <p:txBody>
          <a:bodyPr/>
          <a:lstStyle/>
          <a:p>
            <a:r>
              <a:rPr lang="en-GB" dirty="0"/>
              <a:t>Keeping well (with the Clangers)</a:t>
            </a:r>
            <a:endParaRPr lang="en-GB" dirty="0">
              <a:latin typeface="Century Gothic" panose="020B0502020202020204" pitchFamily="34" charset="0"/>
            </a:endParaRPr>
          </a:p>
        </p:txBody>
      </p:sp>
      <p:sp>
        <p:nvSpPr>
          <p:cNvPr id="3" name="Content Placeholder 2"/>
          <p:cNvSpPr>
            <a:spLocks noGrp="1"/>
          </p:cNvSpPr>
          <p:nvPr>
            <p:ph idx="1"/>
          </p:nvPr>
        </p:nvSpPr>
        <p:spPr>
          <a:xfrm>
            <a:off x="665307" y="2124102"/>
            <a:ext cx="7524751" cy="3816351"/>
          </a:xfrm>
        </p:spPr>
        <p:txBody>
          <a:bodyPr>
            <a:normAutofit fontScale="92500" lnSpcReduction="10000"/>
          </a:bodyPr>
          <a:lstStyle/>
          <a:p>
            <a:r>
              <a:rPr lang="en-GB" sz="3000" b="1" dirty="0">
                <a:solidFill>
                  <a:srgbClr val="EF811B"/>
                </a:solidFill>
                <a:latin typeface="Century Gothic" panose="020B0502020202020204" pitchFamily="34" charset="0"/>
              </a:rPr>
              <a:t>C</a:t>
            </a:r>
            <a:r>
              <a:rPr lang="en-GB" sz="3000" dirty="0">
                <a:latin typeface="Century Gothic" panose="020B0502020202020204" pitchFamily="34" charset="0"/>
              </a:rPr>
              <a:t>onnect</a:t>
            </a:r>
          </a:p>
          <a:p>
            <a:r>
              <a:rPr lang="en-GB" sz="3000" b="1" dirty="0">
                <a:solidFill>
                  <a:srgbClr val="EF811B"/>
                </a:solidFill>
              </a:rPr>
              <a:t>L</a:t>
            </a:r>
            <a:r>
              <a:rPr lang="en-GB" sz="3000" dirty="0"/>
              <a:t>earn</a:t>
            </a:r>
          </a:p>
          <a:p>
            <a:r>
              <a:rPr lang="en-GB" sz="3000" dirty="0">
                <a:latin typeface="Century Gothic" panose="020B0502020202020204" pitchFamily="34" charset="0"/>
              </a:rPr>
              <a:t>Be </a:t>
            </a:r>
            <a:r>
              <a:rPr lang="en-GB" sz="3000" b="1" dirty="0">
                <a:solidFill>
                  <a:srgbClr val="EF811B"/>
                </a:solidFill>
                <a:latin typeface="Century Gothic" panose="020B0502020202020204" pitchFamily="34" charset="0"/>
              </a:rPr>
              <a:t>A</a:t>
            </a:r>
            <a:r>
              <a:rPr lang="en-GB" sz="3000" dirty="0">
                <a:latin typeface="Century Gothic" panose="020B0502020202020204" pitchFamily="34" charset="0"/>
              </a:rPr>
              <a:t>ctive</a:t>
            </a:r>
          </a:p>
          <a:p>
            <a:r>
              <a:rPr lang="en-GB" sz="3000" b="1" dirty="0">
                <a:solidFill>
                  <a:srgbClr val="EF811B"/>
                </a:solidFill>
              </a:rPr>
              <a:t>N</a:t>
            </a:r>
            <a:r>
              <a:rPr lang="en-GB" sz="3000" dirty="0"/>
              <a:t>otice</a:t>
            </a:r>
          </a:p>
          <a:p>
            <a:r>
              <a:rPr lang="en-GB" sz="3000" b="1" dirty="0">
                <a:solidFill>
                  <a:srgbClr val="EF811B"/>
                </a:solidFill>
                <a:latin typeface="Century Gothic" panose="020B0502020202020204" pitchFamily="34" charset="0"/>
              </a:rPr>
              <a:t>G</a:t>
            </a:r>
            <a:r>
              <a:rPr lang="en-GB" sz="3000" dirty="0"/>
              <a:t>ive</a:t>
            </a:r>
          </a:p>
          <a:p>
            <a:r>
              <a:rPr lang="en-GB" sz="3000" b="1" dirty="0">
                <a:solidFill>
                  <a:srgbClr val="EF811B"/>
                </a:solidFill>
                <a:latin typeface="Century Gothic" panose="020B0502020202020204" pitchFamily="34" charset="0"/>
              </a:rPr>
              <a:t>E</a:t>
            </a:r>
            <a:r>
              <a:rPr lang="en-GB" sz="3000" dirty="0">
                <a:latin typeface="Century Gothic" panose="020B0502020202020204" pitchFamily="34" charset="0"/>
              </a:rPr>
              <a:t>at</a:t>
            </a:r>
            <a:r>
              <a:rPr lang="en-GB" sz="3000" dirty="0"/>
              <a:t> well</a:t>
            </a:r>
          </a:p>
          <a:p>
            <a:r>
              <a:rPr lang="en-GB" sz="3000" b="1" dirty="0">
                <a:solidFill>
                  <a:srgbClr val="EF811B"/>
                </a:solidFill>
              </a:rPr>
              <a:t>R</a:t>
            </a:r>
            <a:r>
              <a:rPr lang="en-GB" sz="3000" dirty="0"/>
              <a:t>elax</a:t>
            </a:r>
          </a:p>
          <a:p>
            <a:r>
              <a:rPr lang="en-GB" sz="3000" b="1" dirty="0">
                <a:solidFill>
                  <a:srgbClr val="EF811B"/>
                </a:solidFill>
                <a:latin typeface="Century Gothic" panose="020B0502020202020204" pitchFamily="34" charset="0"/>
              </a:rPr>
              <a:t>S</a:t>
            </a:r>
            <a:r>
              <a:rPr lang="en-GB" sz="3000" dirty="0">
                <a:latin typeface="Century Gothic" panose="020B0502020202020204" pitchFamily="34" charset="0"/>
              </a:rPr>
              <a:t>leep</a:t>
            </a:r>
          </a:p>
          <a:p>
            <a:endParaRPr lang="en-GB" sz="3000" b="1" dirty="0">
              <a:latin typeface="Century Gothic" panose="020B0502020202020204" pitchFamily="34" charset="0"/>
            </a:endParaRPr>
          </a:p>
        </p:txBody>
      </p:sp>
      <p:pic>
        <p:nvPicPr>
          <p:cNvPr id="5" name="Picture 4">
            <a:extLst>
              <a:ext uri="{FF2B5EF4-FFF2-40B4-BE49-F238E27FC236}">
                <a16:creationId xmlns:a16="http://schemas.microsoft.com/office/drawing/2014/main" id="{52D47828-D34E-FD46-A710-771E7B7F2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214" y="2132856"/>
            <a:ext cx="5782786" cy="3672408"/>
          </a:xfrm>
          <a:prstGeom prst="rect">
            <a:avLst/>
          </a:prstGeom>
        </p:spPr>
      </p:pic>
      <p:sp>
        <p:nvSpPr>
          <p:cNvPr id="6" name="TextBox 5">
            <a:extLst>
              <a:ext uri="{FF2B5EF4-FFF2-40B4-BE49-F238E27FC236}">
                <a16:creationId xmlns:a16="http://schemas.microsoft.com/office/drawing/2014/main" id="{90AABFAB-63DE-2C4D-8316-F63B731797D1}"/>
              </a:ext>
            </a:extLst>
          </p:cNvPr>
          <p:cNvSpPr txBox="1"/>
          <p:nvPr/>
        </p:nvSpPr>
        <p:spPr>
          <a:xfrm>
            <a:off x="5796136" y="5877272"/>
            <a:ext cx="3759374" cy="307777"/>
          </a:xfrm>
          <a:prstGeom prst="rect">
            <a:avLst/>
          </a:prstGeom>
          <a:noFill/>
        </p:spPr>
        <p:txBody>
          <a:bodyPr wrap="square" rtlCol="0">
            <a:spAutoFit/>
          </a:bodyPr>
          <a:lstStyle/>
          <a:p>
            <a:r>
              <a:rPr lang="en-US" sz="1400" dirty="0"/>
              <a:t>Photo: Kent news and Pictures</a:t>
            </a:r>
          </a:p>
        </p:txBody>
      </p:sp>
    </p:spTree>
    <p:extLst>
      <p:ext uri="{BB962C8B-B14F-4D97-AF65-F5344CB8AC3E}">
        <p14:creationId xmlns:p14="http://schemas.microsoft.com/office/powerpoint/2010/main" val="295426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E9032-45A6-1741-8CD5-F12A0FF911A6}"/>
              </a:ext>
            </a:extLst>
          </p:cNvPr>
          <p:cNvSpPr>
            <a:spLocks noGrp="1"/>
          </p:cNvSpPr>
          <p:nvPr>
            <p:ph type="ctrTitle"/>
          </p:nvPr>
        </p:nvSpPr>
        <p:spPr/>
        <p:txBody>
          <a:bodyPr/>
          <a:lstStyle/>
          <a:p>
            <a:r>
              <a:rPr lang="en-US" dirty="0"/>
              <a:t>[Add slides with resources and support available at your Institution – </a:t>
            </a:r>
            <a:r>
              <a:rPr lang="en-US" dirty="0" err="1"/>
              <a:t>eg</a:t>
            </a:r>
            <a:r>
              <a:rPr lang="en-US" dirty="0"/>
              <a:t> training, counselling, online resources]</a:t>
            </a:r>
          </a:p>
        </p:txBody>
      </p:sp>
      <p:sp>
        <p:nvSpPr>
          <p:cNvPr id="2" name="Subtitle 1">
            <a:extLst>
              <a:ext uri="{FF2B5EF4-FFF2-40B4-BE49-F238E27FC236}">
                <a16:creationId xmlns:a16="http://schemas.microsoft.com/office/drawing/2014/main" id="{33EAD911-B3C1-5E4C-9FB2-DE9B97EB53F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894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6264052" cy="1655762"/>
          </a:xfrm>
        </p:spPr>
        <p:txBody>
          <a:bodyPr>
            <a:normAutofit/>
          </a:bodyPr>
          <a:lstStyle/>
          <a:p>
            <a:r>
              <a:rPr lang="en-US" dirty="0"/>
              <a:t>Discussion: What special super powers would you like to help you?</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128320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6408068" cy="1655762"/>
          </a:xfrm>
        </p:spPr>
        <p:txBody>
          <a:bodyPr/>
          <a:lstStyle/>
          <a:p>
            <a:r>
              <a:rPr lang="en-US" dirty="0"/>
              <a:t>Activity: Going forward; next steps</a:t>
            </a:r>
            <a:endParaRPr lang="en-GB" dirty="0">
              <a:solidFill>
                <a:srgbClr val="4C9D2F"/>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5B35DA90-1BAC-F347-9107-E80800F41395}"/>
              </a:ext>
            </a:extLst>
          </p:cNvPr>
          <p:cNvSpPr>
            <a:spLocks noGrp="1"/>
          </p:cNvSpPr>
          <p:nvPr>
            <p:ph idx="1"/>
          </p:nvPr>
        </p:nvSpPr>
        <p:spPr/>
        <p:txBody>
          <a:bodyPr/>
          <a:lstStyle/>
          <a:p>
            <a:pPr marL="342900" indent="-342900">
              <a:buFont typeface="Arial" panose="020B0604020202020204" pitchFamily="34" charset="0"/>
              <a:buChar char="•"/>
            </a:pPr>
            <a:r>
              <a:rPr lang="en-US" dirty="0"/>
              <a:t>Write down 3 ideas that you have got from today that will help you thrive on the next stage of your PhD journey – make a commitment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Put a reminder in your diary for 3 months’ time to check whether you have done these</a:t>
            </a:r>
          </a:p>
          <a:p>
            <a:endParaRPr lang="en-US" dirty="0"/>
          </a:p>
          <a:p>
            <a:endParaRPr lang="en-US" dirty="0"/>
          </a:p>
        </p:txBody>
      </p:sp>
    </p:spTree>
    <p:extLst>
      <p:ext uri="{BB962C8B-B14F-4D97-AF65-F5344CB8AC3E}">
        <p14:creationId xmlns:p14="http://schemas.microsoft.com/office/powerpoint/2010/main" val="395691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Housekeeping</a:t>
            </a:r>
          </a:p>
        </p:txBody>
      </p:sp>
      <p:pic>
        <p:nvPicPr>
          <p:cNvPr id="4" name="Picture 2" descr="http://www.meselec.co.uk/images/fire-alarms-kent-sussex.jpg">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5145"/>
          <a:stretch/>
        </p:blipFill>
        <p:spPr bwMode="auto">
          <a:xfrm>
            <a:off x="5386336" y="1826068"/>
            <a:ext cx="1793264" cy="1584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kabircares.org/wp-content/uploads/2010/06/no_cell_phon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915287"/>
            <a:ext cx="1665928" cy="1487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rdrp1\Desktop\food and drink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798232" y="3958911"/>
            <a:ext cx="1729986" cy="1728192"/>
          </a:xfrm>
          <a:prstGeom prst="rect">
            <a:avLst/>
          </a:prstGeom>
        </p:spPr>
      </p:pic>
      <p:pic>
        <p:nvPicPr>
          <p:cNvPr id="10" name="Picture 2" descr="C:\Users\hrdrp1\Desktop\14081096-confidential-stamp-showing-private-correspondence-or-documen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756" y="1799250"/>
            <a:ext cx="1918564" cy="18638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roduct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174935"/>
            <a:ext cx="139644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01BA3-D59B-A04C-9CE8-EC888C6FF86C}"/>
              </a:ext>
            </a:extLst>
          </p:cNvPr>
          <p:cNvSpPr txBox="1"/>
          <p:nvPr/>
        </p:nvSpPr>
        <p:spPr>
          <a:xfrm>
            <a:off x="1331912" y="2780928"/>
            <a:ext cx="2952056" cy="369332"/>
          </a:xfrm>
          <a:prstGeom prst="rect">
            <a:avLst/>
          </a:prstGeom>
          <a:noFill/>
        </p:spPr>
        <p:txBody>
          <a:bodyPr wrap="square" rtlCol="0">
            <a:spAutoFit/>
          </a:bodyPr>
          <a:lstStyle/>
          <a:p>
            <a:r>
              <a:rPr lang="en-GB" b="1" dirty="0">
                <a:solidFill>
                  <a:srgbClr val="EF811B"/>
                </a:solidFill>
                <a:latin typeface="Century Gothic" panose="020B0502020202020204" pitchFamily="34" charset="0"/>
              </a:rPr>
              <a:t>ACKNOWLEDGEMENTS</a:t>
            </a:r>
          </a:p>
        </p:txBody>
      </p:sp>
      <p:sp>
        <p:nvSpPr>
          <p:cNvPr id="3" name="TextBox 2">
            <a:extLst>
              <a:ext uri="{FF2B5EF4-FFF2-40B4-BE49-F238E27FC236}">
                <a16:creationId xmlns:a16="http://schemas.microsoft.com/office/drawing/2014/main" id="{A29BCA11-2D1A-6E47-8871-B7FB2F6A7B8C}"/>
              </a:ext>
            </a:extLst>
          </p:cNvPr>
          <p:cNvSpPr txBox="1"/>
          <p:nvPr/>
        </p:nvSpPr>
        <p:spPr>
          <a:xfrm>
            <a:off x="1331912" y="3140968"/>
            <a:ext cx="4608240" cy="2308324"/>
          </a:xfrm>
          <a:prstGeom prst="rect">
            <a:avLst/>
          </a:prstGeom>
          <a:noFill/>
        </p:spPr>
        <p:txBody>
          <a:bodyPr wrap="square" rtlCol="0">
            <a:spAutoFit/>
          </a:bodyPr>
          <a:lstStyle/>
          <a:p>
            <a:r>
              <a:rPr lang="en-GB" sz="1600" dirty="0">
                <a:solidFill>
                  <a:schemeClr val="bg1"/>
                </a:solidFill>
                <a:latin typeface="Roboto Slab" pitchFamily="2" charset="0"/>
                <a:ea typeface="Roboto Slab" pitchFamily="2" charset="0"/>
              </a:rPr>
              <a:t>This workshop was originally developed in January 2019 by Penny Aspinall, </a:t>
            </a:r>
            <a:r>
              <a:rPr lang="en-GB" sz="1600" dirty="0">
                <a:solidFill>
                  <a:schemeClr val="bg1"/>
                </a:solidFill>
                <a:latin typeface="Roboto Slab" pitchFamily="2" charset="0"/>
                <a:ea typeface="Roboto Slab" pitchFamily="2" charset="0"/>
                <a:hlinkClick r:id="rId3">
                  <a:extLst>
                    <a:ext uri="{A12FA001-AC4F-418D-AE19-62706E023703}">
                      <ahyp:hlinkClr xmlns:ahyp="http://schemas.microsoft.com/office/drawing/2018/hyperlinkcolor" val="tx"/>
                    </a:ext>
                  </a:extLst>
                </a:hlinkClick>
              </a:rPr>
              <a:t>Charlie Waller Trust</a:t>
            </a:r>
            <a:r>
              <a:rPr lang="en-GB" sz="1600" dirty="0">
                <a:solidFill>
                  <a:schemeClr val="bg1"/>
                </a:solidFill>
                <a:latin typeface="Roboto Slab" pitchFamily="2" charset="0"/>
                <a:ea typeface="Roboto Slab" pitchFamily="2" charset="0"/>
              </a:rPr>
              <a:t>, and was partially redesigned by Fryni Panayidou, Queen Mary University of London, in 2020. The development of the workshop was co-funded by the Office for Students and Research England Catalyst Fund project at Queen Mary: </a:t>
            </a:r>
            <a:r>
              <a:rPr lang="en-GB" sz="1600" u="sng" dirty="0">
                <a:solidFill>
                  <a:schemeClr val="bg1"/>
                </a:solidFill>
                <a:latin typeface="Roboto Slab" pitchFamily="2" charset="0"/>
                <a:ea typeface="Roboto Slab" pitchFamily="2" charset="0"/>
                <a:hlinkClick r:id="rId4">
                  <a:extLst>
                    <a:ext uri="{A12FA001-AC4F-418D-AE19-62706E023703}">
                      <ahyp:hlinkClr xmlns:ahyp="http://schemas.microsoft.com/office/drawing/2018/hyperlinkcolor" val="tx"/>
                    </a:ext>
                  </a:extLst>
                </a:hlinkClick>
              </a:rPr>
              <a:t>Supporting PGR mental health and wellbeing</a:t>
            </a:r>
            <a:r>
              <a:rPr lang="en-GB" sz="1600" dirty="0">
                <a:solidFill>
                  <a:schemeClr val="bg1"/>
                </a:solidFill>
                <a:latin typeface="Roboto Slab" pitchFamily="2" charset="0"/>
                <a:ea typeface="Roboto Slab" pitchFamily="2" charset="0"/>
              </a:rPr>
              <a:t>.</a:t>
            </a:r>
          </a:p>
        </p:txBody>
      </p:sp>
    </p:spTree>
    <p:extLst>
      <p:ext uri="{BB962C8B-B14F-4D97-AF65-F5344CB8AC3E}">
        <p14:creationId xmlns:p14="http://schemas.microsoft.com/office/powerpoint/2010/main" val="209158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9103-8DA4-374E-9E42-C71BB96C6636}"/>
              </a:ext>
            </a:extLst>
          </p:cNvPr>
          <p:cNvSpPr>
            <a:spLocks noGrp="1"/>
          </p:cNvSpPr>
          <p:nvPr>
            <p:ph type="title"/>
          </p:nvPr>
        </p:nvSpPr>
        <p:spPr/>
        <p:txBody>
          <a:bodyPr/>
          <a:lstStyle/>
          <a:p>
            <a:r>
              <a:rPr lang="en-US" dirty="0"/>
              <a:t>Outline of the session</a:t>
            </a:r>
          </a:p>
        </p:txBody>
      </p:sp>
      <p:sp>
        <p:nvSpPr>
          <p:cNvPr id="3" name="Content Placeholder 2">
            <a:extLst>
              <a:ext uri="{FF2B5EF4-FFF2-40B4-BE49-F238E27FC236}">
                <a16:creationId xmlns:a16="http://schemas.microsoft.com/office/drawing/2014/main" id="{365F48DA-2A3C-1A46-80AA-18A9DB390517}"/>
              </a:ext>
            </a:extLst>
          </p:cNvPr>
          <p:cNvSpPr>
            <a:spLocks noGrp="1"/>
          </p:cNvSpPr>
          <p:nvPr>
            <p:ph idx="1"/>
          </p:nvPr>
        </p:nvSpPr>
        <p:spPr/>
        <p:txBody>
          <a:bodyPr>
            <a:noAutofit/>
          </a:bodyPr>
          <a:lstStyle/>
          <a:p>
            <a:pPr marL="342900" indent="-342900">
              <a:buFont typeface="Arial" panose="020B0604020202020204" pitchFamily="34" charset="0"/>
              <a:buChar char="•"/>
            </a:pPr>
            <a:r>
              <a:rPr lang="en-US" dirty="0"/>
              <a:t>Thinking about the start of your PGR journey; where you are now and where you hope to get to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importance of looking after your mental wellbeing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what support, guidance and good habits you need to help you on your way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Where you can go for support</a:t>
            </a:r>
          </a:p>
          <a:p>
            <a:endParaRPr lang="en-US" dirty="0"/>
          </a:p>
          <a:p>
            <a:endParaRPr lang="en-US" dirty="0"/>
          </a:p>
          <a:p>
            <a:endParaRPr lang="en-US" dirty="0"/>
          </a:p>
        </p:txBody>
      </p:sp>
    </p:spTree>
    <p:extLst>
      <p:ext uri="{BB962C8B-B14F-4D97-AF65-F5344CB8AC3E}">
        <p14:creationId xmlns:p14="http://schemas.microsoft.com/office/powerpoint/2010/main" val="421531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CDD0-7FB3-7E4D-A519-62A3B0397078}"/>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9DEFD36F-AA33-3341-A39A-FF942F5CBA5E}"/>
              </a:ext>
            </a:extLst>
          </p:cNvPr>
          <p:cNvSpPr>
            <a:spLocks noGrp="1"/>
          </p:cNvSpPr>
          <p:nvPr>
            <p:ph idx="1"/>
          </p:nvPr>
        </p:nvSpPr>
        <p:spPr/>
        <p:txBody>
          <a:bodyPr>
            <a:noAutofit/>
          </a:bodyPr>
          <a:lstStyle/>
          <a:p>
            <a:r>
              <a:rPr lang="en-US" dirty="0"/>
              <a:t>Introduce yourselves to each other on your table; name, where you’re from and faculty.</a:t>
            </a:r>
          </a:p>
          <a:p>
            <a:endParaRPr lang="en-US" dirty="0"/>
          </a:p>
          <a:p>
            <a:r>
              <a:rPr lang="en-US" dirty="0"/>
              <a:t>You might also want to say a bit about your research area.</a:t>
            </a:r>
          </a:p>
          <a:p>
            <a:endParaRPr lang="en-US" dirty="0"/>
          </a:p>
          <a:p>
            <a:endParaRPr lang="en-US" dirty="0"/>
          </a:p>
        </p:txBody>
      </p:sp>
    </p:spTree>
    <p:extLst>
      <p:ext uri="{BB962C8B-B14F-4D97-AF65-F5344CB8AC3E}">
        <p14:creationId xmlns:p14="http://schemas.microsoft.com/office/powerpoint/2010/main" val="363519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PhD journey – timeline</a:t>
            </a:r>
            <a:endParaRPr lang="en-GB" b="0" dirty="0">
              <a:latin typeface="Brown Bold Italic Alt" pitchFamily="2" charset="77"/>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dirty="0"/>
              <a:t>Draw a time line; mark where you are on it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 does the end of the journey look like?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Who will you need to help you on your way?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Can you see any obstacles or dangers?</a:t>
            </a:r>
          </a:p>
        </p:txBody>
      </p:sp>
    </p:spTree>
    <p:extLst>
      <p:ext uri="{BB962C8B-B14F-4D97-AF65-F5344CB8AC3E}">
        <p14:creationId xmlns:p14="http://schemas.microsoft.com/office/powerpoint/2010/main" val="208123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PhD journey - setting out</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a:xfrm>
            <a:off x="684212" y="2204865"/>
            <a:ext cx="7524751" cy="4032424"/>
          </a:xfrm>
        </p:spPr>
        <p:txBody>
          <a:bodyPr>
            <a:normAutofit/>
          </a:bodyPr>
          <a:lstStyle/>
          <a:p>
            <a:r>
              <a:rPr lang="en-GB" dirty="0"/>
              <a:t>Think about how you got to this point</a:t>
            </a:r>
          </a:p>
          <a:p>
            <a:pPr marL="342900" indent="-342900">
              <a:buFont typeface="Arial" panose="020B0604020202020204" pitchFamily="34" charset="0"/>
              <a:buChar char="•"/>
            </a:pPr>
            <a:r>
              <a:rPr lang="en-GB" sz="1900" dirty="0">
                <a:latin typeface="Roboto Slab Light" pitchFamily="2" charset="0"/>
                <a:ea typeface="Roboto Slab Light" pitchFamily="2" charset="0"/>
              </a:rPr>
              <a:t>What stage are you at now?</a:t>
            </a:r>
          </a:p>
          <a:p>
            <a:pPr marL="342900" indent="-342900">
              <a:buFont typeface="Arial" panose="020B0604020202020204" pitchFamily="34" charset="0"/>
              <a:buChar char="•"/>
            </a:pPr>
            <a:r>
              <a:rPr lang="en-GB" sz="1900" dirty="0">
                <a:latin typeface="Roboto Slab Light" pitchFamily="2" charset="0"/>
                <a:ea typeface="Roboto Slab Light" pitchFamily="2" charset="0"/>
              </a:rPr>
              <a:t>What are your feelings, hopes and concerns about your research journey?</a:t>
            </a:r>
          </a:p>
          <a:p>
            <a:pPr marL="342900" indent="-342900">
              <a:buFont typeface="Arial" panose="020B0604020202020204" pitchFamily="34" charset="0"/>
              <a:buChar char="•"/>
            </a:pPr>
            <a:r>
              <a:rPr lang="en-GB" sz="1900" dirty="0">
                <a:latin typeface="Roboto Slab Light" pitchFamily="2" charset="0"/>
                <a:ea typeface="Roboto Slab Light" pitchFamily="2" charset="0"/>
              </a:rPr>
              <a:t>What exciting new things are you hoping to encounter/discover?</a:t>
            </a:r>
          </a:p>
          <a:p>
            <a:pPr marL="342900" indent="-342900">
              <a:buFont typeface="Arial" panose="020B0604020202020204" pitchFamily="34" charset="0"/>
              <a:buChar char="•"/>
            </a:pPr>
            <a:r>
              <a:rPr lang="en-GB" sz="1900" dirty="0">
                <a:latin typeface="Roboto Slab Light" pitchFamily="2" charset="0"/>
                <a:ea typeface="Roboto Slab Light" pitchFamily="2" charset="0"/>
              </a:rPr>
              <a:t>What obstacles or hazards might get in the way?</a:t>
            </a:r>
          </a:p>
          <a:p>
            <a:endParaRPr lang="en-GB" dirty="0"/>
          </a:p>
          <a:p>
            <a:pPr marL="0" indent="0">
              <a:buNone/>
            </a:pPr>
            <a:r>
              <a:rPr lang="en-GB" dirty="0"/>
              <a:t>Discuss with your partner, including telling them about your research topic</a:t>
            </a:r>
          </a:p>
        </p:txBody>
      </p:sp>
      <p:sp>
        <p:nvSpPr>
          <p:cNvPr id="5" name="TextBox 4">
            <a:extLst>
              <a:ext uri="{FF2B5EF4-FFF2-40B4-BE49-F238E27FC236}">
                <a16:creationId xmlns:a16="http://schemas.microsoft.com/office/drawing/2014/main" id="{EE1BF514-2D49-1D47-A0A9-BBB0A0ED08C8}"/>
              </a:ext>
            </a:extLst>
          </p:cNvPr>
          <p:cNvSpPr txBox="1"/>
          <p:nvPr/>
        </p:nvSpPr>
        <p:spPr>
          <a:xfrm>
            <a:off x="0" y="0"/>
            <a:ext cx="1656184" cy="369332"/>
          </a:xfrm>
          <a:prstGeom prst="rect">
            <a:avLst/>
          </a:prstGeom>
          <a:solidFill>
            <a:srgbClr val="035D85"/>
          </a:solidFill>
        </p:spPr>
        <p:txBody>
          <a:bodyPr wrap="square" rtlCol="0">
            <a:spAutoFit/>
          </a:bodyPr>
          <a:lstStyle/>
          <a:p>
            <a:pPr algn="ctr"/>
            <a:r>
              <a:rPr lang="en-US" dirty="0">
                <a:solidFill>
                  <a:schemeClr val="bg1"/>
                </a:solidFill>
                <a:latin typeface="Brown Regular Alt" pitchFamily="2" charset="77"/>
              </a:rPr>
              <a:t>Face-to-face</a:t>
            </a:r>
          </a:p>
        </p:txBody>
      </p:sp>
    </p:spTree>
    <p:extLst>
      <p:ext uri="{BB962C8B-B14F-4D97-AF65-F5344CB8AC3E}">
        <p14:creationId xmlns:p14="http://schemas.microsoft.com/office/powerpoint/2010/main" val="357988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8208268" cy="1655762"/>
          </a:xfrm>
        </p:spPr>
        <p:txBody>
          <a:bodyPr/>
          <a:lstStyle/>
          <a:p>
            <a:r>
              <a:rPr lang="en-US" dirty="0"/>
              <a:t>Your PhD journey - setting out</a:t>
            </a:r>
            <a:br>
              <a:rPr lang="en-US" dirty="0"/>
            </a:br>
            <a:r>
              <a:rPr lang="en-US" sz="2000" b="0" dirty="0">
                <a:solidFill>
                  <a:srgbClr val="035D85"/>
                </a:solidFill>
                <a:latin typeface="Brown Light" pitchFamily="2" charset="77"/>
              </a:rPr>
              <a:t>What are your feelings, hopes &amp; concerns about your research journey?</a:t>
            </a:r>
            <a:br>
              <a:rPr lang="en-US" sz="2200" dirty="0">
                <a:solidFill>
                  <a:schemeClr val="bg2">
                    <a:lumMod val="90000"/>
                  </a:schemeClr>
                </a:solidFill>
              </a:rPr>
            </a:br>
            <a:endParaRPr lang="en-GB" sz="2200" dirty="0">
              <a:solidFill>
                <a:schemeClr val="bg2">
                  <a:lumMod val="90000"/>
                </a:schemeClr>
              </a:solidFill>
              <a:latin typeface="Century Gothic" panose="020B0502020202020204" pitchFamily="34" charset="0"/>
            </a:endParaRPr>
          </a:p>
        </p:txBody>
      </p:sp>
      <p:sp>
        <p:nvSpPr>
          <p:cNvPr id="6" name="Text Placeholder 1">
            <a:extLst>
              <a:ext uri="{FF2B5EF4-FFF2-40B4-BE49-F238E27FC236}">
                <a16:creationId xmlns:a16="http://schemas.microsoft.com/office/drawing/2014/main" id="{0434846E-D5B8-7C47-B8F7-1E0DBF40F629}"/>
              </a:ext>
            </a:extLst>
          </p:cNvPr>
          <p:cNvSpPr txBox="1">
            <a:spLocks/>
          </p:cNvSpPr>
          <p:nvPr/>
        </p:nvSpPr>
        <p:spPr>
          <a:xfrm>
            <a:off x="107503" y="5005714"/>
            <a:ext cx="8928993" cy="1649132"/>
          </a:xfrm>
          <a:prstGeom prst="rect">
            <a:avLst/>
          </a:prstGeom>
          <a:ln>
            <a:solidFill>
              <a:schemeClr val="tx1"/>
            </a:solidFill>
          </a:ln>
        </p:spPr>
        <p:txBody>
          <a:bodyPr/>
          <a:lst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latin typeface="+mn-lt"/>
              </a:rPr>
              <a:t>Feelings</a:t>
            </a:r>
          </a:p>
        </p:txBody>
      </p:sp>
      <p:sp>
        <p:nvSpPr>
          <p:cNvPr id="7" name="Text Placeholder 9">
            <a:extLst>
              <a:ext uri="{FF2B5EF4-FFF2-40B4-BE49-F238E27FC236}">
                <a16:creationId xmlns:a16="http://schemas.microsoft.com/office/drawing/2014/main" id="{F4A98E8D-3645-BA48-B619-67A31BF56F4C}"/>
              </a:ext>
            </a:extLst>
          </p:cNvPr>
          <p:cNvSpPr txBox="1">
            <a:spLocks/>
          </p:cNvSpPr>
          <p:nvPr/>
        </p:nvSpPr>
        <p:spPr>
          <a:xfrm>
            <a:off x="474781" y="1683019"/>
            <a:ext cx="3729942" cy="1985410"/>
          </a:xfrm>
          <a:prstGeom prst="rect">
            <a:avLst/>
          </a:prstGeom>
          <a:ln>
            <a:noFill/>
          </a:ln>
        </p:spPr>
        <p:txBody>
          <a:bodyPr/>
          <a:lst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latin typeface="Roboto Slab" pitchFamily="2" charset="0"/>
                <a:ea typeface="Roboto Slab" pitchFamily="2" charset="0"/>
              </a:rPr>
              <a:t>What exciting things are you hoping to encounter/ discover?</a:t>
            </a:r>
          </a:p>
        </p:txBody>
      </p:sp>
      <p:sp>
        <p:nvSpPr>
          <p:cNvPr id="8" name="Text Placeholder 10">
            <a:extLst>
              <a:ext uri="{FF2B5EF4-FFF2-40B4-BE49-F238E27FC236}">
                <a16:creationId xmlns:a16="http://schemas.microsoft.com/office/drawing/2014/main" id="{9FE2485D-7AD3-2E4C-9796-ABB1A864320A}"/>
              </a:ext>
            </a:extLst>
          </p:cNvPr>
          <p:cNvSpPr txBox="1">
            <a:spLocks/>
          </p:cNvSpPr>
          <p:nvPr/>
        </p:nvSpPr>
        <p:spPr>
          <a:xfrm>
            <a:off x="4955245" y="1686674"/>
            <a:ext cx="3698007" cy="1985410"/>
          </a:xfrm>
          <a:prstGeom prst="rect">
            <a:avLst/>
          </a:prstGeom>
          <a:ln>
            <a:noFill/>
          </a:ln>
        </p:spPr>
        <p:txBody>
          <a:bodyPr/>
          <a:lst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latin typeface="+mn-lt"/>
              </a:rPr>
              <a:t>What obstacles or hazards might get in the way?</a:t>
            </a:r>
          </a:p>
        </p:txBody>
      </p:sp>
      <p:sp>
        <p:nvSpPr>
          <p:cNvPr id="9" name="Rectangle 8">
            <a:extLst>
              <a:ext uri="{FF2B5EF4-FFF2-40B4-BE49-F238E27FC236}">
                <a16:creationId xmlns:a16="http://schemas.microsoft.com/office/drawing/2014/main" id="{A5770750-7AB8-574F-9007-5BE1E5AFD638}"/>
              </a:ext>
            </a:extLst>
          </p:cNvPr>
          <p:cNvSpPr/>
          <p:nvPr/>
        </p:nvSpPr>
        <p:spPr>
          <a:xfrm>
            <a:off x="107503" y="1700808"/>
            <a:ext cx="8928994" cy="33052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69C62B1-F07C-4249-AF8C-9B46F6BEE174}"/>
              </a:ext>
            </a:extLst>
          </p:cNvPr>
          <p:cNvCxnSpPr>
            <a:stCxn id="9" idx="0"/>
            <a:endCxn id="6" idx="0"/>
          </p:cNvCxnSpPr>
          <p:nvPr/>
        </p:nvCxnSpPr>
        <p:spPr>
          <a:xfrm>
            <a:off x="4572000" y="1700808"/>
            <a:ext cx="0" cy="3304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E234CA-DB45-4840-829F-D88BCACD891E}"/>
              </a:ext>
            </a:extLst>
          </p:cNvPr>
          <p:cNvSpPr txBox="1"/>
          <p:nvPr/>
        </p:nvSpPr>
        <p:spPr>
          <a:xfrm>
            <a:off x="0" y="0"/>
            <a:ext cx="1656184" cy="369332"/>
          </a:xfrm>
          <a:prstGeom prst="rect">
            <a:avLst/>
          </a:prstGeom>
          <a:solidFill>
            <a:srgbClr val="035D85"/>
          </a:solidFill>
        </p:spPr>
        <p:txBody>
          <a:bodyPr wrap="square" rtlCol="0">
            <a:spAutoFit/>
          </a:bodyPr>
          <a:lstStyle/>
          <a:p>
            <a:pPr algn="ctr"/>
            <a:r>
              <a:rPr lang="en-US" dirty="0">
                <a:solidFill>
                  <a:schemeClr val="bg1"/>
                </a:solidFill>
                <a:latin typeface="Brown Regular Alt" pitchFamily="2" charset="77"/>
              </a:rPr>
              <a:t>Online</a:t>
            </a:r>
          </a:p>
        </p:txBody>
      </p:sp>
    </p:spTree>
    <p:extLst>
      <p:ext uri="{BB962C8B-B14F-4D97-AF65-F5344CB8AC3E}">
        <p14:creationId xmlns:p14="http://schemas.microsoft.com/office/powerpoint/2010/main" val="119967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5688013" cy="1655762"/>
          </a:xfrm>
        </p:spPr>
        <p:txBody>
          <a:bodyPr>
            <a:normAutofit/>
          </a:bodyPr>
          <a:lstStyle/>
          <a:p>
            <a:r>
              <a:rPr lang="en-US" dirty="0"/>
              <a:t>What do you need to help you succeed?</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dirty="0"/>
              <a:t>Good health; physical and mental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Support: academic and personal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Anything else?</a:t>
            </a:r>
          </a:p>
          <a:p>
            <a:pPr marL="486900" lvl="1" indent="-342900"/>
            <a:r>
              <a:rPr lang="en-GB" sz="1900" dirty="0" err="1"/>
              <a:t>Eg</a:t>
            </a:r>
            <a:r>
              <a:rPr lang="en-GB" sz="1900" dirty="0"/>
              <a:t> at the moment: being flexible/adaptable to change </a:t>
            </a:r>
            <a:br>
              <a:rPr lang="en-GB" sz="1900" dirty="0"/>
            </a:br>
            <a:r>
              <a:rPr lang="en-GB" sz="1900" dirty="0"/>
              <a:t>(skill that can be learned)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0" indent="0">
              <a:buNone/>
            </a:pPr>
            <a:endParaRPr lang="en-GB" sz="3000" dirty="0">
              <a:latin typeface="Century Gothic" panose="020B0502020202020204" pitchFamily="34" charset="0"/>
            </a:endParaRPr>
          </a:p>
        </p:txBody>
      </p:sp>
    </p:spTree>
    <p:extLst>
      <p:ext uri="{BB962C8B-B14F-4D97-AF65-F5344CB8AC3E}">
        <p14:creationId xmlns:p14="http://schemas.microsoft.com/office/powerpoint/2010/main" val="23845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ACB8-A558-B543-9A5A-D6505E3BC341}"/>
              </a:ext>
            </a:extLst>
          </p:cNvPr>
          <p:cNvSpPr>
            <a:spLocks noGrp="1"/>
          </p:cNvSpPr>
          <p:nvPr>
            <p:ph type="title"/>
          </p:nvPr>
        </p:nvSpPr>
        <p:spPr/>
        <p:txBody>
          <a:bodyPr/>
          <a:lstStyle/>
          <a:p>
            <a:r>
              <a:rPr lang="en-US" dirty="0"/>
              <a:t>Your physical and mental wellbeing is important</a:t>
            </a:r>
            <a:br>
              <a:rPr lang="en-US" dirty="0"/>
            </a:br>
            <a:br>
              <a:rPr lang="en-US" dirty="0"/>
            </a:br>
            <a:endParaRPr lang="en-US" dirty="0"/>
          </a:p>
        </p:txBody>
      </p:sp>
      <p:sp>
        <p:nvSpPr>
          <p:cNvPr id="3" name="Content Placeholder 2">
            <a:extLst>
              <a:ext uri="{FF2B5EF4-FFF2-40B4-BE49-F238E27FC236}">
                <a16:creationId xmlns:a16="http://schemas.microsoft.com/office/drawing/2014/main" id="{3E1343BF-8D48-CA47-9DBB-B2230063278C}"/>
              </a:ext>
            </a:extLst>
          </p:cNvPr>
          <p:cNvSpPr>
            <a:spLocks noGrp="1"/>
          </p:cNvSpPr>
          <p:nvPr>
            <p:ph idx="1"/>
          </p:nvPr>
        </p:nvSpPr>
        <p:spPr>
          <a:xfrm>
            <a:off x="684212" y="2420937"/>
            <a:ext cx="8064252" cy="3816351"/>
          </a:xfrm>
        </p:spPr>
        <p:txBody>
          <a:bodyPr>
            <a:noAutofit/>
          </a:bodyPr>
          <a:lstStyle/>
          <a:p>
            <a:pPr marL="342900" indent="-342900">
              <a:buFont typeface="Arial" panose="020B0604020202020204" pitchFamily="34" charset="0"/>
              <a:buChar char="•"/>
            </a:pPr>
            <a:r>
              <a:rPr lang="en-US" dirty="0"/>
              <a:t>Looking after your mental wellbeing makes you more resilient to withstand the strains and stresses of life (and being a researcher)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all have ‘mental health’, the same way as physical health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Mental health is on a continuum</a:t>
            </a:r>
          </a:p>
          <a:p>
            <a:pPr marL="486900" lvl="1" indent="-342900"/>
            <a:r>
              <a:rPr lang="en-US" sz="1900" dirty="0"/>
              <a:t>We move along this continuum at different times in our life</a:t>
            </a:r>
          </a:p>
          <a:p>
            <a:endParaRPr lang="en-US" dirty="0"/>
          </a:p>
          <a:p>
            <a:endParaRPr lang="en-US" dirty="0"/>
          </a:p>
        </p:txBody>
      </p:sp>
    </p:spTree>
    <p:extLst>
      <p:ext uri="{BB962C8B-B14F-4D97-AF65-F5344CB8AC3E}">
        <p14:creationId xmlns:p14="http://schemas.microsoft.com/office/powerpoint/2010/main" val="989515548"/>
      </p:ext>
    </p:extLst>
  </p:cSld>
  <p:clrMapOvr>
    <a:masterClrMapping/>
  </p:clrMapOvr>
</p:sld>
</file>

<file path=ppt/theme/theme1.xml><?xml version="1.0" encoding="utf-8"?>
<a:theme xmlns:a="http://schemas.openxmlformats.org/drawingml/2006/main" name="Charlie Waller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 example Powerpoint presentation</Template>
  <TotalTime>2800</TotalTime>
  <Words>1700</Words>
  <Application>Microsoft Macintosh PowerPoint</Application>
  <PresentationFormat>On-screen Show (4:3)</PresentationFormat>
  <Paragraphs>191</Paragraphs>
  <Slides>20</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ＭＳ Ｐゴシック</vt:lpstr>
      <vt:lpstr>Arial</vt:lpstr>
      <vt:lpstr>Brown Bold Italic Alt</vt:lpstr>
      <vt:lpstr>Brown Light</vt:lpstr>
      <vt:lpstr>Brown Regular Alt</vt:lpstr>
      <vt:lpstr>BROWN-LIGHT</vt:lpstr>
      <vt:lpstr>Brown-RegularItalic</vt:lpstr>
      <vt:lpstr>Calibri</vt:lpstr>
      <vt:lpstr>Century Gothic</vt:lpstr>
      <vt:lpstr>Roboto Slab</vt:lpstr>
      <vt:lpstr>Roboto Slab Light</vt:lpstr>
      <vt:lpstr>Times New Roman</vt:lpstr>
      <vt:lpstr>Charlie Waller Theme</vt:lpstr>
      <vt:lpstr>Year 1 PhD Day Your PGR journey: getting the best start</vt:lpstr>
      <vt:lpstr>Housekeeping</vt:lpstr>
      <vt:lpstr>Outline of the session</vt:lpstr>
      <vt:lpstr>Introductions</vt:lpstr>
      <vt:lpstr>Your PhD journey – timeline</vt:lpstr>
      <vt:lpstr>Your PhD journey - setting out</vt:lpstr>
      <vt:lpstr>Your PhD journey - setting out What are your feelings, hopes &amp; concerns about your research journey? </vt:lpstr>
      <vt:lpstr>What do you need to help you succeed?</vt:lpstr>
      <vt:lpstr>Your physical and mental wellbeing is important  </vt:lpstr>
      <vt:lpstr>Good Mental Health</vt:lpstr>
      <vt:lpstr>Discussion: How can you tell if someone is becoming unwell?</vt:lpstr>
      <vt:lpstr>Activity: Mapping your support system (see separate handout)</vt:lpstr>
      <vt:lpstr>Keeping a balance</vt:lpstr>
      <vt:lpstr>Activity: What is your stress container?</vt:lpstr>
      <vt:lpstr>PowerPoint Presentation</vt:lpstr>
      <vt:lpstr>Keeping well (with the Clangers)</vt:lpstr>
      <vt:lpstr>[Add slides with resources and support available at your Institution – eg training, counselling, online resources]</vt:lpstr>
      <vt:lpstr>Discussion: What special super powers would you like to help you?</vt:lpstr>
      <vt:lpstr>Activity: Going forward; next steps</vt:lpstr>
      <vt:lpstr>PowerPoint Presentation</vt:lpstr>
    </vt:vector>
  </TitlesOfParts>
  <Manager/>
  <Company>Charlie Waller Memorial Trust &amp; Queen Mary University of London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PGR - Year 1 Cohort Day workshop</dc:title>
  <dc:subject/>
  <dc:creator>Penny Aspinall &amp; Fryni Panayidou</dc:creator>
  <cp:keywords/>
  <dc:description/>
  <cp:lastModifiedBy>Fryni Panayidou</cp:lastModifiedBy>
  <cp:revision>221</cp:revision>
  <dcterms:created xsi:type="dcterms:W3CDTF">2016-07-11T12:14:16Z</dcterms:created>
  <dcterms:modified xsi:type="dcterms:W3CDTF">2020-10-28T14:49:16Z</dcterms:modified>
  <cp:category/>
</cp:coreProperties>
</file>