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834" r:id="rId3"/>
  </p:sldMasterIdLst>
  <p:notesMasterIdLst>
    <p:notesMasterId r:id="rId23"/>
  </p:notesMasterIdLst>
  <p:sldIdLst>
    <p:sldId id="257" r:id="rId4"/>
    <p:sldId id="298" r:id="rId5"/>
    <p:sldId id="266" r:id="rId6"/>
    <p:sldId id="291" r:id="rId7"/>
    <p:sldId id="294" r:id="rId8"/>
    <p:sldId id="285" r:id="rId9"/>
    <p:sldId id="292" r:id="rId10"/>
    <p:sldId id="284" r:id="rId11"/>
    <p:sldId id="295" r:id="rId12"/>
    <p:sldId id="287" r:id="rId13"/>
    <p:sldId id="293" r:id="rId14"/>
    <p:sldId id="297" r:id="rId15"/>
    <p:sldId id="288" r:id="rId16"/>
    <p:sldId id="289" r:id="rId17"/>
    <p:sldId id="299" r:id="rId18"/>
    <p:sldId id="300" r:id="rId19"/>
    <p:sldId id="301" r:id="rId20"/>
    <p:sldId id="282" r:id="rId21"/>
    <p:sldId id="25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Smart [7178]" initials="MS[" lastIdx="1" clrIdx="0">
    <p:extLst>
      <p:ext uri="{19B8F6BF-5375-455C-9EA6-DF929625EA0E}">
        <p15:presenceInfo xmlns:p15="http://schemas.microsoft.com/office/powerpoint/2012/main" userId="S-1-5-21-2029537294-294921379-188441444-27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77100" autoAdjust="0"/>
  </p:normalViewPr>
  <p:slideViewPr>
    <p:cSldViewPr snapToGrid="0">
      <p:cViewPr varScale="1">
        <p:scale>
          <a:sx n="65" d="100"/>
          <a:sy n="65" d="100"/>
        </p:scale>
        <p:origin x="774" y="66"/>
      </p:cViewPr>
      <p:guideLst/>
    </p:cSldViewPr>
  </p:slideViewPr>
  <p:notesTextViewPr>
    <p:cViewPr>
      <p:scale>
        <a:sx n="1" d="1"/>
        <a:sy n="1" d="1"/>
      </p:scale>
      <p:origin x="0" y="0"/>
    </p:cViewPr>
  </p:notesTextViewPr>
  <p:sorterViewPr>
    <p:cViewPr>
      <p:scale>
        <a:sx n="100" d="100"/>
        <a:sy n="100" d="100"/>
      </p:scale>
      <p:origin x="0" y="-396"/>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A2C52-7EBA-448B-B71F-D5EFBC499C1D}" type="datetimeFigureOut">
              <a:rPr lang="en-GB" smtClean="0"/>
              <a:t>04/07/2018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74DEF-A02E-4041-B188-1D56F2EB4707}" type="slidenum">
              <a:rPr lang="en-GB" smtClean="0"/>
              <a:t>‹#›</a:t>
            </a:fld>
            <a:endParaRPr lang="en-GB"/>
          </a:p>
        </p:txBody>
      </p:sp>
    </p:spTree>
    <p:extLst>
      <p:ext uri="{BB962C8B-B14F-4D97-AF65-F5344CB8AC3E}">
        <p14:creationId xmlns:p14="http://schemas.microsoft.com/office/powerpoint/2010/main" val="30269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cas.com/file/65651/download?token=Sv-zNKM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levels of HE participation in different parts of the country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4C43D71-9750-4C7A-9160-DA3EDA15B8E4}" type="slidenum">
              <a:rPr lang="en-GB" smtClean="0"/>
              <a:t>3</a:t>
            </a:fld>
            <a:endParaRPr lang="en-GB"/>
          </a:p>
        </p:txBody>
      </p:sp>
    </p:spTree>
    <p:extLst>
      <p:ext uri="{BB962C8B-B14F-4D97-AF65-F5344CB8AC3E}">
        <p14:creationId xmlns:p14="http://schemas.microsoft.com/office/powerpoint/2010/main" val="20209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https://www.gov.uk/government/statistics/graduate-outcomes-2015-to-2016</a:t>
            </a:r>
          </a:p>
        </p:txBody>
      </p:sp>
      <p:sp>
        <p:nvSpPr>
          <p:cNvPr id="4" name="Slide Number Placeholder 3"/>
          <p:cNvSpPr>
            <a:spLocks noGrp="1"/>
          </p:cNvSpPr>
          <p:nvPr>
            <p:ph type="sldNum" sz="quarter" idx="10"/>
          </p:nvPr>
        </p:nvSpPr>
        <p:spPr/>
        <p:txBody>
          <a:bodyPr/>
          <a:lstStyle/>
          <a:p>
            <a:fld id="{0A474DEF-A02E-4041-B188-1D56F2EB4707}" type="slidenum">
              <a:rPr lang="en-GB" smtClean="0"/>
              <a:t>12</a:t>
            </a:fld>
            <a:endParaRPr lang="en-GB"/>
          </a:p>
        </p:txBody>
      </p:sp>
    </p:spTree>
    <p:extLst>
      <p:ext uri="{BB962C8B-B14F-4D97-AF65-F5344CB8AC3E}">
        <p14:creationId xmlns:p14="http://schemas.microsoft.com/office/powerpoint/2010/main" val="129257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Where you study and where you go on to work also affects your employment beyond HE</a:t>
            </a: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http://www.hefce.ac.uk/analysis/maps/mobility/mobdata/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474DEF-A02E-4041-B188-1D56F2EB4707}" type="slidenum">
              <a:rPr lang="en-GB" smtClean="0"/>
              <a:t>13</a:t>
            </a:fld>
            <a:endParaRPr lang="en-GB"/>
          </a:p>
        </p:txBody>
      </p:sp>
    </p:spTree>
    <p:extLst>
      <p:ext uri="{BB962C8B-B14F-4D97-AF65-F5344CB8AC3E}">
        <p14:creationId xmlns:p14="http://schemas.microsoft.com/office/powerpoint/2010/main" val="25174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Where you study and where you go on to work also affects your employment beyond HE</a:t>
            </a:r>
          </a:p>
          <a:p>
            <a:pPr lvl="0"/>
            <a:r>
              <a:rPr lang="en-GB" sz="1200" kern="1200" dirty="0" smtClean="0">
                <a:solidFill>
                  <a:schemeClr val="tx1"/>
                </a:solidFill>
                <a:effectLst/>
                <a:latin typeface="+mn-lt"/>
                <a:ea typeface="+mn-ea"/>
                <a:cs typeface="+mn-cs"/>
              </a:rPr>
              <a:t>http://www.hefce.ac.uk/analysis/maps/mobility/mobdata/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474DEF-A02E-4041-B188-1D56F2EB4707}" type="slidenum">
              <a:rPr lang="en-GB" smtClean="0"/>
              <a:t>14</a:t>
            </a:fld>
            <a:endParaRPr lang="en-GB"/>
          </a:p>
        </p:txBody>
      </p:sp>
    </p:spTree>
    <p:extLst>
      <p:ext uri="{BB962C8B-B14F-4D97-AF65-F5344CB8AC3E}">
        <p14:creationId xmlns:p14="http://schemas.microsoft.com/office/powerpoint/2010/main" val="322266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know that academic attainment before HE is a key factor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KS4 statistics</a:t>
            </a:r>
          </a:p>
          <a:p>
            <a:r>
              <a:rPr lang="en-US" sz="1200" kern="1200" dirty="0" smtClean="0">
                <a:solidFill>
                  <a:schemeClr val="tx1"/>
                </a:solidFill>
                <a:effectLst/>
                <a:latin typeface="+mn-lt"/>
                <a:ea typeface="+mn-ea"/>
                <a:cs typeface="+mn-cs"/>
              </a:rPr>
              <a:t>https://www.gov.uk/government/statistics/revised-gcse-and-equivalent-results-in-england-2014-to-2015</a:t>
            </a:r>
          </a:p>
          <a:p>
            <a:endParaRPr lang="en-GB" dirty="0" smtClean="0"/>
          </a:p>
          <a:p>
            <a:r>
              <a:rPr lang="en-GB" dirty="0" smtClean="0"/>
              <a:t>Young participation rates derived from combined entrant and</a:t>
            </a:r>
            <a:r>
              <a:rPr lang="en-GB" baseline="0" dirty="0" smtClean="0"/>
              <a:t> population statistics (</a:t>
            </a:r>
            <a:r>
              <a:rPr lang="en-GB" baseline="0" dirty="0" err="1" smtClean="0"/>
              <a:t>msoa</a:t>
            </a:r>
            <a:r>
              <a:rPr lang="en-GB" baseline="0" dirty="0" smtClean="0"/>
              <a:t> to NUTS1 regions)</a:t>
            </a:r>
          </a:p>
          <a:p>
            <a:r>
              <a:rPr lang="en-GB" dirty="0" smtClean="0"/>
              <a:t>https://www.officeforstudents.org.uk/data-and-analysis/polar-participation-of-local-areas/polar4-data/</a:t>
            </a:r>
          </a:p>
          <a:p>
            <a:endParaRPr lang="en-GB" dirty="0"/>
          </a:p>
        </p:txBody>
      </p:sp>
      <p:sp>
        <p:nvSpPr>
          <p:cNvPr id="4" name="Slide Number Placeholder 3"/>
          <p:cNvSpPr>
            <a:spLocks noGrp="1"/>
          </p:cNvSpPr>
          <p:nvPr>
            <p:ph type="sldNum" sz="quarter" idx="10"/>
          </p:nvPr>
        </p:nvSpPr>
        <p:spPr/>
        <p:txBody>
          <a:bodyPr/>
          <a:lstStyle/>
          <a:p>
            <a:fld id="{14C43D71-9750-4C7A-9160-DA3EDA15B8E4}" type="slidenum">
              <a:rPr lang="en-GB" smtClean="0"/>
              <a:t>4</a:t>
            </a:fld>
            <a:endParaRPr lang="en-GB"/>
          </a:p>
        </p:txBody>
      </p:sp>
    </p:spTree>
    <p:extLst>
      <p:ext uri="{BB962C8B-B14F-4D97-AF65-F5344CB8AC3E}">
        <p14:creationId xmlns:p14="http://schemas.microsoft.com/office/powerpoint/2010/main" val="418440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we know that there are gaps in participation between local areas even once you take attainment into account</a:t>
            </a:r>
          </a:p>
          <a:p>
            <a:endParaRPr lang="en-US" sz="1200" kern="1200" baseline="0" dirty="0" smtClean="0">
              <a:solidFill>
                <a:schemeClr val="tx1"/>
              </a:solidFill>
              <a:effectLst/>
              <a:latin typeface="+mn-lt"/>
              <a:ea typeface="+mn-ea"/>
              <a:cs typeface="+mn-cs"/>
            </a:endParaRPr>
          </a:p>
          <a:p>
            <a:r>
              <a:rPr lang="en-GB" baseline="0" dirty="0" smtClean="0"/>
              <a:t>http://www.hefce.ac.uk/analysis/yp/gaps/</a:t>
            </a:r>
          </a:p>
        </p:txBody>
      </p:sp>
      <p:sp>
        <p:nvSpPr>
          <p:cNvPr id="4" name="Slide Number Placeholder 3"/>
          <p:cNvSpPr>
            <a:spLocks noGrp="1"/>
          </p:cNvSpPr>
          <p:nvPr>
            <p:ph type="sldNum" sz="quarter" idx="10"/>
          </p:nvPr>
        </p:nvSpPr>
        <p:spPr/>
        <p:txBody>
          <a:bodyPr/>
          <a:lstStyle/>
          <a:p>
            <a:fld id="{C2094E89-F6FD-494D-9551-AFCB00855CE7}" type="slidenum">
              <a:rPr lang="en-GB" smtClean="0"/>
              <a:t>5</a:t>
            </a:fld>
            <a:endParaRPr lang="en-GB"/>
          </a:p>
        </p:txBody>
      </p:sp>
    </p:spTree>
    <p:extLst>
      <p:ext uri="{BB962C8B-B14F-4D97-AF65-F5344CB8AC3E}">
        <p14:creationId xmlns:p14="http://schemas.microsoft.com/office/powerpoint/2010/main" val="404889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we know also that whether you follow an academic or a vocational route, or indeed no route at all, has an impact</a:t>
            </a:r>
            <a:endParaRPr lang="en-GB" dirty="0"/>
          </a:p>
        </p:txBody>
      </p:sp>
      <p:sp>
        <p:nvSpPr>
          <p:cNvPr id="4" name="Slide Number Placeholder 3"/>
          <p:cNvSpPr>
            <a:spLocks noGrp="1"/>
          </p:cNvSpPr>
          <p:nvPr>
            <p:ph type="sldNum" sz="quarter" idx="10"/>
          </p:nvPr>
        </p:nvSpPr>
        <p:spPr/>
        <p:txBody>
          <a:bodyPr/>
          <a:lstStyle/>
          <a:p>
            <a:fld id="{0A474DEF-A02E-4041-B188-1D56F2EB4707}" type="slidenum">
              <a:rPr lang="en-GB" smtClean="0"/>
              <a:t>6</a:t>
            </a:fld>
            <a:endParaRPr lang="en-GB"/>
          </a:p>
        </p:txBody>
      </p:sp>
    </p:spTree>
    <p:extLst>
      <p:ext uri="{BB962C8B-B14F-4D97-AF65-F5344CB8AC3E}">
        <p14:creationId xmlns:p14="http://schemas.microsoft.com/office/powerpoint/2010/main" val="208866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we know also that whether you follow an academic or a vocational route, or indeed no route at all, has an impact (chart / data) </a:t>
            </a:r>
            <a:endParaRPr lang="en-GB" dirty="0"/>
          </a:p>
        </p:txBody>
      </p:sp>
      <p:sp>
        <p:nvSpPr>
          <p:cNvPr id="4" name="Slide Number Placeholder 3"/>
          <p:cNvSpPr>
            <a:spLocks noGrp="1"/>
          </p:cNvSpPr>
          <p:nvPr>
            <p:ph type="sldNum" sz="quarter" idx="10"/>
          </p:nvPr>
        </p:nvSpPr>
        <p:spPr/>
        <p:txBody>
          <a:bodyPr/>
          <a:lstStyle/>
          <a:p>
            <a:fld id="{0A474DEF-A02E-4041-B188-1D56F2EB4707}" type="slidenum">
              <a:rPr lang="en-GB" smtClean="0"/>
              <a:t>7</a:t>
            </a:fld>
            <a:endParaRPr lang="en-GB"/>
          </a:p>
        </p:txBody>
      </p:sp>
    </p:spTree>
    <p:extLst>
      <p:ext uri="{BB962C8B-B14F-4D97-AF65-F5344CB8AC3E}">
        <p14:creationId xmlns:p14="http://schemas.microsoft.com/office/powerpoint/2010/main" val="364681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we know also that whether you follow an academic or a vocational route, or indeed no route at all, has an impact</a:t>
            </a:r>
            <a:endParaRPr lang="en-GB" dirty="0"/>
          </a:p>
        </p:txBody>
      </p:sp>
      <p:sp>
        <p:nvSpPr>
          <p:cNvPr id="4" name="Slide Number Placeholder 3"/>
          <p:cNvSpPr>
            <a:spLocks noGrp="1"/>
          </p:cNvSpPr>
          <p:nvPr>
            <p:ph type="sldNum" sz="quarter" idx="10"/>
          </p:nvPr>
        </p:nvSpPr>
        <p:spPr/>
        <p:txBody>
          <a:bodyPr/>
          <a:lstStyle/>
          <a:p>
            <a:fld id="{0A474DEF-A02E-4041-B188-1D56F2EB4707}" type="slidenum">
              <a:rPr lang="en-GB" smtClean="0"/>
              <a:t>8</a:t>
            </a:fld>
            <a:endParaRPr lang="en-GB"/>
          </a:p>
        </p:txBody>
      </p:sp>
    </p:spTree>
    <p:extLst>
      <p:ext uri="{BB962C8B-B14F-4D97-AF65-F5344CB8AC3E}">
        <p14:creationId xmlns:p14="http://schemas.microsoft.com/office/powerpoint/2010/main" val="162567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0A474DEF-A02E-4041-B188-1D56F2EB4707}" type="slidenum">
              <a:rPr lang="en-GB" smtClean="0"/>
              <a:t>9</a:t>
            </a:fld>
            <a:endParaRPr lang="en-GB"/>
          </a:p>
        </p:txBody>
      </p:sp>
    </p:spTree>
    <p:extLst>
      <p:ext uri="{BB962C8B-B14F-4D97-AF65-F5344CB8AC3E}">
        <p14:creationId xmlns:p14="http://schemas.microsoft.com/office/powerpoint/2010/main" val="13599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Factors we have identified as influential for HE access also affect student success, notably:</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Attainment </a:t>
            </a:r>
          </a:p>
          <a:p>
            <a:pPr lvl="1"/>
            <a:r>
              <a:rPr lang="en-US" sz="1200" kern="1200" dirty="0" smtClean="0">
                <a:solidFill>
                  <a:schemeClr val="tx1"/>
                </a:solidFill>
                <a:effectLst/>
                <a:latin typeface="+mn-lt"/>
                <a:ea typeface="+mn-ea"/>
                <a:cs typeface="+mn-cs"/>
              </a:rPr>
              <a:t>Whether you enter with academic or vocational qualifications</a:t>
            </a:r>
          </a:p>
          <a:p>
            <a:pPr lvl="1"/>
            <a:endParaRPr lang="en-US" sz="1200" kern="1200" dirty="0" smtClean="0">
              <a:solidFill>
                <a:schemeClr val="tx1"/>
              </a:solidFill>
              <a:effectLst/>
              <a:latin typeface="+mn-lt"/>
              <a:ea typeface="+mn-ea"/>
              <a:cs typeface="+mn-cs"/>
            </a:endParaRPr>
          </a:p>
          <a:p>
            <a:pPr lvl="0"/>
            <a:r>
              <a:rPr lang="en-GB" dirty="0" smtClean="0"/>
              <a:t>https://www.officeforstudents.org.uk/data-and-analysis/differences-in-student-outcomes/degree-outcomes-overview/</a:t>
            </a:r>
            <a:endParaRPr lang="en-GB" dirty="0"/>
          </a:p>
        </p:txBody>
      </p:sp>
      <p:sp>
        <p:nvSpPr>
          <p:cNvPr id="4" name="Slide Number Placeholder 3"/>
          <p:cNvSpPr>
            <a:spLocks noGrp="1"/>
          </p:cNvSpPr>
          <p:nvPr>
            <p:ph type="sldNum" sz="quarter" idx="10"/>
          </p:nvPr>
        </p:nvSpPr>
        <p:spPr/>
        <p:txBody>
          <a:bodyPr/>
          <a:lstStyle/>
          <a:p>
            <a:fld id="{0A474DEF-A02E-4041-B188-1D56F2EB4707}" type="slidenum">
              <a:rPr lang="en-GB" smtClean="0"/>
              <a:t>10</a:t>
            </a:fld>
            <a:endParaRPr lang="en-GB"/>
          </a:p>
        </p:txBody>
      </p:sp>
    </p:spTree>
    <p:extLst>
      <p:ext uri="{BB962C8B-B14F-4D97-AF65-F5344CB8AC3E}">
        <p14:creationId xmlns:p14="http://schemas.microsoft.com/office/powerpoint/2010/main" val="388140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Factors we have identified as influential for HE access also affect student success, notably:</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Attainment </a:t>
            </a:r>
          </a:p>
          <a:p>
            <a:pPr lvl="1"/>
            <a:r>
              <a:rPr lang="en-US" sz="1200" kern="1200" dirty="0" smtClean="0">
                <a:solidFill>
                  <a:schemeClr val="tx1"/>
                </a:solidFill>
                <a:effectLst/>
                <a:latin typeface="+mn-lt"/>
                <a:ea typeface="+mn-ea"/>
                <a:cs typeface="+mn-cs"/>
              </a:rPr>
              <a:t>Whether you enter with academic or vocational qualifications</a:t>
            </a:r>
          </a:p>
          <a:p>
            <a:pPr lvl="1"/>
            <a:endParaRPr lang="en-US" sz="1200" kern="1200" dirty="0" smtClean="0">
              <a:solidFill>
                <a:schemeClr val="tx1"/>
              </a:solidFill>
              <a:effectLst/>
              <a:latin typeface="+mn-lt"/>
              <a:ea typeface="+mn-ea"/>
              <a:cs typeface="+mn-cs"/>
            </a:endParaRPr>
          </a:p>
          <a:p>
            <a:pPr lvl="0"/>
            <a:r>
              <a:rPr lang="en-GB" dirty="0" smtClean="0"/>
              <a:t>https://www.officeforstudents.org.uk/data-and-analysis/differences-in-student-outcomes/ethnicity/</a:t>
            </a:r>
          </a:p>
          <a:p>
            <a:pPr lvl="0"/>
            <a:endParaRPr lang="en-GB" dirty="0" smtClean="0"/>
          </a:p>
          <a:p>
            <a:pPr lvl="0"/>
            <a:r>
              <a:rPr lang="en-GB" dirty="0" smtClean="0"/>
              <a:t>https://www.ucas.com/file/65651/download?token=Sv-zNKMr</a:t>
            </a:r>
          </a:p>
          <a:p>
            <a:pPr lvl="0"/>
            <a:r>
              <a:rPr lang="en-GB" sz="1200" b="1" i="0" kern="1200" dirty="0" smtClean="0">
                <a:solidFill>
                  <a:schemeClr val="tx1"/>
                </a:solidFill>
                <a:effectLst/>
                <a:latin typeface="+mn-lt"/>
                <a:ea typeface="+mn-ea"/>
                <a:cs typeface="+mn-cs"/>
              </a:rPr>
              <a:t>Ethnic group</a:t>
            </a:r>
            <a:r>
              <a:rPr lang="en-GB" sz="1200" b="0" i="0" kern="1200" dirty="0" smtClean="0">
                <a:solidFill>
                  <a:schemeClr val="tx1"/>
                </a:solidFill>
                <a:effectLst/>
                <a:latin typeface="+mn-lt"/>
                <a:ea typeface="+mn-ea"/>
                <a:cs typeface="+mn-cs"/>
              </a:rPr>
              <a:t> – The population of different ethnic groups is not even across the UK. For example, over 20% of the young population in London is in the  </a:t>
            </a:r>
            <a:r>
              <a:rPr lang="en-GB" sz="1200" b="0" i="0" u="none" strike="noStrike" kern="1200" dirty="0" smtClean="0">
                <a:solidFill>
                  <a:schemeClr val="tx1"/>
                </a:solidFill>
                <a:effectLst/>
                <a:latin typeface="+mn-lt"/>
                <a:ea typeface="+mn-ea"/>
                <a:cs typeface="+mn-cs"/>
                <a:hlinkClick r:id="rId3"/>
              </a:rPr>
              <a:t>Black ethnic group</a:t>
            </a:r>
            <a:r>
              <a:rPr lang="en-GB" sz="1200" b="0" i="0" kern="1200" dirty="0" smtClean="0">
                <a:solidFill>
                  <a:schemeClr val="tx1"/>
                </a:solidFill>
                <a:effectLst/>
                <a:latin typeface="+mn-lt"/>
                <a:ea typeface="+mn-ea"/>
                <a:cs typeface="+mn-cs"/>
              </a:rPr>
              <a:t> (9.74 KB), compared to 1% in the South West. This can be reflected in the statistics for a university.</a:t>
            </a:r>
            <a:endParaRPr lang="en-GB" dirty="0"/>
          </a:p>
        </p:txBody>
      </p:sp>
      <p:sp>
        <p:nvSpPr>
          <p:cNvPr id="4" name="Slide Number Placeholder 3"/>
          <p:cNvSpPr>
            <a:spLocks noGrp="1"/>
          </p:cNvSpPr>
          <p:nvPr>
            <p:ph type="sldNum" sz="quarter" idx="10"/>
          </p:nvPr>
        </p:nvSpPr>
        <p:spPr/>
        <p:txBody>
          <a:bodyPr/>
          <a:lstStyle/>
          <a:p>
            <a:fld id="{0A474DEF-A02E-4041-B188-1D56F2EB4707}" type="slidenum">
              <a:rPr lang="en-GB" smtClean="0"/>
              <a:t>11</a:t>
            </a:fld>
            <a:endParaRPr lang="en-GB"/>
          </a:p>
        </p:txBody>
      </p:sp>
    </p:spTree>
    <p:extLst>
      <p:ext uri="{BB962C8B-B14F-4D97-AF65-F5344CB8AC3E}">
        <p14:creationId xmlns:p14="http://schemas.microsoft.com/office/powerpoint/2010/main" val="144457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630418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4019910"/>
            <a:ext cx="7978116" cy="1863307"/>
          </a:xfrm>
        </p:spPr>
        <p:txBody>
          <a:bodyPr anchor="b">
            <a:normAutofit/>
          </a:bodyPr>
          <a:lstStyle>
            <a:lvl1pPr marL="0" indent="0">
              <a:buNone/>
              <a:defRPr sz="2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5615846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5529534"/>
            <a:ext cx="7978116" cy="353683"/>
          </a:xfrm>
        </p:spPr>
        <p:txBody>
          <a:bodyPr anchor="b">
            <a:normAutofit/>
          </a:bodyPr>
          <a:lstStyle>
            <a:lvl1pPr marL="0" indent="0">
              <a:buNone/>
              <a:defRPr sz="1600" b="0">
                <a:solidFill>
                  <a:schemeClr val="tx2"/>
                </a:solidFill>
              </a:defRPr>
            </a:lvl1pPr>
          </a:lstStyle>
          <a:p>
            <a:pPr lvl="0"/>
            <a:r>
              <a:rPr lang="en-US" smtClean="0"/>
              <a:t>Click to edit Master text styles</a:t>
            </a:r>
          </a:p>
        </p:txBody>
      </p:sp>
      <p:sp>
        <p:nvSpPr>
          <p:cNvPr id="7" name="Text Placeholder 7">
            <a:extLst>
              <a:ext uri="{FF2B5EF4-FFF2-40B4-BE49-F238E27FC236}">
                <a16:creationId xmlns:a16="http://schemas.microsoft.com/office/drawing/2014/main" xmlns="" id="{61A447E0-D422-4AB3-8305-DFBC141D1D35}"/>
              </a:ext>
            </a:extLst>
          </p:cNvPr>
          <p:cNvSpPr>
            <a:spLocks noGrp="1"/>
          </p:cNvSpPr>
          <p:nvPr>
            <p:ph type="body" sz="quarter" idx="14"/>
          </p:nvPr>
        </p:nvSpPr>
        <p:spPr>
          <a:xfrm>
            <a:off x="958851" y="3554788"/>
            <a:ext cx="7978116" cy="1862603"/>
          </a:xfrm>
        </p:spPr>
        <p:txBody>
          <a:bodyPr anchor="b">
            <a:normAutofit/>
          </a:bodyPr>
          <a:lstStyle>
            <a:lvl1pPr marL="0" indent="0">
              <a:buNone/>
              <a:defRPr sz="1600"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6611882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5" name="Text Placeholder 4">
            <a:extLst>
              <a:ext uri="{FF2B5EF4-FFF2-40B4-BE49-F238E27FC236}">
                <a16:creationId xmlns:a16="http://schemas.microsoft.com/office/drawing/2014/main" xmlns="" id="{104B3E9F-0453-4834-8A7A-23F04E481F52}"/>
              </a:ext>
            </a:extLst>
          </p:cNvPr>
          <p:cNvSpPr>
            <a:spLocks noGrp="1"/>
          </p:cNvSpPr>
          <p:nvPr>
            <p:ph type="body" sz="quarter" idx="13"/>
          </p:nvPr>
        </p:nvSpPr>
        <p:spPr>
          <a:xfrm>
            <a:off x="958851" y="5419330"/>
            <a:ext cx="10278533" cy="313932"/>
          </a:xfrm>
        </p:spPr>
        <p:txBody>
          <a:bodyPr>
            <a:spAutoFit/>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8" name="Text Placeholder 7">
            <a:extLst>
              <a:ext uri="{FF2B5EF4-FFF2-40B4-BE49-F238E27FC236}">
                <a16:creationId xmlns:a16="http://schemas.microsoft.com/office/drawing/2014/main" xmlns="" id="{4C9B3F73-B5FA-4CCD-ABDD-04D34F92C76A}"/>
              </a:ext>
            </a:extLst>
          </p:cNvPr>
          <p:cNvSpPr>
            <a:spLocks noGrp="1"/>
          </p:cNvSpPr>
          <p:nvPr>
            <p:ph type="body" sz="quarter" idx="14"/>
          </p:nvPr>
        </p:nvSpPr>
        <p:spPr>
          <a:xfrm>
            <a:off x="954617" y="5895818"/>
            <a:ext cx="10282767" cy="313932"/>
          </a:xfrm>
        </p:spPr>
        <p:txBody>
          <a:bodyPr>
            <a:sp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407666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a:solidFill>
                  <a:prstClr val="black"/>
                </a:solidFill>
              </a:rPr>
              <a:pPr defTabSz="457200"/>
              <a:t>04/07/2018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6780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a:solidFill>
                  <a:prstClr val="black"/>
                </a:solidFill>
              </a:rPr>
              <a:pPr defTabSz="457200"/>
              <a:t>04/07/2018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55095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22342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511903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tint val="75000"/>
                  </a:prstClr>
                </a:solidFill>
              </a:rPr>
              <a:t>Running footer</a:t>
            </a:r>
          </a:p>
        </p:txBody>
      </p:sp>
      <p:sp>
        <p:nvSpPr>
          <p:cNvPr id="4" name="Slide Number Placeholder 3"/>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544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3754438"/>
            <a:ext cx="10277384" cy="2387600"/>
          </a:xfrm>
        </p:spPr>
        <p:txBody>
          <a:bodyPr lIns="0" tIns="0" rIns="0" bIns="0" anchor="b">
            <a:normAutofit/>
          </a:bodyPr>
          <a:lstStyle>
            <a:lvl1pPr algn="l">
              <a:defRPr sz="4800" b="1">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832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34496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524866"/>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Chart Placeholder 6">
            <a:extLst>
              <a:ext uri="{FF2B5EF4-FFF2-40B4-BE49-F238E27FC236}">
                <a16:creationId xmlns:a16="http://schemas.microsoft.com/office/drawing/2014/main" xmlns="" id="{DC485CBB-A6F9-4432-BC0B-F7AC36DC2BC3}"/>
              </a:ext>
            </a:extLst>
          </p:cNvPr>
          <p:cNvSpPr>
            <a:spLocks noGrp="1"/>
          </p:cNvSpPr>
          <p:nvPr>
            <p:ph type="chart" sz="quarter" idx="14"/>
          </p:nvPr>
        </p:nvSpPr>
        <p:spPr>
          <a:xfrm>
            <a:off x="965440" y="2113112"/>
            <a:ext cx="10266560" cy="4028400"/>
          </a:xfrm>
        </p:spPr>
        <p:txBody>
          <a:bodyPr/>
          <a:lstStyle>
            <a:lvl1pPr marL="0" indent="0">
              <a:buNone/>
              <a:defRPr/>
            </a:lvl1pPr>
          </a:lstStyle>
          <a:p>
            <a:r>
              <a:rPr lang="en-US" smtClean="0"/>
              <a:t>Click icon to add chart</a:t>
            </a:r>
            <a:endParaRPr lang="en-GB" dirty="0"/>
          </a:p>
        </p:txBody>
      </p:sp>
    </p:spTree>
    <p:extLst>
      <p:ext uri="{BB962C8B-B14F-4D97-AF65-F5344CB8AC3E}">
        <p14:creationId xmlns:p14="http://schemas.microsoft.com/office/powerpoint/2010/main" val="11177717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4616" y="365125"/>
            <a:ext cx="1028329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4" name="Table Placeholder 3">
            <a:extLst>
              <a:ext uri="{FF2B5EF4-FFF2-40B4-BE49-F238E27FC236}">
                <a16:creationId xmlns:a16="http://schemas.microsoft.com/office/drawing/2014/main" xmlns="" id="{EFEE1F57-6304-427E-A679-676BBA181081}"/>
              </a:ext>
            </a:extLst>
          </p:cNvPr>
          <p:cNvSpPr>
            <a:spLocks noGrp="1"/>
          </p:cNvSpPr>
          <p:nvPr>
            <p:ph type="tbl" sz="quarter" idx="15"/>
          </p:nvPr>
        </p:nvSpPr>
        <p:spPr>
          <a:xfrm>
            <a:off x="977061" y="2104996"/>
            <a:ext cx="10260324" cy="4028400"/>
          </a:xfrm>
        </p:spPr>
        <p:txBody>
          <a:bodyPr/>
          <a:lstStyle>
            <a:lvl1pPr marL="0" indent="0">
              <a:buNone/>
              <a:defRPr>
                <a:solidFill>
                  <a:schemeClr val="tx2"/>
                </a:solidFill>
              </a:defRPr>
            </a:lvl1pPr>
          </a:lstStyle>
          <a:p>
            <a:r>
              <a:rPr lang="en-US" smtClean="0"/>
              <a:t>Click icon to add table</a:t>
            </a:r>
            <a:endParaRPr lang="en-GB" dirty="0"/>
          </a:p>
        </p:txBody>
      </p:sp>
    </p:spTree>
    <p:extLst>
      <p:ext uri="{BB962C8B-B14F-4D97-AF65-F5344CB8AC3E}">
        <p14:creationId xmlns:p14="http://schemas.microsoft.com/office/powerpoint/2010/main" val="13199446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6186866" y="2113472"/>
            <a:ext cx="5045135"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a:extLst>
              <a:ext uri="{FF2B5EF4-FFF2-40B4-BE49-F238E27FC236}">
                <a16:creationId xmlns:a16="http://schemas.microsoft.com/office/drawing/2014/main" xmlns="" id="{38F6DCA7-0BBC-467B-940D-7F26266CCA24}"/>
              </a:ext>
            </a:extLst>
          </p:cNvPr>
          <p:cNvSpPr>
            <a:spLocks noGrp="1"/>
          </p:cNvSpPr>
          <p:nvPr>
            <p:ph type="pic" sz="quarter" idx="15"/>
          </p:nvPr>
        </p:nvSpPr>
        <p:spPr>
          <a:xfrm>
            <a:off x="958851" y="2113608"/>
            <a:ext cx="5045133" cy="4028400"/>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11887514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0356" y="365125"/>
            <a:ext cx="1026755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970357" y="2113472"/>
            <a:ext cx="6609388"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a:extLst>
              <a:ext uri="{FF2B5EF4-FFF2-40B4-BE49-F238E27FC236}">
                <a16:creationId xmlns:a16="http://schemas.microsoft.com/office/drawing/2014/main" xmlns="" id="{C4C8B570-C565-4B81-B30C-D14AD4748944}"/>
              </a:ext>
            </a:extLst>
          </p:cNvPr>
          <p:cNvSpPr>
            <a:spLocks noGrp="1"/>
          </p:cNvSpPr>
          <p:nvPr>
            <p:ph type="pic" sz="quarter" idx="15"/>
          </p:nvPr>
        </p:nvSpPr>
        <p:spPr>
          <a:xfrm>
            <a:off x="7709945" y="2113472"/>
            <a:ext cx="3523200" cy="1980000"/>
          </a:xfrm>
        </p:spPr>
        <p:txBody>
          <a:bodyPr/>
          <a:lstStyle>
            <a:lvl1pPr marL="0" indent="0">
              <a:buNone/>
              <a:defRPr/>
            </a:lvl1pPr>
          </a:lstStyle>
          <a:p>
            <a:r>
              <a:rPr lang="en-US" smtClean="0"/>
              <a:t>Click icon to add picture</a:t>
            </a:r>
            <a:endParaRPr lang="en-GB" dirty="0"/>
          </a:p>
        </p:txBody>
      </p:sp>
      <p:sp>
        <p:nvSpPr>
          <p:cNvPr id="14" name="Picture Placeholder 13">
            <a:extLst>
              <a:ext uri="{FF2B5EF4-FFF2-40B4-BE49-F238E27FC236}">
                <a16:creationId xmlns:a16="http://schemas.microsoft.com/office/drawing/2014/main" xmlns="" id="{C9C28EA7-58DB-4159-ADA5-06AB4CDC200E}"/>
              </a:ext>
            </a:extLst>
          </p:cNvPr>
          <p:cNvSpPr>
            <a:spLocks noGrp="1"/>
          </p:cNvSpPr>
          <p:nvPr>
            <p:ph type="pic" sz="quarter" idx="16"/>
          </p:nvPr>
        </p:nvSpPr>
        <p:spPr>
          <a:xfrm>
            <a:off x="7708800" y="4157963"/>
            <a:ext cx="3523200" cy="1980000"/>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3710636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4019910"/>
            <a:ext cx="7978116" cy="1863307"/>
          </a:xfrm>
        </p:spPr>
        <p:txBody>
          <a:bodyPr anchor="b">
            <a:normAutofit/>
          </a:bodyPr>
          <a:lstStyle>
            <a:lvl1pPr marL="0" indent="0">
              <a:buNone/>
              <a:defRPr sz="2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98854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act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5529534"/>
            <a:ext cx="7978116" cy="353683"/>
          </a:xfrm>
        </p:spPr>
        <p:txBody>
          <a:bodyPr anchor="b">
            <a:normAutofit/>
          </a:bodyPr>
          <a:lstStyle>
            <a:lvl1pPr marL="0" indent="0">
              <a:buNone/>
              <a:defRPr sz="1600" b="0">
                <a:solidFill>
                  <a:schemeClr val="tx2"/>
                </a:solidFill>
              </a:defRPr>
            </a:lvl1pPr>
          </a:lstStyle>
          <a:p>
            <a:pPr lvl="0"/>
            <a:r>
              <a:rPr lang="en-US" smtClean="0"/>
              <a:t>Click to edit Master text styles</a:t>
            </a:r>
          </a:p>
        </p:txBody>
      </p:sp>
      <p:sp>
        <p:nvSpPr>
          <p:cNvPr id="7" name="Text Placeholder 7">
            <a:extLst>
              <a:ext uri="{FF2B5EF4-FFF2-40B4-BE49-F238E27FC236}">
                <a16:creationId xmlns:a16="http://schemas.microsoft.com/office/drawing/2014/main" xmlns="" id="{61A447E0-D422-4AB3-8305-DFBC141D1D35}"/>
              </a:ext>
            </a:extLst>
          </p:cNvPr>
          <p:cNvSpPr>
            <a:spLocks noGrp="1"/>
          </p:cNvSpPr>
          <p:nvPr>
            <p:ph type="body" sz="quarter" idx="14"/>
          </p:nvPr>
        </p:nvSpPr>
        <p:spPr>
          <a:xfrm>
            <a:off x="958851" y="3554788"/>
            <a:ext cx="7978116" cy="1862603"/>
          </a:xfrm>
        </p:spPr>
        <p:txBody>
          <a:bodyPr anchor="b">
            <a:normAutofit/>
          </a:bodyPr>
          <a:lstStyle>
            <a:lvl1pPr marL="0" indent="0">
              <a:buNone/>
              <a:defRPr sz="1600"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1559888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5" name="Text Placeholder 4">
            <a:extLst>
              <a:ext uri="{FF2B5EF4-FFF2-40B4-BE49-F238E27FC236}">
                <a16:creationId xmlns:a16="http://schemas.microsoft.com/office/drawing/2014/main" xmlns="" id="{104B3E9F-0453-4834-8A7A-23F04E481F52}"/>
              </a:ext>
            </a:extLst>
          </p:cNvPr>
          <p:cNvSpPr>
            <a:spLocks noGrp="1"/>
          </p:cNvSpPr>
          <p:nvPr>
            <p:ph type="body" sz="quarter" idx="13"/>
          </p:nvPr>
        </p:nvSpPr>
        <p:spPr>
          <a:xfrm>
            <a:off x="958851" y="5419330"/>
            <a:ext cx="10278533" cy="313932"/>
          </a:xfrm>
        </p:spPr>
        <p:txBody>
          <a:bodyPr>
            <a:spAutoFit/>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8" name="Text Placeholder 7">
            <a:extLst>
              <a:ext uri="{FF2B5EF4-FFF2-40B4-BE49-F238E27FC236}">
                <a16:creationId xmlns:a16="http://schemas.microsoft.com/office/drawing/2014/main" xmlns="" id="{4C9B3F73-B5FA-4CCD-ABDD-04D34F92C76A}"/>
              </a:ext>
            </a:extLst>
          </p:cNvPr>
          <p:cNvSpPr>
            <a:spLocks noGrp="1"/>
          </p:cNvSpPr>
          <p:nvPr>
            <p:ph type="body" sz="quarter" idx="14"/>
          </p:nvPr>
        </p:nvSpPr>
        <p:spPr>
          <a:xfrm>
            <a:off x="954617" y="5895818"/>
            <a:ext cx="10282767" cy="313932"/>
          </a:xfrm>
        </p:spPr>
        <p:txBody>
          <a:bodyPr>
            <a:sp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4577630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a:solidFill>
                  <a:prstClr val="black"/>
                </a:solidFill>
              </a:rPr>
              <a:pPr defTabSz="457200"/>
              <a:t>04/07/2018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8948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a:solidFill>
                  <a:prstClr val="black"/>
                </a:solidFill>
              </a:rPr>
              <a:pPr defTabSz="457200"/>
              <a:t>04/07/2018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14443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326525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tint val="75000"/>
                  </a:prstClr>
                </a:solidFill>
              </a:rPr>
              <a:t>Running footer</a:t>
            </a:r>
          </a:p>
        </p:txBody>
      </p:sp>
      <p:sp>
        <p:nvSpPr>
          <p:cNvPr id="4" name="Slide Number Placeholder 3"/>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4993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51433" cy="2852737"/>
          </a:xfrm>
        </p:spPr>
        <p:txBody>
          <a:bodyPr anchor="b"/>
          <a:lstStyle>
            <a:lvl1pPr>
              <a:defRPr sz="4800" b="1">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7751433" cy="1500187"/>
          </a:xfrm>
        </p:spPr>
        <p:txBody>
          <a:bodyPr>
            <a:normAutofit/>
          </a:bodyPr>
          <a:lstStyle>
            <a:lvl1pPr marL="0" indent="0">
              <a:buNone/>
              <a:defRPr sz="4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5535766"/>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tint val="75000"/>
                  </a:prstClr>
                </a:solidFill>
              </a:rPr>
              <a:t>Running footer</a:t>
            </a:r>
          </a:p>
        </p:txBody>
      </p:sp>
      <p:sp>
        <p:nvSpPr>
          <p:cNvPr id="4" name="Slide Number Placeholder 3"/>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4341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3754438"/>
            <a:ext cx="10277384" cy="2387600"/>
          </a:xfrm>
        </p:spPr>
        <p:txBody>
          <a:bodyPr lIns="0" tIns="0" rIns="0" bIns="0" anchor="b">
            <a:normAutofit/>
          </a:bodyPr>
          <a:lstStyle>
            <a:lvl1pPr algn="l">
              <a:defRPr sz="4800" b="1">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2294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3837576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Chart Placeholder 6">
            <a:extLst>
              <a:ext uri="{FF2B5EF4-FFF2-40B4-BE49-F238E27FC236}">
                <a16:creationId xmlns:a16="http://schemas.microsoft.com/office/drawing/2014/main" xmlns="" id="{DC485CBB-A6F9-4432-BC0B-F7AC36DC2BC3}"/>
              </a:ext>
            </a:extLst>
          </p:cNvPr>
          <p:cNvSpPr>
            <a:spLocks noGrp="1"/>
          </p:cNvSpPr>
          <p:nvPr>
            <p:ph type="chart" sz="quarter" idx="14"/>
          </p:nvPr>
        </p:nvSpPr>
        <p:spPr>
          <a:xfrm>
            <a:off x="965440" y="2113112"/>
            <a:ext cx="10266560" cy="4028400"/>
          </a:xfrm>
        </p:spPr>
        <p:txBody>
          <a:bodyPr/>
          <a:lstStyle>
            <a:lvl1pPr marL="0" indent="0">
              <a:buNone/>
              <a:defRPr/>
            </a:lvl1pPr>
          </a:lstStyle>
          <a:p>
            <a:endParaRPr lang="en-GB" dirty="0"/>
          </a:p>
        </p:txBody>
      </p:sp>
    </p:spTree>
    <p:extLst>
      <p:ext uri="{BB962C8B-B14F-4D97-AF65-F5344CB8AC3E}">
        <p14:creationId xmlns:p14="http://schemas.microsoft.com/office/powerpoint/2010/main" val="31850913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4616" y="365125"/>
            <a:ext cx="1028329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4" name="Table Placeholder 3">
            <a:extLst>
              <a:ext uri="{FF2B5EF4-FFF2-40B4-BE49-F238E27FC236}">
                <a16:creationId xmlns:a16="http://schemas.microsoft.com/office/drawing/2014/main" xmlns="" id="{EFEE1F57-6304-427E-A679-676BBA181081}"/>
              </a:ext>
            </a:extLst>
          </p:cNvPr>
          <p:cNvSpPr>
            <a:spLocks noGrp="1"/>
          </p:cNvSpPr>
          <p:nvPr>
            <p:ph type="tbl" sz="quarter" idx="15"/>
          </p:nvPr>
        </p:nvSpPr>
        <p:spPr>
          <a:xfrm>
            <a:off x="977061" y="2104996"/>
            <a:ext cx="10260324" cy="4028400"/>
          </a:xfrm>
        </p:spPr>
        <p:txBody>
          <a:bodyPr/>
          <a:lstStyle>
            <a:lvl1pPr marL="0" indent="0">
              <a:buNone/>
              <a:defRPr>
                <a:solidFill>
                  <a:schemeClr val="tx2"/>
                </a:solidFill>
              </a:defRPr>
            </a:lvl1pPr>
          </a:lstStyle>
          <a:p>
            <a:endParaRPr lang="en-GB" dirty="0"/>
          </a:p>
        </p:txBody>
      </p:sp>
    </p:spTree>
    <p:extLst>
      <p:ext uri="{BB962C8B-B14F-4D97-AF65-F5344CB8AC3E}">
        <p14:creationId xmlns:p14="http://schemas.microsoft.com/office/powerpoint/2010/main" val="24204701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6186866" y="2113472"/>
            <a:ext cx="5045135"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dirty="0"/>
              <a:t>Edit Master text styles</a:t>
            </a:r>
          </a:p>
          <a:p>
            <a:pPr lvl="1"/>
            <a:r>
              <a:rPr lang="en-US" dirty="0"/>
              <a:t>Second level</a:t>
            </a:r>
          </a:p>
          <a:p>
            <a:pPr lvl="2"/>
            <a:r>
              <a:rPr lang="en-US" dirty="0"/>
              <a:t>Third level</a:t>
            </a:r>
            <a:endParaRPr lang="en-GB" dirty="0"/>
          </a:p>
        </p:txBody>
      </p:sp>
      <p:sp>
        <p:nvSpPr>
          <p:cNvPr id="10" name="Picture Placeholder 9">
            <a:extLst>
              <a:ext uri="{FF2B5EF4-FFF2-40B4-BE49-F238E27FC236}">
                <a16:creationId xmlns:a16="http://schemas.microsoft.com/office/drawing/2014/main" xmlns="" id="{38F6DCA7-0BBC-467B-940D-7F26266CCA24}"/>
              </a:ext>
            </a:extLst>
          </p:cNvPr>
          <p:cNvSpPr>
            <a:spLocks noGrp="1"/>
          </p:cNvSpPr>
          <p:nvPr>
            <p:ph type="pic" sz="quarter" idx="15"/>
          </p:nvPr>
        </p:nvSpPr>
        <p:spPr>
          <a:xfrm>
            <a:off x="958851" y="2113608"/>
            <a:ext cx="5045133" cy="4028400"/>
          </a:xfrm>
        </p:spPr>
        <p:txBody>
          <a:bodyPr/>
          <a:lstStyle>
            <a:lvl1pPr marL="0" indent="0">
              <a:buNone/>
              <a:defRPr/>
            </a:lvl1pPr>
          </a:lstStyle>
          <a:p>
            <a:endParaRPr lang="en-GB" dirty="0"/>
          </a:p>
        </p:txBody>
      </p:sp>
    </p:spTree>
    <p:extLst>
      <p:ext uri="{BB962C8B-B14F-4D97-AF65-F5344CB8AC3E}">
        <p14:creationId xmlns:p14="http://schemas.microsoft.com/office/powerpoint/2010/main" val="33564426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and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0356" y="365125"/>
            <a:ext cx="1026755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970357" y="2113472"/>
            <a:ext cx="6609388"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dirty="0"/>
              <a:t>Edit Master text styles</a:t>
            </a:r>
          </a:p>
          <a:p>
            <a:pPr lvl="1"/>
            <a:r>
              <a:rPr lang="en-US" dirty="0"/>
              <a:t>Second level</a:t>
            </a:r>
          </a:p>
          <a:p>
            <a:pPr lvl="2"/>
            <a:r>
              <a:rPr lang="en-US" dirty="0"/>
              <a:t>Third level</a:t>
            </a:r>
            <a:endParaRPr lang="en-GB" dirty="0"/>
          </a:p>
        </p:txBody>
      </p:sp>
      <p:sp>
        <p:nvSpPr>
          <p:cNvPr id="4" name="Picture Placeholder 3">
            <a:extLst>
              <a:ext uri="{FF2B5EF4-FFF2-40B4-BE49-F238E27FC236}">
                <a16:creationId xmlns:a16="http://schemas.microsoft.com/office/drawing/2014/main" xmlns="" id="{C4C8B570-C565-4B81-B30C-D14AD4748944}"/>
              </a:ext>
            </a:extLst>
          </p:cNvPr>
          <p:cNvSpPr>
            <a:spLocks noGrp="1"/>
          </p:cNvSpPr>
          <p:nvPr>
            <p:ph type="pic" sz="quarter" idx="15"/>
          </p:nvPr>
        </p:nvSpPr>
        <p:spPr>
          <a:xfrm>
            <a:off x="7709945" y="2113472"/>
            <a:ext cx="3523200" cy="1980000"/>
          </a:xfrm>
        </p:spPr>
        <p:txBody>
          <a:bodyPr/>
          <a:lstStyle>
            <a:lvl1pPr marL="0" indent="0">
              <a:buNone/>
              <a:defRPr/>
            </a:lvl1pPr>
          </a:lstStyle>
          <a:p>
            <a:endParaRPr lang="en-GB" dirty="0"/>
          </a:p>
        </p:txBody>
      </p:sp>
      <p:sp>
        <p:nvSpPr>
          <p:cNvPr id="14" name="Picture Placeholder 13">
            <a:extLst>
              <a:ext uri="{FF2B5EF4-FFF2-40B4-BE49-F238E27FC236}">
                <a16:creationId xmlns:a16="http://schemas.microsoft.com/office/drawing/2014/main" xmlns="" id="{C9C28EA7-58DB-4159-ADA5-06AB4CDC200E}"/>
              </a:ext>
            </a:extLst>
          </p:cNvPr>
          <p:cNvSpPr>
            <a:spLocks noGrp="1"/>
          </p:cNvSpPr>
          <p:nvPr>
            <p:ph type="pic" sz="quarter" idx="16"/>
          </p:nvPr>
        </p:nvSpPr>
        <p:spPr>
          <a:xfrm>
            <a:off x="7708800" y="4157963"/>
            <a:ext cx="3523200" cy="1980000"/>
          </a:xfrm>
        </p:spPr>
        <p:txBody>
          <a:bodyPr/>
          <a:lstStyle>
            <a:lvl1pPr marL="0" indent="0">
              <a:buNone/>
              <a:defRPr/>
            </a:lvl1pPr>
          </a:lstStyle>
          <a:p>
            <a:endParaRPr lang="en-GB" dirty="0"/>
          </a:p>
        </p:txBody>
      </p:sp>
    </p:spTree>
    <p:extLst>
      <p:ext uri="{BB962C8B-B14F-4D97-AF65-F5344CB8AC3E}">
        <p14:creationId xmlns:p14="http://schemas.microsoft.com/office/powerpoint/2010/main" val="24228408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4019910"/>
            <a:ext cx="7978116" cy="1863307"/>
          </a:xfrm>
        </p:spPr>
        <p:txBody>
          <a:bodyPr anchor="b">
            <a:normAutofit/>
          </a:bodyPr>
          <a:lstStyle>
            <a:lvl1pPr marL="0" indent="0">
              <a:buNone/>
              <a:defRPr sz="2600">
                <a:solidFill>
                  <a:schemeClr val="tx2"/>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27372977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act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01" y="1328468"/>
            <a:ext cx="8391035" cy="1753185"/>
          </a:xfrm>
        </p:spPr>
        <p:txBody>
          <a:bodyPr lIns="0" tIns="0" rIns="0" bIns="0" anchor="t">
            <a:normAutofit/>
          </a:bodyPr>
          <a:lstStyle>
            <a:lvl1pPr>
              <a:defRPr sz="4800" b="1">
                <a:solidFill>
                  <a:schemeClr val="tx2"/>
                </a:solidFill>
                <a:latin typeface="+mj-lt"/>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DD03954-9A9A-4939-8C2F-6D346177CE8E}"/>
              </a:ext>
            </a:extLst>
          </p:cNvPr>
          <p:cNvSpPr>
            <a:spLocks noGrp="1"/>
          </p:cNvSpPr>
          <p:nvPr>
            <p:ph type="body" sz="quarter" idx="13"/>
          </p:nvPr>
        </p:nvSpPr>
        <p:spPr>
          <a:xfrm>
            <a:off x="958851" y="5529534"/>
            <a:ext cx="7978116" cy="353683"/>
          </a:xfrm>
        </p:spPr>
        <p:txBody>
          <a:bodyPr anchor="b">
            <a:normAutofit/>
          </a:bodyPr>
          <a:lstStyle>
            <a:lvl1pPr marL="0" indent="0">
              <a:buNone/>
              <a:defRPr sz="1600" b="0">
                <a:solidFill>
                  <a:schemeClr val="tx2"/>
                </a:solidFill>
              </a:defRPr>
            </a:lvl1pPr>
          </a:lstStyle>
          <a:p>
            <a:pPr lvl="0"/>
            <a:r>
              <a:rPr lang="en-US" dirty="0"/>
              <a:t>Edit Master text styles</a:t>
            </a:r>
            <a:endParaRPr lang="en-GB" dirty="0"/>
          </a:p>
        </p:txBody>
      </p:sp>
      <p:sp>
        <p:nvSpPr>
          <p:cNvPr id="7" name="Text Placeholder 7">
            <a:extLst>
              <a:ext uri="{FF2B5EF4-FFF2-40B4-BE49-F238E27FC236}">
                <a16:creationId xmlns:a16="http://schemas.microsoft.com/office/drawing/2014/main" xmlns="" id="{61A447E0-D422-4AB3-8305-DFBC141D1D35}"/>
              </a:ext>
            </a:extLst>
          </p:cNvPr>
          <p:cNvSpPr>
            <a:spLocks noGrp="1"/>
          </p:cNvSpPr>
          <p:nvPr>
            <p:ph type="body" sz="quarter" idx="14"/>
          </p:nvPr>
        </p:nvSpPr>
        <p:spPr>
          <a:xfrm>
            <a:off x="958851" y="3554788"/>
            <a:ext cx="7978116" cy="1862603"/>
          </a:xfrm>
        </p:spPr>
        <p:txBody>
          <a:bodyPr anchor="b">
            <a:normAutofit/>
          </a:bodyPr>
          <a:lstStyle>
            <a:lvl1pPr marL="0" indent="0">
              <a:buNone/>
              <a:defRPr sz="1600" b="1">
                <a:solidFill>
                  <a:schemeClr val="tx2"/>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2504954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3754438"/>
            <a:ext cx="10277384" cy="2387600"/>
          </a:xfrm>
        </p:spPr>
        <p:txBody>
          <a:bodyPr lIns="0" tIns="0" rIns="0" bIns="0" anchor="b">
            <a:normAutofit/>
          </a:bodyPr>
          <a:lstStyle>
            <a:lvl1pPr algn="l">
              <a:defRPr sz="4800" b="1">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9526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2"/>
            <a:ext cx="2626784" cy="365125"/>
          </a:xfrm>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5" name="Text Placeholder 4">
            <a:extLst>
              <a:ext uri="{FF2B5EF4-FFF2-40B4-BE49-F238E27FC236}">
                <a16:creationId xmlns:a16="http://schemas.microsoft.com/office/drawing/2014/main" xmlns="" id="{104B3E9F-0453-4834-8A7A-23F04E481F52}"/>
              </a:ext>
            </a:extLst>
          </p:cNvPr>
          <p:cNvSpPr>
            <a:spLocks noGrp="1"/>
          </p:cNvSpPr>
          <p:nvPr>
            <p:ph type="body" sz="quarter" idx="13"/>
          </p:nvPr>
        </p:nvSpPr>
        <p:spPr>
          <a:xfrm>
            <a:off x="958851" y="5419330"/>
            <a:ext cx="10278533" cy="313932"/>
          </a:xfrm>
        </p:spPr>
        <p:txBody>
          <a:bodyPr>
            <a:spAutoFit/>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endParaRPr lang="en-GB" dirty="0"/>
          </a:p>
        </p:txBody>
      </p:sp>
      <p:sp>
        <p:nvSpPr>
          <p:cNvPr id="8" name="Text Placeholder 7">
            <a:extLst>
              <a:ext uri="{FF2B5EF4-FFF2-40B4-BE49-F238E27FC236}">
                <a16:creationId xmlns:a16="http://schemas.microsoft.com/office/drawing/2014/main" xmlns="" id="{4C9B3F73-B5FA-4CCD-ABDD-04D34F92C76A}"/>
              </a:ext>
            </a:extLst>
          </p:cNvPr>
          <p:cNvSpPr>
            <a:spLocks noGrp="1"/>
          </p:cNvSpPr>
          <p:nvPr>
            <p:ph type="body" sz="quarter" idx="14"/>
          </p:nvPr>
        </p:nvSpPr>
        <p:spPr>
          <a:xfrm>
            <a:off x="954617" y="5895818"/>
            <a:ext cx="10282767" cy="313932"/>
          </a:xfrm>
        </p:spPr>
        <p:txBody>
          <a:bodyPr>
            <a:sp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19110544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smtClean="0">
                <a:solidFill>
                  <a:prstClr val="black"/>
                </a:solidFill>
              </a:rPr>
              <a:pPr defTabSz="457200"/>
              <a:t>04/07/2018</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62699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3DCF1B99-FD6A-4942-AF7B-A8CFA01D6CBC}" type="datetimeFigureOut">
              <a:rPr lang="en-GB" smtClean="0">
                <a:solidFill>
                  <a:prstClr val="black"/>
                </a:solidFill>
              </a:rPr>
              <a:pPr defTabSz="457200"/>
              <a:t>04/07/2018</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FF84E9-75A2-4AF1-9138-CED8E87BB3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39335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6"/>
            <a:ext cx="10279063" cy="902958"/>
          </a:xfrm>
        </p:spPr>
        <p:txBody>
          <a:bodyPr>
            <a:normAutofit/>
          </a:bodyPr>
          <a:lstStyle>
            <a:lvl1pPr>
              <a:defRPr sz="3600" b="1">
                <a:solidFill>
                  <a:schemeClr val="tx2"/>
                </a:solidFill>
              </a:defRPr>
            </a:lvl1pPr>
          </a:lstStyle>
          <a:p>
            <a:r>
              <a:rPr lang="en-US" dirty="0"/>
              <a:t>Click to edit Heading 1</a:t>
            </a:r>
          </a:p>
        </p:txBody>
      </p:sp>
      <p:sp>
        <p:nvSpPr>
          <p:cNvPr id="3" name="Content Placeholder 2"/>
          <p:cNvSpPr>
            <a:spLocks noGrp="1"/>
          </p:cNvSpPr>
          <p:nvPr>
            <p:ph idx="1"/>
          </p:nvPr>
        </p:nvSpPr>
        <p:spPr>
          <a:xfrm>
            <a:off x="958851" y="2113472"/>
            <a:ext cx="10273149"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Tree>
    <p:extLst>
      <p:ext uri="{BB962C8B-B14F-4D97-AF65-F5344CB8AC3E}">
        <p14:creationId xmlns:p14="http://schemas.microsoft.com/office/powerpoint/2010/main" val="29231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Chart Placeholder 6">
            <a:extLst>
              <a:ext uri="{FF2B5EF4-FFF2-40B4-BE49-F238E27FC236}">
                <a16:creationId xmlns:a16="http://schemas.microsoft.com/office/drawing/2014/main" xmlns="" id="{DC485CBB-A6F9-4432-BC0B-F7AC36DC2BC3}"/>
              </a:ext>
            </a:extLst>
          </p:cNvPr>
          <p:cNvSpPr>
            <a:spLocks noGrp="1"/>
          </p:cNvSpPr>
          <p:nvPr>
            <p:ph type="chart" sz="quarter" idx="14"/>
          </p:nvPr>
        </p:nvSpPr>
        <p:spPr>
          <a:xfrm>
            <a:off x="965440" y="2113112"/>
            <a:ext cx="10266560" cy="4028400"/>
          </a:xfrm>
        </p:spPr>
        <p:txBody>
          <a:bodyPr/>
          <a:lstStyle>
            <a:lvl1pPr marL="0" indent="0">
              <a:buNone/>
              <a:defRPr/>
            </a:lvl1pPr>
          </a:lstStyle>
          <a:p>
            <a:r>
              <a:rPr lang="en-US" smtClean="0"/>
              <a:t>Click icon to add chart</a:t>
            </a:r>
            <a:endParaRPr lang="en-GB" dirty="0"/>
          </a:p>
        </p:txBody>
      </p:sp>
    </p:spTree>
    <p:extLst>
      <p:ext uri="{BB962C8B-B14F-4D97-AF65-F5344CB8AC3E}">
        <p14:creationId xmlns:p14="http://schemas.microsoft.com/office/powerpoint/2010/main" val="20190276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4616" y="365125"/>
            <a:ext cx="1028329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4" name="Table Placeholder 3">
            <a:extLst>
              <a:ext uri="{FF2B5EF4-FFF2-40B4-BE49-F238E27FC236}">
                <a16:creationId xmlns:a16="http://schemas.microsoft.com/office/drawing/2014/main" xmlns="" id="{EFEE1F57-6304-427E-A679-676BBA181081}"/>
              </a:ext>
            </a:extLst>
          </p:cNvPr>
          <p:cNvSpPr>
            <a:spLocks noGrp="1"/>
          </p:cNvSpPr>
          <p:nvPr>
            <p:ph type="tbl" sz="quarter" idx="15"/>
          </p:nvPr>
        </p:nvSpPr>
        <p:spPr>
          <a:xfrm>
            <a:off x="977061" y="2104996"/>
            <a:ext cx="10260324" cy="4028400"/>
          </a:xfrm>
        </p:spPr>
        <p:txBody>
          <a:bodyPr/>
          <a:lstStyle>
            <a:lvl1pPr marL="0" indent="0">
              <a:buNone/>
              <a:defRPr>
                <a:solidFill>
                  <a:schemeClr val="tx2"/>
                </a:solidFill>
              </a:defRPr>
            </a:lvl1pPr>
          </a:lstStyle>
          <a:p>
            <a:r>
              <a:rPr lang="en-US" smtClean="0"/>
              <a:t>Click icon to add table</a:t>
            </a:r>
            <a:endParaRPr lang="en-GB" dirty="0"/>
          </a:p>
        </p:txBody>
      </p:sp>
    </p:spTree>
    <p:extLst>
      <p:ext uri="{BB962C8B-B14F-4D97-AF65-F5344CB8AC3E}">
        <p14:creationId xmlns:p14="http://schemas.microsoft.com/office/powerpoint/2010/main" val="5263866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8850" y="365125"/>
            <a:ext cx="10279063"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6186866" y="2113472"/>
            <a:ext cx="5045135"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0" name="Picture Placeholder 9">
            <a:extLst>
              <a:ext uri="{FF2B5EF4-FFF2-40B4-BE49-F238E27FC236}">
                <a16:creationId xmlns:a16="http://schemas.microsoft.com/office/drawing/2014/main" xmlns="" id="{38F6DCA7-0BBC-467B-940D-7F26266CCA24}"/>
              </a:ext>
            </a:extLst>
          </p:cNvPr>
          <p:cNvSpPr>
            <a:spLocks noGrp="1"/>
          </p:cNvSpPr>
          <p:nvPr>
            <p:ph type="pic" sz="quarter" idx="15"/>
          </p:nvPr>
        </p:nvSpPr>
        <p:spPr>
          <a:xfrm>
            <a:off x="958851" y="2113608"/>
            <a:ext cx="5045133" cy="4028400"/>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25138956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and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0356" y="365125"/>
            <a:ext cx="10267557" cy="911437"/>
          </a:xfrm>
        </p:spPr>
        <p:txBody>
          <a:bodyPr>
            <a:normAutofit/>
          </a:bodyPr>
          <a:lstStyle>
            <a:lvl1pPr>
              <a:defRPr sz="3600" b="1">
                <a:solidFill>
                  <a:schemeClr val="tx2"/>
                </a:solidFill>
              </a:defRPr>
            </a:lvl1pPr>
          </a:lstStyle>
          <a:p>
            <a:r>
              <a:rPr lang="en-US" dirty="0"/>
              <a:t>Click to edit Heading 1</a:t>
            </a:r>
          </a:p>
        </p:txBody>
      </p:sp>
      <p:sp>
        <p:nvSpPr>
          <p:cNvPr id="5" name="Footer Placeholder 4"/>
          <p:cNvSpPr>
            <a:spLocks noGrp="1"/>
          </p:cNvSpPr>
          <p:nvPr>
            <p:ph type="ftr" sz="quarter" idx="11"/>
          </p:nvPr>
        </p:nvSpPr>
        <p:spPr/>
        <p:txBody>
          <a:bodyPr/>
          <a:lstStyle/>
          <a:p>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F0B5DE-D8A4-4DD9-9E9F-21185395E411}"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xmlns="" id="{C0F37E6F-50D6-4374-AC7A-B619D1FD1F47}"/>
              </a:ext>
            </a:extLst>
          </p:cNvPr>
          <p:cNvSpPr>
            <a:spLocks noGrp="1"/>
          </p:cNvSpPr>
          <p:nvPr>
            <p:ph type="body" sz="quarter" idx="13" hasCustomPrompt="1"/>
          </p:nvPr>
        </p:nvSpPr>
        <p:spPr>
          <a:xfrm>
            <a:off x="958851" y="1276562"/>
            <a:ext cx="10278533" cy="498475"/>
          </a:xfrm>
        </p:spPr>
        <p:txBody>
          <a:bodyPr>
            <a:noAutofit/>
          </a:bodyPr>
          <a:lstStyle>
            <a:lvl1pPr marL="0" indent="0">
              <a:buNone/>
              <a:defRPr sz="3600">
                <a:solidFill>
                  <a:schemeClr val="tx2"/>
                </a:solidFill>
              </a:defRPr>
            </a:lvl1pPr>
          </a:lstStyle>
          <a:p>
            <a:pPr lvl="0"/>
            <a:r>
              <a:rPr lang="en-US" dirty="0"/>
              <a:t>Click to edit Heading 2</a:t>
            </a:r>
            <a:endParaRPr lang="en-GB" dirty="0"/>
          </a:p>
        </p:txBody>
      </p:sp>
      <p:sp>
        <p:nvSpPr>
          <p:cNvPr id="7" name="Text Placeholder 6">
            <a:extLst>
              <a:ext uri="{FF2B5EF4-FFF2-40B4-BE49-F238E27FC236}">
                <a16:creationId xmlns:a16="http://schemas.microsoft.com/office/drawing/2014/main" xmlns="" id="{1F3F8DF5-4DAF-46EB-9F8C-91B16C3DB2CF}"/>
              </a:ext>
            </a:extLst>
          </p:cNvPr>
          <p:cNvSpPr>
            <a:spLocks noGrp="1"/>
          </p:cNvSpPr>
          <p:nvPr>
            <p:ph type="body" sz="quarter" idx="14"/>
          </p:nvPr>
        </p:nvSpPr>
        <p:spPr>
          <a:xfrm>
            <a:off x="970357" y="2113472"/>
            <a:ext cx="6609388" cy="4028536"/>
          </a:xfrm>
        </p:spPr>
        <p:txBody>
          <a:bodyPr>
            <a:normAutofit/>
          </a:bodyPr>
          <a:lstStyle>
            <a:lvl1pPr marL="0" indent="0">
              <a:lnSpc>
                <a:spcPct val="100000"/>
              </a:lnSpc>
              <a:spcBef>
                <a:spcPts val="1200"/>
              </a:spcBef>
              <a:buNone/>
              <a:defRPr sz="2400">
                <a:solidFill>
                  <a:schemeClr val="tx2"/>
                </a:solidFill>
              </a:defRPr>
            </a:lvl1pPr>
            <a:lvl2pPr marL="0" indent="-180000">
              <a:lnSpc>
                <a:spcPct val="100000"/>
              </a:lnSpc>
              <a:spcBef>
                <a:spcPts val="1200"/>
              </a:spcBef>
              <a:defRPr sz="2400">
                <a:solidFill>
                  <a:schemeClr val="tx2"/>
                </a:solidFill>
              </a:defRPr>
            </a:lvl2pPr>
            <a:lvl3pPr marL="0" indent="-180000">
              <a:lnSpc>
                <a:spcPct val="100000"/>
              </a:lnSpc>
              <a:spcBef>
                <a:spcPts val="1200"/>
              </a:spcBef>
              <a:buFont typeface="+mj-lt"/>
              <a:buAutoNum type="arabicPeriod"/>
              <a:defRPr sz="24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a:extLst>
              <a:ext uri="{FF2B5EF4-FFF2-40B4-BE49-F238E27FC236}">
                <a16:creationId xmlns:a16="http://schemas.microsoft.com/office/drawing/2014/main" xmlns="" id="{C4C8B570-C565-4B81-B30C-D14AD4748944}"/>
              </a:ext>
            </a:extLst>
          </p:cNvPr>
          <p:cNvSpPr>
            <a:spLocks noGrp="1"/>
          </p:cNvSpPr>
          <p:nvPr>
            <p:ph type="pic" sz="quarter" idx="15"/>
          </p:nvPr>
        </p:nvSpPr>
        <p:spPr>
          <a:xfrm>
            <a:off x="7709945" y="2113472"/>
            <a:ext cx="3523200" cy="1980000"/>
          </a:xfrm>
        </p:spPr>
        <p:txBody>
          <a:bodyPr/>
          <a:lstStyle>
            <a:lvl1pPr marL="0" indent="0">
              <a:buNone/>
              <a:defRPr/>
            </a:lvl1pPr>
          </a:lstStyle>
          <a:p>
            <a:r>
              <a:rPr lang="en-US" smtClean="0"/>
              <a:t>Click icon to add picture</a:t>
            </a:r>
            <a:endParaRPr lang="en-GB" dirty="0"/>
          </a:p>
        </p:txBody>
      </p:sp>
      <p:sp>
        <p:nvSpPr>
          <p:cNvPr id="14" name="Picture Placeholder 13">
            <a:extLst>
              <a:ext uri="{FF2B5EF4-FFF2-40B4-BE49-F238E27FC236}">
                <a16:creationId xmlns:a16="http://schemas.microsoft.com/office/drawing/2014/main" xmlns="" id="{C9C28EA7-58DB-4159-ADA5-06AB4CDC200E}"/>
              </a:ext>
            </a:extLst>
          </p:cNvPr>
          <p:cNvSpPr>
            <a:spLocks noGrp="1"/>
          </p:cNvSpPr>
          <p:nvPr>
            <p:ph type="pic" sz="quarter" idx="16"/>
          </p:nvPr>
        </p:nvSpPr>
        <p:spPr>
          <a:xfrm>
            <a:off x="7708800" y="4157963"/>
            <a:ext cx="3523200" cy="1980000"/>
          </a:xfrm>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2465377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F0B5DE-D8A4-4DD9-9E9F-21185395E411}"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805635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849" r:id="rId14"/>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DE53C"/>
          </p15:clr>
        </p15:guide>
        <p15:guide id="2" orient="horz" pos="3869">
          <p15:clr>
            <a:srgbClr val="FDE53C"/>
          </p15:clr>
        </p15:guide>
        <p15:guide id="3" pos="604">
          <p15:clr>
            <a:srgbClr val="FDE53C"/>
          </p15:clr>
        </p15:guide>
        <p15:guide id="4" pos="7079">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F0B5DE-D8A4-4DD9-9E9F-21185395E411}"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8266272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DE53C"/>
          </p15:clr>
        </p15:guide>
        <p15:guide id="2" orient="horz" pos="3869">
          <p15:clr>
            <a:srgbClr val="FDE53C"/>
          </p15:clr>
        </p15:guide>
        <p15:guide id="3" pos="604">
          <p15:clr>
            <a:srgbClr val="FDE53C"/>
          </p15:clr>
        </p15:guide>
        <p15:guide id="4" pos="7079">
          <p15:clr>
            <a:srgbClr val="FDE53C"/>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GB">
                <a:solidFill>
                  <a:prstClr val="black">
                    <a:tint val="75000"/>
                  </a:prstClr>
                </a:solidFill>
              </a:rPr>
              <a:t>Running footer</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F0B5DE-D8A4-4DD9-9E9F-21185395E411}"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86466472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DE53C"/>
          </p15:clr>
        </p15:guide>
        <p15:guide id="2" orient="horz" pos="3869">
          <p15:clr>
            <a:srgbClr val="FDE53C"/>
          </p15:clr>
        </p15:guide>
        <p15:guide id="3" pos="604">
          <p15:clr>
            <a:srgbClr val="FDE53C"/>
          </p15:clr>
        </p15:guide>
        <p15:guide id="4" pos="7079">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C9626A-9F6F-4712-B3FF-03E6CC30A2CF}"/>
              </a:ext>
            </a:extLst>
          </p:cNvPr>
          <p:cNvSpPr>
            <a:spLocks noGrp="1"/>
          </p:cNvSpPr>
          <p:nvPr>
            <p:ph type="ctrTitle"/>
          </p:nvPr>
        </p:nvSpPr>
        <p:spPr>
          <a:xfrm>
            <a:off x="972357" y="1278449"/>
            <a:ext cx="6254716" cy="2769989"/>
          </a:xfrm>
        </p:spPr>
        <p:txBody>
          <a:bodyPr anchor="t" anchorCtr="0">
            <a:spAutoFit/>
          </a:bodyPr>
          <a:lstStyle/>
          <a:p>
            <a:pPr>
              <a:lnSpc>
                <a:spcPts val="5400"/>
              </a:lnSpc>
              <a:spcBef>
                <a:spcPts val="0"/>
              </a:spcBef>
            </a:pPr>
            <a:r>
              <a:rPr lang="en-GB" dirty="0" smtClean="0"/>
              <a:t>The geography of higher education access and participation</a:t>
            </a:r>
            <a:endParaRPr lang="en-GB" sz="1800" b="0" dirty="0"/>
          </a:p>
        </p:txBody>
      </p:sp>
      <p:sp>
        <p:nvSpPr>
          <p:cNvPr id="2" name="TextBox 1"/>
          <p:cNvSpPr txBox="1"/>
          <p:nvPr/>
        </p:nvSpPr>
        <p:spPr>
          <a:xfrm>
            <a:off x="1095270" y="5120661"/>
            <a:ext cx="6228168" cy="1256754"/>
          </a:xfrm>
          <a:prstGeom prst="rect">
            <a:avLst/>
          </a:prstGeom>
          <a:noFill/>
        </p:spPr>
        <p:txBody>
          <a:bodyPr wrap="square" lIns="0" tIns="0" rIns="0" bIns="0" rtlCol="0" anchor="b" anchorCtr="0">
            <a:spAutoFit/>
          </a:bodyPr>
          <a:lstStyle/>
          <a:p>
            <a:pPr defTabSz="457200">
              <a:lnSpc>
                <a:spcPts val="3600"/>
              </a:lnSpc>
              <a:spcAft>
                <a:spcPts val="600"/>
              </a:spcAft>
            </a:pPr>
            <a:r>
              <a:rPr lang="en-GB" sz="3200" dirty="0" smtClean="0">
                <a:solidFill>
                  <a:prstClr val="white"/>
                </a:solidFill>
              </a:rPr>
              <a:t>Chris Millward</a:t>
            </a:r>
            <a:endParaRPr lang="en-GB" sz="3200" dirty="0">
              <a:solidFill>
                <a:prstClr val="white"/>
              </a:solidFill>
            </a:endParaRPr>
          </a:p>
          <a:p>
            <a:pPr defTabSz="457200">
              <a:lnSpc>
                <a:spcPts val="2800"/>
              </a:lnSpc>
              <a:spcAft>
                <a:spcPts val="600"/>
              </a:spcAft>
            </a:pPr>
            <a:r>
              <a:rPr lang="en-GB" sz="2400" dirty="0" smtClean="0">
                <a:solidFill>
                  <a:prstClr val="white"/>
                </a:solidFill>
              </a:rPr>
              <a:t>Director for Fair Access and Participation, </a:t>
            </a:r>
            <a:r>
              <a:rPr lang="en-GB" sz="2400" dirty="0" err="1" smtClean="0">
                <a:solidFill>
                  <a:prstClr val="white"/>
                </a:solidFill>
              </a:rPr>
              <a:t>OfS</a:t>
            </a:r>
            <a:r>
              <a:rPr lang="en-GB" sz="2400" dirty="0">
                <a:solidFill>
                  <a:prstClr val="white"/>
                </a:solidFill>
              </a:rPr>
              <a:t/>
            </a:r>
            <a:br>
              <a:rPr lang="en-GB" sz="2400" dirty="0">
                <a:solidFill>
                  <a:prstClr val="white"/>
                </a:solidFill>
              </a:rPr>
            </a:br>
            <a:r>
              <a:rPr lang="en-GB" sz="2400" dirty="0" smtClean="0">
                <a:solidFill>
                  <a:prstClr val="white"/>
                </a:solidFill>
              </a:rPr>
              <a:t>5 July 2018</a:t>
            </a:r>
            <a:endParaRPr lang="en-GB" sz="2400" dirty="0">
              <a:solidFill>
                <a:prstClr val="white"/>
              </a:solidFill>
            </a:endParaRPr>
          </a:p>
        </p:txBody>
      </p:sp>
    </p:spTree>
    <p:extLst>
      <p:ext uri="{BB962C8B-B14F-4D97-AF65-F5344CB8AC3E}">
        <p14:creationId xmlns:p14="http://schemas.microsoft.com/office/powerpoint/2010/main" val="4000050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And it can affect student success</a:t>
            </a:r>
            <a:endParaRPr lang="en-GB" dirty="0"/>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8850" y="1150320"/>
            <a:ext cx="7062834" cy="5217319"/>
          </a:xfrm>
        </p:spPr>
      </p:pic>
      <p:sp>
        <p:nvSpPr>
          <p:cNvPr id="4" name="TextBox 3"/>
          <p:cNvSpPr txBox="1"/>
          <p:nvPr/>
        </p:nvSpPr>
        <p:spPr>
          <a:xfrm>
            <a:off x="7899990" y="2062717"/>
            <a:ext cx="3168502" cy="1815882"/>
          </a:xfrm>
          <a:prstGeom prst="rect">
            <a:avLst/>
          </a:prstGeom>
          <a:noFill/>
        </p:spPr>
        <p:txBody>
          <a:bodyPr wrap="square" rtlCol="0">
            <a:spAutoFit/>
          </a:bodyPr>
          <a:lstStyle/>
          <a:p>
            <a:r>
              <a:rPr lang="en-GB" sz="2800" dirty="0" smtClean="0"/>
              <a:t>Degree success depends on level and type of entry qualifications</a:t>
            </a:r>
            <a:endParaRPr lang="en-GB" sz="2800" dirty="0"/>
          </a:p>
        </p:txBody>
      </p:sp>
      <p:sp>
        <p:nvSpPr>
          <p:cNvPr id="5" name="Rectangle 4"/>
          <p:cNvSpPr/>
          <p:nvPr/>
        </p:nvSpPr>
        <p:spPr>
          <a:xfrm>
            <a:off x="4102133" y="6523479"/>
            <a:ext cx="8027006" cy="276999"/>
          </a:xfrm>
          <a:prstGeom prst="rect">
            <a:avLst/>
          </a:prstGeom>
        </p:spPr>
        <p:txBody>
          <a:bodyPr wrap="none">
            <a:spAutoFit/>
          </a:bodyPr>
          <a:lstStyle/>
          <a:p>
            <a:pPr lvl="0"/>
            <a:r>
              <a:rPr lang="en-GB" sz="1200" dirty="0"/>
              <a:t>https://www.officeforstudents.org.uk/data-and-analysis/differences-in-student-outcomes/degree-outcomes-overview/</a:t>
            </a:r>
          </a:p>
        </p:txBody>
      </p:sp>
    </p:spTree>
    <p:extLst>
      <p:ext uri="{BB962C8B-B14F-4D97-AF65-F5344CB8AC3E}">
        <p14:creationId xmlns:p14="http://schemas.microsoft.com/office/powerpoint/2010/main" val="3178475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Ethnicity of the population also varies by geography, and degree outcomes vary by ethnicity</a:t>
            </a:r>
            <a:endParaRPr lang="en-GB" dirty="0"/>
          </a:p>
        </p:txBody>
      </p:sp>
      <p:pic>
        <p:nvPicPr>
          <p:cNvPr id="5" name="Content Placeholder 4"/>
          <p:cNvPicPr>
            <a:picLocks noGrp="1" noChangeAspect="1"/>
          </p:cNvPicPr>
          <p:nvPr>
            <p:ph idx="1"/>
          </p:nvPr>
        </p:nvPicPr>
        <p:blipFill>
          <a:blip r:embed="rId3"/>
          <a:stretch>
            <a:fillRect/>
          </a:stretch>
        </p:blipFill>
        <p:spPr>
          <a:xfrm>
            <a:off x="7934661" y="1245572"/>
            <a:ext cx="4031933" cy="5335429"/>
          </a:xfrm>
          <a:prstGeom prst="rect">
            <a:avLst/>
          </a:prstGeom>
        </p:spPr>
      </p:pic>
      <p:sp>
        <p:nvSpPr>
          <p:cNvPr id="6" name="TextBox 5"/>
          <p:cNvSpPr txBox="1"/>
          <p:nvPr/>
        </p:nvSpPr>
        <p:spPr>
          <a:xfrm>
            <a:off x="6712281" y="1413880"/>
            <a:ext cx="1743740" cy="1477328"/>
          </a:xfrm>
          <a:prstGeom prst="rect">
            <a:avLst/>
          </a:prstGeom>
          <a:noFill/>
        </p:spPr>
        <p:txBody>
          <a:bodyPr wrap="square" rtlCol="0">
            <a:spAutoFit/>
          </a:bodyPr>
          <a:lstStyle/>
          <a:p>
            <a:r>
              <a:rPr lang="en-GB" dirty="0" smtClean="0"/>
              <a:t>Proportion of the young population from the black ethnic group</a:t>
            </a:r>
          </a:p>
        </p:txBody>
      </p:sp>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03" y="1778447"/>
            <a:ext cx="5892436" cy="4351338"/>
          </a:xfrm>
          <a:prstGeom prst="rect">
            <a:avLst/>
          </a:prstGeom>
        </p:spPr>
      </p:pic>
      <p:sp>
        <p:nvSpPr>
          <p:cNvPr id="7" name="Rectangle 6"/>
          <p:cNvSpPr/>
          <p:nvPr/>
        </p:nvSpPr>
        <p:spPr>
          <a:xfrm>
            <a:off x="77387" y="6363149"/>
            <a:ext cx="6741397" cy="276999"/>
          </a:xfrm>
          <a:prstGeom prst="rect">
            <a:avLst/>
          </a:prstGeom>
        </p:spPr>
        <p:txBody>
          <a:bodyPr wrap="none">
            <a:spAutoFit/>
          </a:bodyPr>
          <a:lstStyle/>
          <a:p>
            <a:pPr lvl="0"/>
            <a:r>
              <a:rPr lang="en-GB" sz="1200" dirty="0"/>
              <a:t>https://www.officeforstudents.org.uk/data-and-analysis/differences-in-student-outcomes/ethnicity/</a:t>
            </a:r>
          </a:p>
        </p:txBody>
      </p:sp>
      <p:sp>
        <p:nvSpPr>
          <p:cNvPr id="10" name="Rectangle 9"/>
          <p:cNvSpPr/>
          <p:nvPr/>
        </p:nvSpPr>
        <p:spPr>
          <a:xfrm>
            <a:off x="7865623" y="6581001"/>
            <a:ext cx="4326377" cy="276999"/>
          </a:xfrm>
          <a:prstGeom prst="rect">
            <a:avLst/>
          </a:prstGeom>
        </p:spPr>
        <p:txBody>
          <a:bodyPr wrap="none">
            <a:spAutoFit/>
          </a:bodyPr>
          <a:lstStyle/>
          <a:p>
            <a:pPr lvl="0"/>
            <a:r>
              <a:rPr lang="en-GB" sz="1200" dirty="0"/>
              <a:t>https://www.ucas.com/file/65651/download?token=Sv-zNKMr</a:t>
            </a:r>
          </a:p>
        </p:txBody>
      </p:sp>
    </p:spTree>
    <p:extLst>
      <p:ext uri="{BB962C8B-B14F-4D97-AF65-F5344CB8AC3E}">
        <p14:creationId xmlns:p14="http://schemas.microsoft.com/office/powerpoint/2010/main" val="88214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365126"/>
            <a:ext cx="10978776" cy="902958"/>
          </a:xfrm>
        </p:spPr>
        <p:txBody>
          <a:bodyPr>
            <a:normAutofit fontScale="90000"/>
          </a:bodyPr>
          <a:lstStyle/>
          <a:p>
            <a:r>
              <a:rPr lang="en-GB" dirty="0" smtClean="0"/>
              <a:t>Graduate employment is also influenced by geography</a:t>
            </a:r>
            <a:endParaRPr lang="en-GB" dirty="0"/>
          </a:p>
        </p:txBody>
      </p:sp>
      <p:pic>
        <p:nvPicPr>
          <p:cNvPr id="6" name="Content Placeholder 5"/>
          <p:cNvPicPr>
            <a:picLocks noGrp="1" noChangeAspect="1"/>
          </p:cNvPicPr>
          <p:nvPr>
            <p:ph idx="1"/>
          </p:nvPr>
        </p:nvPicPr>
        <p:blipFill>
          <a:blip r:embed="rId3"/>
          <a:stretch>
            <a:fillRect/>
          </a:stretch>
        </p:blipFill>
        <p:spPr>
          <a:xfrm>
            <a:off x="958850" y="1375211"/>
            <a:ext cx="6655174" cy="5045931"/>
          </a:xfrm>
          <a:prstGeom prst="rect">
            <a:avLst/>
          </a:prstGeom>
        </p:spPr>
      </p:pic>
      <p:sp>
        <p:nvSpPr>
          <p:cNvPr id="9" name="TextBox 8"/>
          <p:cNvSpPr txBox="1"/>
          <p:nvPr/>
        </p:nvSpPr>
        <p:spPr>
          <a:xfrm>
            <a:off x="8222095" y="2007604"/>
            <a:ext cx="2616348" cy="3139321"/>
          </a:xfrm>
          <a:prstGeom prst="rect">
            <a:avLst/>
          </a:prstGeom>
          <a:noFill/>
        </p:spPr>
        <p:txBody>
          <a:bodyPr wrap="square" rtlCol="0">
            <a:spAutoFit/>
          </a:bodyPr>
          <a:lstStyle/>
          <a:p>
            <a:r>
              <a:rPr lang="en-GB" dirty="0" smtClean="0"/>
              <a:t>And earnings of graduates vary by their home region</a:t>
            </a:r>
          </a:p>
          <a:p>
            <a:endParaRPr lang="en-GB" dirty="0" smtClean="0"/>
          </a:p>
          <a:p>
            <a:r>
              <a:rPr lang="en-GB" dirty="0" smtClean="0"/>
              <a:t>Ten years after graduation the median earnings of graduates originally from London are 20% higher than graduates originally from the North East</a:t>
            </a:r>
            <a:endParaRPr lang="en-GB" dirty="0"/>
          </a:p>
        </p:txBody>
      </p:sp>
      <p:sp>
        <p:nvSpPr>
          <p:cNvPr id="3" name="Rectangle 2"/>
          <p:cNvSpPr/>
          <p:nvPr/>
        </p:nvSpPr>
        <p:spPr>
          <a:xfrm>
            <a:off x="5818909" y="6389769"/>
            <a:ext cx="6096000" cy="276999"/>
          </a:xfrm>
          <a:prstGeom prst="rect">
            <a:avLst/>
          </a:prstGeom>
        </p:spPr>
        <p:txBody>
          <a:bodyPr>
            <a:spAutoFit/>
          </a:bodyPr>
          <a:lstStyle/>
          <a:p>
            <a:pPr lvl="0"/>
            <a:r>
              <a:rPr lang="en-US" sz="1200" dirty="0" smtClean="0"/>
              <a:t>Source: </a:t>
            </a:r>
            <a:r>
              <a:rPr lang="en-US" sz="1200" dirty="0" err="1" smtClean="0"/>
              <a:t>DfE</a:t>
            </a:r>
            <a:r>
              <a:rPr lang="en-US" sz="1200" dirty="0" smtClean="0"/>
              <a:t> https</a:t>
            </a:r>
            <a:r>
              <a:rPr lang="en-US" sz="1200" dirty="0"/>
              <a:t>://www.gov.uk/government/statistics/graduate-outcomes-2015-to-2016</a:t>
            </a:r>
          </a:p>
        </p:txBody>
      </p:sp>
    </p:spTree>
    <p:extLst>
      <p:ext uri="{BB962C8B-B14F-4D97-AF65-F5344CB8AC3E}">
        <p14:creationId xmlns:p14="http://schemas.microsoft.com/office/powerpoint/2010/main" val="2861965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With benefits for students who can work in areas of high productivity and growth</a:t>
            </a:r>
            <a:endParaRPr lang="en-GB" dirty="0"/>
          </a:p>
        </p:txBody>
      </p:sp>
      <p:pic>
        <p:nvPicPr>
          <p:cNvPr id="10" name="Picture 9"/>
          <p:cNvPicPr>
            <a:picLocks noChangeAspect="1"/>
          </p:cNvPicPr>
          <p:nvPr/>
        </p:nvPicPr>
        <p:blipFill>
          <a:blip r:embed="rId3"/>
          <a:stretch>
            <a:fillRect/>
          </a:stretch>
        </p:blipFill>
        <p:spPr>
          <a:xfrm>
            <a:off x="958850" y="2113472"/>
            <a:ext cx="6610350" cy="3581400"/>
          </a:xfrm>
          <a:prstGeom prst="rect">
            <a:avLst/>
          </a:prstGeom>
        </p:spPr>
      </p:pic>
      <p:sp>
        <p:nvSpPr>
          <p:cNvPr id="11" name="TextBox 10"/>
          <p:cNvSpPr txBox="1"/>
          <p:nvPr/>
        </p:nvSpPr>
        <p:spPr>
          <a:xfrm>
            <a:off x="7388446" y="2562447"/>
            <a:ext cx="3509926" cy="3108543"/>
          </a:xfrm>
          <a:prstGeom prst="rect">
            <a:avLst/>
          </a:prstGeom>
          <a:noFill/>
        </p:spPr>
        <p:txBody>
          <a:bodyPr wrap="square" rtlCol="0">
            <a:spAutoFit/>
          </a:bodyPr>
          <a:lstStyle/>
          <a:p>
            <a:r>
              <a:rPr lang="en-GB" sz="2800" dirty="0" smtClean="0"/>
              <a:t>Students from London are more likely to leave for study and then return for employment than the national average</a:t>
            </a:r>
            <a:endParaRPr lang="en-GB" sz="2800" dirty="0"/>
          </a:p>
        </p:txBody>
      </p:sp>
      <p:sp>
        <p:nvSpPr>
          <p:cNvPr id="6" name="Rectangle 5"/>
          <p:cNvSpPr/>
          <p:nvPr/>
        </p:nvSpPr>
        <p:spPr>
          <a:xfrm>
            <a:off x="7897091" y="6396697"/>
            <a:ext cx="4059382" cy="276999"/>
          </a:xfrm>
          <a:prstGeom prst="rect">
            <a:avLst/>
          </a:prstGeom>
        </p:spPr>
        <p:txBody>
          <a:bodyPr wrap="square">
            <a:spAutoFit/>
          </a:bodyPr>
          <a:lstStyle/>
          <a:p>
            <a:pPr lvl="0"/>
            <a:r>
              <a:rPr lang="en-GB" sz="1200" dirty="0"/>
              <a:t>http://www.hefce.ac.uk/analysis/maps/mobility/mobdata/</a:t>
            </a:r>
          </a:p>
        </p:txBody>
      </p:sp>
    </p:spTree>
    <p:extLst>
      <p:ext uri="{BB962C8B-B14F-4D97-AF65-F5344CB8AC3E}">
        <p14:creationId xmlns:p14="http://schemas.microsoft.com/office/powerpoint/2010/main" val="420825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72" y="365126"/>
            <a:ext cx="10787528" cy="902958"/>
          </a:xfrm>
        </p:spPr>
        <p:txBody>
          <a:bodyPr>
            <a:normAutofit/>
          </a:bodyPr>
          <a:lstStyle/>
          <a:p>
            <a:r>
              <a:rPr lang="en-GB" dirty="0" smtClean="0"/>
              <a:t>But real challenges for those who do not  </a:t>
            </a:r>
            <a:endParaRPr lang="en-GB" dirty="0"/>
          </a:p>
        </p:txBody>
      </p:sp>
      <p:pic>
        <p:nvPicPr>
          <p:cNvPr id="3" name="Content Placeholder 2"/>
          <p:cNvPicPr>
            <a:picLocks noGrp="1" noChangeAspect="1"/>
          </p:cNvPicPr>
          <p:nvPr>
            <p:ph idx="1"/>
          </p:nvPr>
        </p:nvPicPr>
        <p:blipFill>
          <a:blip r:embed="rId3"/>
          <a:stretch>
            <a:fillRect/>
          </a:stretch>
        </p:blipFill>
        <p:spPr>
          <a:xfrm>
            <a:off x="958850" y="2408681"/>
            <a:ext cx="6496050" cy="3629025"/>
          </a:xfrm>
          <a:prstGeom prst="rect">
            <a:avLst/>
          </a:prstGeom>
        </p:spPr>
      </p:pic>
      <p:sp>
        <p:nvSpPr>
          <p:cNvPr id="8" name="TextBox 7"/>
          <p:cNvSpPr txBox="1"/>
          <p:nvPr/>
        </p:nvSpPr>
        <p:spPr>
          <a:xfrm>
            <a:off x="7388446" y="2562447"/>
            <a:ext cx="3509926" cy="2677656"/>
          </a:xfrm>
          <a:prstGeom prst="rect">
            <a:avLst/>
          </a:prstGeom>
          <a:noFill/>
        </p:spPr>
        <p:txBody>
          <a:bodyPr wrap="square" rtlCol="0">
            <a:spAutoFit/>
          </a:bodyPr>
          <a:lstStyle/>
          <a:p>
            <a:r>
              <a:rPr lang="en-GB" sz="2800" dirty="0" smtClean="0"/>
              <a:t>Those from the North East are much more likely to stay in the region for both study and employment</a:t>
            </a:r>
            <a:endParaRPr lang="en-GB" sz="2800" dirty="0"/>
          </a:p>
        </p:txBody>
      </p:sp>
      <p:sp>
        <p:nvSpPr>
          <p:cNvPr id="5" name="Rectangle 4"/>
          <p:cNvSpPr/>
          <p:nvPr/>
        </p:nvSpPr>
        <p:spPr>
          <a:xfrm>
            <a:off x="7897091" y="6396697"/>
            <a:ext cx="4059382" cy="276999"/>
          </a:xfrm>
          <a:prstGeom prst="rect">
            <a:avLst/>
          </a:prstGeom>
        </p:spPr>
        <p:txBody>
          <a:bodyPr wrap="square">
            <a:spAutoFit/>
          </a:bodyPr>
          <a:lstStyle/>
          <a:p>
            <a:pPr lvl="0"/>
            <a:r>
              <a:rPr lang="en-GB" sz="1200" dirty="0"/>
              <a:t>http://www.hefce.ac.uk/analysis/maps/mobility/mobdata/</a:t>
            </a:r>
          </a:p>
        </p:txBody>
      </p:sp>
    </p:spTree>
    <p:extLst>
      <p:ext uri="{BB962C8B-B14F-4D97-AF65-F5344CB8AC3E}">
        <p14:creationId xmlns:p14="http://schemas.microsoft.com/office/powerpoint/2010/main" val="2198493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01"/>
            <a:ext cx="10515600" cy="979581"/>
          </a:xfrm>
        </p:spPr>
        <p:txBody>
          <a:bodyPr>
            <a:normAutofit/>
          </a:bodyPr>
          <a:lstStyle/>
          <a:p>
            <a:r>
              <a:rPr lang="en-GB" sz="3600" b="1" dirty="0" smtClean="0">
                <a:solidFill>
                  <a:schemeClr val="tx2"/>
                </a:solidFill>
              </a:rPr>
              <a:t>What should we do to address this?</a:t>
            </a:r>
            <a:endParaRPr lang="en-GB" sz="3600" b="1" dirty="0">
              <a:solidFill>
                <a:schemeClr val="tx2"/>
              </a:solidFill>
            </a:endParaRPr>
          </a:p>
        </p:txBody>
      </p:sp>
      <p:sp>
        <p:nvSpPr>
          <p:cNvPr id="3" name="Content Placeholder 2"/>
          <p:cNvSpPr>
            <a:spLocks noGrp="1"/>
          </p:cNvSpPr>
          <p:nvPr>
            <p:ph idx="1"/>
          </p:nvPr>
        </p:nvSpPr>
        <p:spPr>
          <a:xfrm>
            <a:off x="794871" y="1595717"/>
            <a:ext cx="10476753" cy="4888117"/>
          </a:xfrm>
        </p:spPr>
        <p:txBody>
          <a:bodyPr>
            <a:normAutofit/>
          </a:bodyPr>
          <a:lstStyle/>
          <a:p>
            <a:pPr marL="0" indent="0">
              <a:buNone/>
            </a:pPr>
            <a:r>
              <a:rPr lang="en-GB" dirty="0" smtClean="0">
                <a:solidFill>
                  <a:srgbClr val="002554"/>
                </a:solidFill>
              </a:rPr>
              <a:t>Strategic and sustained work to:</a:t>
            </a:r>
          </a:p>
          <a:p>
            <a:pPr marL="0" indent="0">
              <a:buNone/>
            </a:pPr>
            <a:endParaRPr lang="en-GB" dirty="0" smtClean="0">
              <a:solidFill>
                <a:srgbClr val="002554"/>
              </a:solidFill>
            </a:endParaRPr>
          </a:p>
          <a:p>
            <a:r>
              <a:rPr lang="en-GB" dirty="0">
                <a:solidFill>
                  <a:srgbClr val="002554"/>
                </a:solidFill>
              </a:rPr>
              <a:t>e</a:t>
            </a:r>
            <a:r>
              <a:rPr lang="en-GB" dirty="0" smtClean="0">
                <a:solidFill>
                  <a:srgbClr val="002554"/>
                </a:solidFill>
              </a:rPr>
              <a:t>ngage with local communities, schools and colleges on expectations, pathways and attainment before HE</a:t>
            </a:r>
          </a:p>
          <a:p>
            <a:endParaRPr lang="en-GB" dirty="0" smtClean="0">
              <a:solidFill>
                <a:srgbClr val="002554"/>
              </a:solidFill>
            </a:endParaRPr>
          </a:p>
          <a:p>
            <a:r>
              <a:rPr lang="en-GB" dirty="0">
                <a:solidFill>
                  <a:srgbClr val="002554"/>
                </a:solidFill>
              </a:rPr>
              <a:t>r</a:t>
            </a:r>
            <a:r>
              <a:rPr lang="en-GB" dirty="0" smtClean="0">
                <a:solidFill>
                  <a:srgbClr val="002554"/>
                </a:solidFill>
              </a:rPr>
              <a:t>ecognise background within admissions and support transition into HE</a:t>
            </a:r>
          </a:p>
          <a:p>
            <a:endParaRPr lang="en-GB" dirty="0" smtClean="0">
              <a:solidFill>
                <a:srgbClr val="002554"/>
              </a:solidFill>
            </a:endParaRPr>
          </a:p>
          <a:p>
            <a:r>
              <a:rPr lang="en-GB" dirty="0">
                <a:solidFill>
                  <a:srgbClr val="002554"/>
                </a:solidFill>
              </a:rPr>
              <a:t>d</a:t>
            </a:r>
            <a:r>
              <a:rPr lang="en-GB" smtClean="0">
                <a:solidFill>
                  <a:srgbClr val="002554"/>
                </a:solidFill>
              </a:rPr>
              <a:t>evelop </a:t>
            </a:r>
            <a:r>
              <a:rPr lang="en-GB" dirty="0" smtClean="0">
                <a:solidFill>
                  <a:srgbClr val="002554"/>
                </a:solidFill>
              </a:rPr>
              <a:t>skills and attributes for employment and absorptive capacity for graduates in </a:t>
            </a:r>
            <a:r>
              <a:rPr lang="en-GB" smtClean="0">
                <a:solidFill>
                  <a:srgbClr val="002554"/>
                </a:solidFill>
              </a:rPr>
              <a:t>local areas  </a:t>
            </a:r>
            <a:endParaRPr lang="en-GB" dirty="0">
              <a:solidFill>
                <a:srgbClr val="002554"/>
              </a:solidFill>
            </a:endParaRPr>
          </a:p>
          <a:p>
            <a:pPr marL="0" indent="0">
              <a:buNone/>
            </a:pPr>
            <a:endParaRPr lang="en-GB" dirty="0" smtClean="0">
              <a:solidFill>
                <a:srgbClr val="002554"/>
              </a:solidFill>
            </a:endParaRPr>
          </a:p>
          <a:p>
            <a:pPr marL="0" indent="0">
              <a:buNone/>
            </a:pPr>
            <a:endParaRPr lang="en-GB" dirty="0">
              <a:solidFill>
                <a:srgbClr val="002554"/>
              </a:solidFill>
            </a:endParaRPr>
          </a:p>
        </p:txBody>
      </p:sp>
    </p:spTree>
    <p:extLst>
      <p:ext uri="{BB962C8B-B14F-4D97-AF65-F5344CB8AC3E}">
        <p14:creationId xmlns:p14="http://schemas.microsoft.com/office/powerpoint/2010/main" val="290638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01"/>
            <a:ext cx="10515600" cy="979581"/>
          </a:xfrm>
        </p:spPr>
        <p:txBody>
          <a:bodyPr>
            <a:normAutofit/>
          </a:bodyPr>
          <a:lstStyle/>
          <a:p>
            <a:r>
              <a:rPr lang="en-GB" sz="3600" b="1" dirty="0" smtClean="0">
                <a:solidFill>
                  <a:schemeClr val="tx2"/>
                </a:solidFill>
              </a:rPr>
              <a:t>What is the Office for Students going to do (1)?</a:t>
            </a:r>
            <a:endParaRPr lang="en-GB" sz="3600" b="1" dirty="0">
              <a:solidFill>
                <a:schemeClr val="tx2"/>
              </a:solidFill>
            </a:endParaRPr>
          </a:p>
        </p:txBody>
      </p:sp>
      <p:sp>
        <p:nvSpPr>
          <p:cNvPr id="3" name="Content Placeholder 2"/>
          <p:cNvSpPr>
            <a:spLocks noGrp="1"/>
          </p:cNvSpPr>
          <p:nvPr>
            <p:ph idx="1"/>
          </p:nvPr>
        </p:nvSpPr>
        <p:spPr>
          <a:xfrm>
            <a:off x="794871" y="1595717"/>
            <a:ext cx="10476753" cy="4888117"/>
          </a:xfrm>
        </p:spPr>
        <p:txBody>
          <a:bodyPr>
            <a:normAutofit/>
          </a:bodyPr>
          <a:lstStyle/>
          <a:p>
            <a:pPr marL="0" indent="0">
              <a:buNone/>
            </a:pPr>
            <a:r>
              <a:rPr lang="en-GB" dirty="0" smtClean="0">
                <a:solidFill>
                  <a:srgbClr val="002554"/>
                </a:solidFill>
              </a:rPr>
              <a:t>Pressure for individual universities and colleges to:</a:t>
            </a:r>
          </a:p>
          <a:p>
            <a:pPr marL="0" indent="0">
              <a:buNone/>
            </a:pPr>
            <a:endParaRPr lang="en-GB" dirty="0" smtClean="0">
              <a:solidFill>
                <a:srgbClr val="002554"/>
              </a:solidFill>
            </a:endParaRPr>
          </a:p>
          <a:p>
            <a:r>
              <a:rPr lang="en-GB" dirty="0" smtClean="0">
                <a:solidFill>
                  <a:srgbClr val="002554"/>
                </a:solidFill>
              </a:rPr>
              <a:t>demonstrate continuous</a:t>
            </a:r>
            <a:r>
              <a:rPr lang="en-GB" dirty="0">
                <a:solidFill>
                  <a:srgbClr val="002554"/>
                </a:solidFill>
              </a:rPr>
              <a:t>, </a:t>
            </a:r>
            <a:r>
              <a:rPr lang="en-GB" dirty="0" smtClean="0">
                <a:solidFill>
                  <a:srgbClr val="002554"/>
                </a:solidFill>
              </a:rPr>
              <a:t>year-on-year improvement </a:t>
            </a:r>
            <a:r>
              <a:rPr lang="en-GB" dirty="0">
                <a:solidFill>
                  <a:srgbClr val="002554"/>
                </a:solidFill>
              </a:rPr>
              <a:t>through </a:t>
            </a:r>
            <a:r>
              <a:rPr lang="en-GB" dirty="0" smtClean="0">
                <a:solidFill>
                  <a:srgbClr val="002554"/>
                </a:solidFill>
              </a:rPr>
              <a:t>their access </a:t>
            </a:r>
            <a:r>
              <a:rPr lang="en-GB" dirty="0">
                <a:solidFill>
                  <a:srgbClr val="002554"/>
                </a:solidFill>
              </a:rPr>
              <a:t>and participation plans </a:t>
            </a:r>
            <a:r>
              <a:rPr lang="en-GB" dirty="0" smtClean="0">
                <a:solidFill>
                  <a:srgbClr val="002554"/>
                </a:solidFill>
              </a:rPr>
              <a:t>by:</a:t>
            </a:r>
            <a:endParaRPr lang="en-GB" dirty="0">
              <a:solidFill>
                <a:srgbClr val="002554"/>
              </a:solidFill>
            </a:endParaRPr>
          </a:p>
          <a:p>
            <a:pPr marL="685800" lvl="2">
              <a:lnSpc>
                <a:spcPct val="100000"/>
              </a:lnSpc>
              <a:spcBef>
                <a:spcPts val="1000"/>
              </a:spcBef>
              <a:spcAft>
                <a:spcPts val="600"/>
              </a:spcAft>
              <a:buClr>
                <a:srgbClr val="2D5596"/>
              </a:buClr>
            </a:pPr>
            <a:r>
              <a:rPr lang="en-GB" sz="2800" dirty="0" smtClean="0">
                <a:solidFill>
                  <a:srgbClr val="002554"/>
                </a:solidFill>
              </a:rPr>
              <a:t>reducing </a:t>
            </a:r>
            <a:r>
              <a:rPr lang="en-GB" sz="2800" dirty="0">
                <a:solidFill>
                  <a:srgbClr val="002554"/>
                </a:solidFill>
              </a:rPr>
              <a:t>the gaps in access, success and progression for underrepresented groups among their own students</a:t>
            </a:r>
          </a:p>
          <a:p>
            <a:pPr marL="685800" lvl="2">
              <a:lnSpc>
                <a:spcPct val="100000"/>
              </a:lnSpc>
              <a:spcBef>
                <a:spcPts val="1000"/>
              </a:spcBef>
              <a:spcAft>
                <a:spcPts val="600"/>
              </a:spcAft>
              <a:buClr>
                <a:srgbClr val="2D5596"/>
              </a:buClr>
            </a:pPr>
            <a:r>
              <a:rPr lang="en-GB" sz="2800" dirty="0" smtClean="0">
                <a:solidFill>
                  <a:srgbClr val="002554"/>
                </a:solidFill>
              </a:rPr>
              <a:t>improve </a:t>
            </a:r>
            <a:r>
              <a:rPr lang="en-GB" sz="2800" dirty="0">
                <a:solidFill>
                  <a:srgbClr val="002554"/>
                </a:solidFill>
              </a:rPr>
              <a:t>practice, including through better evaluation and sustained engagement with schools from early years and with employers. </a:t>
            </a:r>
          </a:p>
        </p:txBody>
      </p:sp>
    </p:spTree>
    <p:extLst>
      <p:ext uri="{BB962C8B-B14F-4D97-AF65-F5344CB8AC3E}">
        <p14:creationId xmlns:p14="http://schemas.microsoft.com/office/powerpoint/2010/main" val="378329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01"/>
            <a:ext cx="10515600" cy="979581"/>
          </a:xfrm>
        </p:spPr>
        <p:txBody>
          <a:bodyPr>
            <a:normAutofit/>
          </a:bodyPr>
          <a:lstStyle/>
          <a:p>
            <a:r>
              <a:rPr lang="en-GB" sz="3600" b="1" dirty="0" smtClean="0">
                <a:solidFill>
                  <a:schemeClr val="tx2"/>
                </a:solidFill>
              </a:rPr>
              <a:t>What is the Office for Students going to do (2)?</a:t>
            </a:r>
            <a:endParaRPr lang="en-GB" sz="3600" b="1" dirty="0">
              <a:solidFill>
                <a:schemeClr val="tx2"/>
              </a:solidFill>
            </a:endParaRPr>
          </a:p>
        </p:txBody>
      </p:sp>
      <p:sp>
        <p:nvSpPr>
          <p:cNvPr id="3" name="Content Placeholder 2"/>
          <p:cNvSpPr>
            <a:spLocks noGrp="1"/>
          </p:cNvSpPr>
          <p:nvPr>
            <p:ph idx="1"/>
          </p:nvPr>
        </p:nvSpPr>
        <p:spPr>
          <a:xfrm>
            <a:off x="794871" y="1595717"/>
            <a:ext cx="10476753" cy="4888117"/>
          </a:xfrm>
        </p:spPr>
        <p:txBody>
          <a:bodyPr>
            <a:normAutofit/>
          </a:bodyPr>
          <a:lstStyle/>
          <a:p>
            <a:pPr marL="0" indent="0">
              <a:buNone/>
            </a:pPr>
            <a:r>
              <a:rPr lang="en-GB" dirty="0" smtClean="0">
                <a:solidFill>
                  <a:srgbClr val="002554"/>
                </a:solidFill>
              </a:rPr>
              <a:t>Sector-wide support for:</a:t>
            </a:r>
          </a:p>
          <a:p>
            <a:pPr marL="0" indent="0">
              <a:buNone/>
            </a:pPr>
            <a:endParaRPr lang="en-GB" dirty="0" smtClean="0">
              <a:solidFill>
                <a:srgbClr val="002554"/>
              </a:solidFill>
            </a:endParaRPr>
          </a:p>
          <a:p>
            <a:pPr>
              <a:lnSpc>
                <a:spcPct val="120000"/>
              </a:lnSpc>
              <a:spcAft>
                <a:spcPts val="600"/>
              </a:spcAft>
            </a:pPr>
            <a:r>
              <a:rPr lang="en-GB" dirty="0">
                <a:solidFill>
                  <a:srgbClr val="002554"/>
                </a:solidFill>
              </a:rPr>
              <a:t>a</a:t>
            </a:r>
            <a:r>
              <a:rPr lang="en-GB" dirty="0" smtClean="0">
                <a:solidFill>
                  <a:srgbClr val="002554"/>
                </a:solidFill>
              </a:rPr>
              <a:t>vailability </a:t>
            </a:r>
            <a:r>
              <a:rPr lang="en-GB" dirty="0">
                <a:solidFill>
                  <a:srgbClr val="002554"/>
                </a:solidFill>
              </a:rPr>
              <a:t>and use of more common and rigorous data and </a:t>
            </a:r>
            <a:r>
              <a:rPr lang="en-GB" dirty="0" smtClean="0">
                <a:solidFill>
                  <a:srgbClr val="002554"/>
                </a:solidFill>
              </a:rPr>
              <a:t>evidence to target and evaluate access and participation work</a:t>
            </a:r>
            <a:endParaRPr lang="en-US" dirty="0">
              <a:solidFill>
                <a:srgbClr val="002554"/>
              </a:solidFill>
            </a:endParaRPr>
          </a:p>
          <a:p>
            <a:pPr>
              <a:lnSpc>
                <a:spcPct val="120000"/>
              </a:lnSpc>
              <a:spcAft>
                <a:spcPts val="600"/>
              </a:spcAft>
            </a:pPr>
            <a:r>
              <a:rPr lang="en-GB" dirty="0" smtClean="0">
                <a:solidFill>
                  <a:srgbClr val="002554"/>
                </a:solidFill>
              </a:rPr>
              <a:t>collaborative </a:t>
            </a:r>
            <a:r>
              <a:rPr lang="en-GB" dirty="0">
                <a:solidFill>
                  <a:srgbClr val="002554"/>
                </a:solidFill>
              </a:rPr>
              <a:t>working between </a:t>
            </a:r>
            <a:r>
              <a:rPr lang="en-GB" dirty="0" smtClean="0">
                <a:solidFill>
                  <a:srgbClr val="002554"/>
                </a:solidFill>
              </a:rPr>
              <a:t>different universities and colleges and with </a:t>
            </a:r>
            <a:r>
              <a:rPr lang="en-GB" dirty="0">
                <a:solidFill>
                  <a:srgbClr val="002554"/>
                </a:solidFill>
              </a:rPr>
              <a:t>schools and </a:t>
            </a:r>
            <a:r>
              <a:rPr lang="en-GB" dirty="0" smtClean="0">
                <a:solidFill>
                  <a:srgbClr val="002554"/>
                </a:solidFill>
              </a:rPr>
              <a:t>employers, e.g. NCOP</a:t>
            </a:r>
            <a:endParaRPr lang="en-US" dirty="0">
              <a:solidFill>
                <a:srgbClr val="002554"/>
              </a:solidFill>
            </a:endParaRPr>
          </a:p>
          <a:p>
            <a:pPr>
              <a:lnSpc>
                <a:spcPct val="120000"/>
              </a:lnSpc>
              <a:spcAft>
                <a:spcPts val="600"/>
              </a:spcAft>
            </a:pPr>
            <a:r>
              <a:rPr lang="en-GB" dirty="0">
                <a:solidFill>
                  <a:srgbClr val="002554"/>
                </a:solidFill>
              </a:rPr>
              <a:t>a</a:t>
            </a:r>
            <a:r>
              <a:rPr lang="en-GB" dirty="0" smtClean="0">
                <a:solidFill>
                  <a:srgbClr val="002554"/>
                </a:solidFill>
              </a:rPr>
              <a:t>dvancement and </a:t>
            </a:r>
            <a:r>
              <a:rPr lang="en-GB" dirty="0">
                <a:solidFill>
                  <a:srgbClr val="002554"/>
                </a:solidFill>
              </a:rPr>
              <a:t>sharing of innovative and effective </a:t>
            </a:r>
            <a:r>
              <a:rPr lang="en-GB" dirty="0" smtClean="0">
                <a:solidFill>
                  <a:srgbClr val="002554"/>
                </a:solidFill>
              </a:rPr>
              <a:t>practice, e.g. Barriers to Student Success </a:t>
            </a:r>
            <a:endParaRPr lang="en-US" dirty="0">
              <a:solidFill>
                <a:srgbClr val="002554"/>
              </a:solidFill>
            </a:endParaRPr>
          </a:p>
          <a:p>
            <a:pPr marL="0" indent="0">
              <a:buNone/>
            </a:pPr>
            <a:endParaRPr lang="en-GB" dirty="0" smtClean="0">
              <a:solidFill>
                <a:srgbClr val="002554"/>
              </a:solidFill>
            </a:endParaRPr>
          </a:p>
          <a:p>
            <a:pPr marL="0" indent="0">
              <a:buNone/>
            </a:pPr>
            <a:endParaRPr lang="en-GB" dirty="0">
              <a:solidFill>
                <a:srgbClr val="002554"/>
              </a:solidFill>
            </a:endParaRPr>
          </a:p>
        </p:txBody>
      </p:sp>
    </p:spTree>
    <p:extLst>
      <p:ext uri="{BB962C8B-B14F-4D97-AF65-F5344CB8AC3E}">
        <p14:creationId xmlns:p14="http://schemas.microsoft.com/office/powerpoint/2010/main" val="273870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37F63-CDBD-4368-97DF-88BE3264EA73}"/>
              </a:ext>
            </a:extLst>
          </p:cNvPr>
          <p:cNvSpPr>
            <a:spLocks noGrp="1"/>
          </p:cNvSpPr>
          <p:nvPr>
            <p:ph type="title"/>
          </p:nvPr>
        </p:nvSpPr>
        <p:spPr>
          <a:xfrm>
            <a:off x="971501" y="1328469"/>
            <a:ext cx="8391035" cy="907598"/>
          </a:xfrm>
        </p:spPr>
        <p:txBody>
          <a:bodyPr/>
          <a:lstStyle/>
          <a:p>
            <a:pPr>
              <a:lnSpc>
                <a:spcPts val="5400"/>
              </a:lnSpc>
            </a:pPr>
            <a:r>
              <a:rPr lang="en-GB" dirty="0"/>
              <a:t>How to </a:t>
            </a:r>
            <a:r>
              <a:rPr lang="en-GB" dirty="0" smtClean="0"/>
              <a:t>find out more</a:t>
            </a:r>
            <a:endParaRPr lang="en-GB" dirty="0"/>
          </a:p>
        </p:txBody>
      </p:sp>
      <p:sp>
        <p:nvSpPr>
          <p:cNvPr id="5" name="Text Placeholder 4">
            <a:extLst>
              <a:ext uri="{FF2B5EF4-FFF2-40B4-BE49-F238E27FC236}">
                <a16:creationId xmlns:a16="http://schemas.microsoft.com/office/drawing/2014/main" xmlns="" id="{DEB5825B-AD1A-4765-ADD7-2308C9CDF010}"/>
              </a:ext>
            </a:extLst>
          </p:cNvPr>
          <p:cNvSpPr>
            <a:spLocks noGrp="1"/>
          </p:cNvSpPr>
          <p:nvPr>
            <p:ph type="body" sz="quarter" idx="14"/>
          </p:nvPr>
        </p:nvSpPr>
        <p:spPr>
          <a:xfrm>
            <a:off x="958851" y="3399419"/>
            <a:ext cx="9191913" cy="2539157"/>
          </a:xfrm>
        </p:spPr>
        <p:txBody>
          <a:bodyPr lIns="0" tIns="0" rIns="0" bIns="0">
            <a:noAutofit/>
          </a:bodyPr>
          <a:lstStyle/>
          <a:p>
            <a:pPr>
              <a:lnSpc>
                <a:spcPts val="2200"/>
              </a:lnSpc>
              <a:spcBef>
                <a:spcPts val="0"/>
              </a:spcBef>
              <a:spcAft>
                <a:spcPts val="600"/>
              </a:spcAft>
            </a:pPr>
            <a:r>
              <a:rPr lang="fr-FR" sz="2200" dirty="0" smtClean="0"/>
              <a:t>Email </a:t>
            </a:r>
            <a:r>
              <a:rPr lang="fr-FR" sz="2200" b="0" dirty="0" smtClean="0"/>
              <a:t>chris.millward@officeforstudents.org.uk</a:t>
            </a:r>
          </a:p>
          <a:p>
            <a:pPr>
              <a:lnSpc>
                <a:spcPts val="2200"/>
              </a:lnSpc>
              <a:spcBef>
                <a:spcPts val="0"/>
              </a:spcBef>
              <a:spcAft>
                <a:spcPts val="600"/>
              </a:spcAft>
            </a:pPr>
            <a:r>
              <a:rPr lang="fr-FR" sz="2200" dirty="0" smtClean="0"/>
              <a:t>Twitter </a:t>
            </a:r>
            <a:r>
              <a:rPr lang="fr-FR" sz="2200" b="0" dirty="0"/>
              <a:t>@</a:t>
            </a:r>
            <a:r>
              <a:rPr lang="fr-FR" sz="2200" b="0" dirty="0" err="1" smtClean="0"/>
              <a:t>officestudents</a:t>
            </a:r>
            <a:endParaRPr lang="fr-FR" sz="2200" b="0" dirty="0" smtClean="0"/>
          </a:p>
          <a:p>
            <a:pPr>
              <a:lnSpc>
                <a:spcPts val="2200"/>
              </a:lnSpc>
              <a:spcBef>
                <a:spcPts val="0"/>
              </a:spcBef>
              <a:spcAft>
                <a:spcPts val="1800"/>
              </a:spcAft>
            </a:pPr>
            <a:r>
              <a:rPr lang="fr-FR" sz="2200" dirty="0" err="1"/>
              <a:t>W</a:t>
            </a:r>
            <a:r>
              <a:rPr lang="fr-FR" sz="2200" dirty="0" err="1" smtClean="0"/>
              <a:t>ebsite</a:t>
            </a:r>
            <a:r>
              <a:rPr lang="fr-FR" sz="2200" dirty="0" smtClean="0"/>
              <a:t> </a:t>
            </a:r>
            <a:r>
              <a:rPr lang="fr-FR" sz="2200" b="0" dirty="0" smtClean="0"/>
              <a:t>www.officeforstudents.org.uk</a:t>
            </a:r>
          </a:p>
          <a:p>
            <a:pPr>
              <a:lnSpc>
                <a:spcPts val="2200"/>
              </a:lnSpc>
              <a:spcBef>
                <a:spcPts val="0"/>
              </a:spcBef>
              <a:spcAft>
                <a:spcPts val="600"/>
              </a:spcAft>
            </a:pPr>
            <a:r>
              <a:rPr lang="en-GB" sz="2200" b="0" dirty="0" smtClean="0"/>
              <a:t>monthly </a:t>
            </a:r>
            <a:r>
              <a:rPr lang="en-GB" sz="2200" b="0" dirty="0"/>
              <a:t>e-newsletter</a:t>
            </a:r>
          </a:p>
          <a:p>
            <a:pPr>
              <a:lnSpc>
                <a:spcPts val="2200"/>
              </a:lnSpc>
              <a:spcBef>
                <a:spcPts val="0"/>
              </a:spcBef>
              <a:spcAft>
                <a:spcPts val="600"/>
              </a:spcAft>
            </a:pPr>
            <a:r>
              <a:rPr lang="en-GB" sz="2200" b="0" dirty="0" err="1" smtClean="0"/>
              <a:t>OfS</a:t>
            </a:r>
            <a:r>
              <a:rPr lang="en-GB" sz="2200" b="0" dirty="0" smtClean="0"/>
              <a:t> </a:t>
            </a:r>
            <a:r>
              <a:rPr lang="en-GB" sz="2200" b="0" dirty="0"/>
              <a:t>alerts </a:t>
            </a:r>
          </a:p>
          <a:p>
            <a:pPr>
              <a:lnSpc>
                <a:spcPts val="2200"/>
              </a:lnSpc>
              <a:spcBef>
                <a:spcPts val="0"/>
              </a:spcBef>
              <a:spcAft>
                <a:spcPts val="600"/>
              </a:spcAft>
            </a:pPr>
            <a:r>
              <a:rPr lang="en-GB" sz="2200" b="0" dirty="0" err="1" smtClean="0"/>
              <a:t>OfS</a:t>
            </a:r>
            <a:r>
              <a:rPr lang="en-GB" sz="2200" b="0" dirty="0" smtClean="0"/>
              <a:t> </a:t>
            </a:r>
            <a:r>
              <a:rPr lang="en-GB" sz="2200" b="0" dirty="0"/>
              <a:t>alerts for the Prevent duty</a:t>
            </a:r>
          </a:p>
          <a:p>
            <a:pPr>
              <a:lnSpc>
                <a:spcPts val="2200"/>
              </a:lnSpc>
              <a:spcBef>
                <a:spcPts val="0"/>
              </a:spcBef>
              <a:spcAft>
                <a:spcPts val="1200"/>
              </a:spcAft>
            </a:pPr>
            <a:r>
              <a:rPr lang="en-GB" sz="2200" b="0" dirty="0" err="1" smtClean="0"/>
              <a:t>OfS</a:t>
            </a:r>
            <a:r>
              <a:rPr lang="en-GB" sz="2200" b="0" dirty="0" smtClean="0"/>
              <a:t> </a:t>
            </a:r>
            <a:r>
              <a:rPr lang="en-GB" sz="2200" b="0" dirty="0"/>
              <a:t>alerts for charity regulation </a:t>
            </a:r>
          </a:p>
          <a:p>
            <a:pPr>
              <a:lnSpc>
                <a:spcPts val="2200"/>
              </a:lnSpc>
              <a:spcBef>
                <a:spcPts val="0"/>
              </a:spcBef>
              <a:spcAft>
                <a:spcPts val="600"/>
              </a:spcAft>
            </a:pPr>
            <a:r>
              <a:rPr lang="en-GB" sz="2200" b="0" dirty="0" smtClean="0"/>
              <a:t>You </a:t>
            </a:r>
            <a:r>
              <a:rPr lang="en-GB" sz="2200" b="0" dirty="0"/>
              <a:t>can join these </a:t>
            </a:r>
            <a:r>
              <a:rPr lang="en-GB" sz="2200" b="0" dirty="0" smtClean="0"/>
              <a:t>at;</a:t>
            </a:r>
          </a:p>
          <a:p>
            <a:pPr>
              <a:lnSpc>
                <a:spcPts val="2200"/>
              </a:lnSpc>
              <a:spcBef>
                <a:spcPts val="0"/>
              </a:spcBef>
              <a:spcAft>
                <a:spcPts val="600"/>
              </a:spcAft>
            </a:pPr>
            <a:r>
              <a:rPr lang="en-GB" sz="2200" b="0" dirty="0" smtClean="0"/>
              <a:t>https</a:t>
            </a:r>
            <a:r>
              <a:rPr lang="en-GB" sz="2200" b="0" dirty="0"/>
              <a:t>://www.officeforstudents.org.uk/sign-up-for-email-alerts</a:t>
            </a:r>
          </a:p>
        </p:txBody>
      </p:sp>
    </p:spTree>
    <p:extLst>
      <p:ext uri="{BB962C8B-B14F-4D97-AF65-F5344CB8AC3E}">
        <p14:creationId xmlns:p14="http://schemas.microsoft.com/office/powerpoint/2010/main" val="579952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FEE6F186-70A6-4CCC-9288-DEE694B96157}"/>
              </a:ext>
            </a:extLst>
          </p:cNvPr>
          <p:cNvSpPr>
            <a:spLocks noGrp="1"/>
          </p:cNvSpPr>
          <p:nvPr>
            <p:ph type="body" sz="quarter" idx="13"/>
          </p:nvPr>
        </p:nvSpPr>
        <p:spPr>
          <a:xfrm>
            <a:off x="958851" y="5160712"/>
            <a:ext cx="10278533" cy="313932"/>
          </a:xfrm>
        </p:spPr>
        <p:txBody>
          <a:bodyPr/>
          <a:lstStyle/>
          <a:p>
            <a:r>
              <a:rPr lang="en-GB" dirty="0"/>
              <a:t>Copyright ©</a:t>
            </a:r>
          </a:p>
        </p:txBody>
      </p:sp>
      <p:sp>
        <p:nvSpPr>
          <p:cNvPr id="7" name="Text Placeholder 6">
            <a:extLst>
              <a:ext uri="{FF2B5EF4-FFF2-40B4-BE49-F238E27FC236}">
                <a16:creationId xmlns:a16="http://schemas.microsoft.com/office/drawing/2014/main" xmlns="" id="{56E61696-4D50-4BC2-A84F-73E530E52429}"/>
              </a:ext>
            </a:extLst>
          </p:cNvPr>
          <p:cNvSpPr>
            <a:spLocks noGrp="1"/>
          </p:cNvSpPr>
          <p:nvPr>
            <p:ph type="body" sz="quarter" idx="14"/>
          </p:nvPr>
        </p:nvSpPr>
        <p:spPr>
          <a:xfrm>
            <a:off x="954617" y="5748036"/>
            <a:ext cx="10282767" cy="663771"/>
          </a:xfrm>
        </p:spPr>
        <p:txBody>
          <a:bodyPr/>
          <a:lstStyle/>
          <a:p>
            <a:r>
              <a:rPr lang="en-GB" dirty="0"/>
              <a:t>The copyright in this presentation is held either by the </a:t>
            </a:r>
            <a:r>
              <a:rPr lang="en-GB" dirty="0" smtClean="0"/>
              <a:t>Office </a:t>
            </a:r>
            <a:r>
              <a:rPr lang="en-GB" dirty="0"/>
              <a:t>for Students (</a:t>
            </a:r>
            <a:r>
              <a:rPr lang="en-GB" dirty="0" err="1"/>
              <a:t>OfS</a:t>
            </a:r>
            <a:r>
              <a:rPr lang="en-GB" dirty="0"/>
              <a:t>) or </a:t>
            </a:r>
            <a:r>
              <a:rPr lang="en-GB" dirty="0" smtClean="0"/>
              <a:t>by </a:t>
            </a:r>
            <a:r>
              <a:rPr lang="en-GB" dirty="0"/>
              <a:t>the originating authors.</a:t>
            </a:r>
          </a:p>
          <a:p>
            <a:r>
              <a:rPr lang="en-GB" dirty="0"/>
              <a:t>Please contact </a:t>
            </a:r>
            <a:r>
              <a:rPr lang="en-GB" dirty="0" smtClean="0"/>
              <a:t>info@officeforstudents.org.uk </a:t>
            </a:r>
            <a:r>
              <a:rPr lang="en-GB" dirty="0"/>
              <a:t>for further information and re-use requests. </a:t>
            </a:r>
          </a:p>
        </p:txBody>
      </p:sp>
      <p:sp>
        <p:nvSpPr>
          <p:cNvPr id="4" name="Text Placeholder 6">
            <a:extLst>
              <a:ext uri="{FF2B5EF4-FFF2-40B4-BE49-F238E27FC236}">
                <a16:creationId xmlns:a16="http://schemas.microsoft.com/office/drawing/2014/main" xmlns="" id="{56E61696-4D50-4BC2-A84F-73E530E52429}"/>
              </a:ext>
            </a:extLst>
          </p:cNvPr>
          <p:cNvSpPr txBox="1">
            <a:spLocks/>
          </p:cNvSpPr>
          <p:nvPr/>
        </p:nvSpPr>
        <p:spPr>
          <a:xfrm>
            <a:off x="954617" y="4168618"/>
            <a:ext cx="9083001" cy="75713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Slides 6,7,8 and 9 contain analysis created from data </a:t>
            </a:r>
            <a:r>
              <a:rPr lang="en-GB" dirty="0"/>
              <a:t>sourced from the Department for Education’s National Pupil Database. The </a:t>
            </a:r>
            <a:r>
              <a:rPr lang="en-GB" dirty="0" err="1"/>
              <a:t>DfE</a:t>
            </a:r>
            <a:r>
              <a:rPr lang="en-GB" dirty="0"/>
              <a:t> </a:t>
            </a:r>
            <a:r>
              <a:rPr lang="en-GB" dirty="0" smtClean="0"/>
              <a:t>does </a:t>
            </a:r>
            <a:r>
              <a:rPr lang="en-GB" dirty="0"/>
              <a:t>not accept responsibility for any inferences or conclusions derived from the NPD data by third parties.</a:t>
            </a:r>
          </a:p>
        </p:txBody>
      </p:sp>
    </p:spTree>
    <p:extLst>
      <p:ext uri="{BB962C8B-B14F-4D97-AF65-F5344CB8AC3E}">
        <p14:creationId xmlns:p14="http://schemas.microsoft.com/office/powerpoint/2010/main" val="98821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2"/>
                </a:solidFill>
              </a:rPr>
              <a:t>The social mobility challenge</a:t>
            </a:r>
            <a:endParaRPr lang="en-GB" sz="3600" b="1" dirty="0">
              <a:solidFill>
                <a:schemeClr val="tx2"/>
              </a:solidFill>
            </a:endParaRPr>
          </a:p>
        </p:txBody>
      </p:sp>
      <p:sp>
        <p:nvSpPr>
          <p:cNvPr id="3" name="Content Placeholder 2"/>
          <p:cNvSpPr>
            <a:spLocks noGrp="1"/>
          </p:cNvSpPr>
          <p:nvPr>
            <p:ph idx="1"/>
          </p:nvPr>
        </p:nvSpPr>
        <p:spPr>
          <a:xfrm>
            <a:off x="1331335" y="1947333"/>
            <a:ext cx="5306532" cy="4572360"/>
          </a:xfrm>
        </p:spPr>
        <p:txBody>
          <a:bodyPr>
            <a:normAutofit/>
          </a:bodyPr>
          <a:lstStyle/>
          <a:p>
            <a:pPr marL="0" indent="0">
              <a:buNone/>
            </a:pPr>
            <a:r>
              <a:rPr lang="en-GB" dirty="0">
                <a:solidFill>
                  <a:srgbClr val="002554"/>
                </a:solidFill>
              </a:rPr>
              <a:t>‘In our country today, where you start still all too often determines where you finish. And while talent is spread evenly across the country, opportunity is not. None of us should accept this. Everyone deserves a fair shot in life and a chance to go as far as their hard work and talent can take them.’ </a:t>
            </a:r>
          </a:p>
        </p:txBody>
      </p:sp>
      <p:pic>
        <p:nvPicPr>
          <p:cNvPr id="6" name="Picture 5"/>
          <p:cNvPicPr>
            <a:picLocks noChangeAspect="1"/>
          </p:cNvPicPr>
          <p:nvPr/>
        </p:nvPicPr>
        <p:blipFill>
          <a:blip r:embed="rId2"/>
          <a:stretch>
            <a:fillRect/>
          </a:stretch>
        </p:blipFill>
        <p:spPr>
          <a:xfrm>
            <a:off x="7716587" y="1935529"/>
            <a:ext cx="2956560" cy="3868371"/>
          </a:xfrm>
          <a:prstGeom prst="rect">
            <a:avLst/>
          </a:prstGeom>
        </p:spPr>
      </p:pic>
    </p:spTree>
    <p:extLst>
      <p:ext uri="{BB962C8B-B14F-4D97-AF65-F5344CB8AC3E}">
        <p14:creationId xmlns:p14="http://schemas.microsoft.com/office/powerpoint/2010/main" val="2497801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a:xfrm>
            <a:off x="958850" y="239620"/>
            <a:ext cx="10279063" cy="902958"/>
          </a:xfrm>
        </p:spPr>
        <p:txBody>
          <a:bodyPr>
            <a:normAutofit/>
          </a:bodyPr>
          <a:lstStyle/>
          <a:p>
            <a:r>
              <a:rPr lang="en-GB" dirty="0" smtClean="0"/>
              <a:t>HE participation varies across the country</a:t>
            </a:r>
            <a:endParaRPr lang="en-GB" dirty="0"/>
          </a:p>
        </p:txBody>
      </p:sp>
      <p:pic>
        <p:nvPicPr>
          <p:cNvPr id="6" name="Picture 5"/>
          <p:cNvPicPr>
            <a:picLocks noChangeAspect="1"/>
          </p:cNvPicPr>
          <p:nvPr/>
        </p:nvPicPr>
        <p:blipFill>
          <a:blip r:embed="rId3"/>
          <a:stretch>
            <a:fillRect/>
          </a:stretch>
        </p:blipFill>
        <p:spPr>
          <a:xfrm>
            <a:off x="455517" y="997921"/>
            <a:ext cx="5105400" cy="5516880"/>
          </a:xfrm>
          <a:prstGeom prst="rect">
            <a:avLst/>
          </a:prstGeom>
        </p:spPr>
      </p:pic>
      <p:pic>
        <p:nvPicPr>
          <p:cNvPr id="8" name="Picture 7"/>
          <p:cNvPicPr>
            <a:picLocks noChangeAspect="1"/>
          </p:cNvPicPr>
          <p:nvPr/>
        </p:nvPicPr>
        <p:blipFill>
          <a:blip r:embed="rId4"/>
          <a:stretch>
            <a:fillRect/>
          </a:stretch>
        </p:blipFill>
        <p:spPr>
          <a:xfrm>
            <a:off x="6018213" y="997921"/>
            <a:ext cx="5219700" cy="3533775"/>
          </a:xfrm>
          <a:prstGeom prst="rect">
            <a:avLst/>
          </a:prstGeom>
        </p:spPr>
      </p:pic>
      <p:sp>
        <p:nvSpPr>
          <p:cNvPr id="9" name="TextBox 8"/>
          <p:cNvSpPr txBox="1"/>
          <p:nvPr/>
        </p:nvSpPr>
        <p:spPr>
          <a:xfrm>
            <a:off x="5952909" y="4713446"/>
            <a:ext cx="5139532" cy="1477328"/>
          </a:xfrm>
          <a:prstGeom prst="rect">
            <a:avLst/>
          </a:prstGeom>
          <a:noFill/>
        </p:spPr>
        <p:txBody>
          <a:bodyPr wrap="square" rtlCol="0">
            <a:spAutoFit/>
          </a:bodyPr>
          <a:lstStyle/>
          <a:p>
            <a:r>
              <a:rPr lang="en-GB" dirty="0" smtClean="0"/>
              <a:t>POLAR classifies small areas into five quintiles that reflect young participation rates across the UK. London generally has very high levels of participation but pockets such as some parts of Greenwich have lower participation.</a:t>
            </a:r>
            <a:endParaRPr lang="en-GB" dirty="0"/>
          </a:p>
        </p:txBody>
      </p:sp>
      <p:sp>
        <p:nvSpPr>
          <p:cNvPr id="2" name="TextBox 1"/>
          <p:cNvSpPr txBox="1"/>
          <p:nvPr/>
        </p:nvSpPr>
        <p:spPr>
          <a:xfrm>
            <a:off x="6018213" y="6386945"/>
            <a:ext cx="5744296" cy="261610"/>
          </a:xfrm>
          <a:prstGeom prst="rect">
            <a:avLst/>
          </a:prstGeom>
          <a:noFill/>
        </p:spPr>
        <p:txBody>
          <a:bodyPr wrap="square" rtlCol="0">
            <a:spAutoFit/>
          </a:bodyPr>
          <a:lstStyle/>
          <a:p>
            <a:r>
              <a:rPr lang="en-GB" sz="1100" dirty="0"/>
              <a:t>https://www.officeforstudents.org.uk/data-and-analysis/polar-participation-of-local-areas/</a:t>
            </a:r>
          </a:p>
        </p:txBody>
      </p:sp>
    </p:spTree>
    <p:extLst>
      <p:ext uri="{BB962C8B-B14F-4D97-AF65-F5344CB8AC3E}">
        <p14:creationId xmlns:p14="http://schemas.microsoft.com/office/powerpoint/2010/main" val="141589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75A3B8-2641-4C4A-BC01-9686B01F1ADF}"/>
              </a:ext>
            </a:extLst>
          </p:cNvPr>
          <p:cNvSpPr>
            <a:spLocks noGrp="1"/>
          </p:cNvSpPr>
          <p:nvPr>
            <p:ph type="title"/>
          </p:nvPr>
        </p:nvSpPr>
        <p:spPr>
          <a:xfrm>
            <a:off x="928968" y="114114"/>
            <a:ext cx="10279063" cy="902958"/>
          </a:xfrm>
        </p:spPr>
        <p:txBody>
          <a:bodyPr>
            <a:normAutofit/>
          </a:bodyPr>
          <a:lstStyle/>
          <a:p>
            <a:r>
              <a:rPr lang="en-GB" dirty="0" smtClean="0"/>
              <a:t>Academic attainment before HE is a key factor</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414" y="747348"/>
            <a:ext cx="7621064" cy="5715798"/>
          </a:xfrm>
          <a:prstGeom prst="rect">
            <a:avLst/>
          </a:prstGeom>
        </p:spPr>
      </p:pic>
      <p:sp>
        <p:nvSpPr>
          <p:cNvPr id="6" name="TextBox 5"/>
          <p:cNvSpPr txBox="1"/>
          <p:nvPr/>
        </p:nvSpPr>
        <p:spPr>
          <a:xfrm>
            <a:off x="317827" y="1017072"/>
            <a:ext cx="2041236" cy="2031325"/>
          </a:xfrm>
          <a:prstGeom prst="rect">
            <a:avLst/>
          </a:prstGeom>
          <a:noFill/>
        </p:spPr>
        <p:txBody>
          <a:bodyPr wrap="square" rtlCol="0">
            <a:spAutoFit/>
          </a:bodyPr>
          <a:lstStyle/>
          <a:p>
            <a:r>
              <a:rPr lang="en-GB" dirty="0" smtClean="0"/>
              <a:t>Proportion of KS4 pupils attaining 5+ A* to C grades at GCSE including English and Maths (2014-15)</a:t>
            </a:r>
          </a:p>
          <a:p>
            <a:endParaRPr lang="en-GB" dirty="0"/>
          </a:p>
        </p:txBody>
      </p:sp>
      <p:sp>
        <p:nvSpPr>
          <p:cNvPr id="7" name="TextBox 6"/>
          <p:cNvSpPr txBox="1"/>
          <p:nvPr/>
        </p:nvSpPr>
        <p:spPr>
          <a:xfrm>
            <a:off x="9892145" y="935575"/>
            <a:ext cx="2299855" cy="2031325"/>
          </a:xfrm>
          <a:prstGeom prst="rect">
            <a:avLst/>
          </a:prstGeom>
          <a:noFill/>
        </p:spPr>
        <p:txBody>
          <a:bodyPr wrap="square" rtlCol="0">
            <a:spAutoFit/>
          </a:bodyPr>
          <a:lstStyle/>
          <a:p>
            <a:r>
              <a:rPr lang="en-GB" dirty="0" smtClean="0"/>
              <a:t>Young participation rate for cohorts who were 18 at the start of the academic years 2009-10 to 2013-14</a:t>
            </a:r>
          </a:p>
          <a:p>
            <a:endParaRPr lang="en-GB" dirty="0"/>
          </a:p>
        </p:txBody>
      </p:sp>
      <p:sp>
        <p:nvSpPr>
          <p:cNvPr id="8" name="TextBox 7"/>
          <p:cNvSpPr txBox="1"/>
          <p:nvPr/>
        </p:nvSpPr>
        <p:spPr>
          <a:xfrm>
            <a:off x="6098012" y="6427113"/>
            <a:ext cx="6093987" cy="430887"/>
          </a:xfrm>
          <a:prstGeom prst="rect">
            <a:avLst/>
          </a:prstGeom>
          <a:noFill/>
        </p:spPr>
        <p:txBody>
          <a:bodyPr wrap="square" rtlCol="0">
            <a:spAutoFit/>
          </a:bodyPr>
          <a:lstStyle/>
          <a:p>
            <a:r>
              <a:rPr lang="en-GB" sz="1100" dirty="0"/>
              <a:t>https://www.officeforstudents.org.uk/data-and-analysis/polar-participation-of-local-areas/polar4-data/</a:t>
            </a:r>
          </a:p>
        </p:txBody>
      </p:sp>
      <p:sp>
        <p:nvSpPr>
          <p:cNvPr id="9" name="TextBox 8"/>
          <p:cNvSpPr txBox="1"/>
          <p:nvPr/>
        </p:nvSpPr>
        <p:spPr>
          <a:xfrm>
            <a:off x="73892" y="6427112"/>
            <a:ext cx="6093987" cy="430887"/>
          </a:xfrm>
          <a:prstGeom prst="rect">
            <a:avLst/>
          </a:prstGeom>
          <a:noFill/>
        </p:spPr>
        <p:txBody>
          <a:bodyPr wrap="square" rtlCol="0">
            <a:spAutoFit/>
          </a:bodyPr>
          <a:lstStyle/>
          <a:p>
            <a:r>
              <a:rPr lang="en-US" sz="1100" dirty="0"/>
              <a:t>https://www.gov.uk/government/statistics/revised-gcse-and-equivalent-results-in-england-2014-to-2015</a:t>
            </a:r>
          </a:p>
        </p:txBody>
      </p:sp>
    </p:spTree>
    <p:extLst>
      <p:ext uri="{BB962C8B-B14F-4D97-AF65-F5344CB8AC3E}">
        <p14:creationId xmlns:p14="http://schemas.microsoft.com/office/powerpoint/2010/main" val="397575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21895" y="141932"/>
            <a:ext cx="10788787" cy="1143000"/>
          </a:xfrm>
        </p:spPr>
        <p:txBody>
          <a:bodyPr>
            <a:normAutofit/>
          </a:bodyPr>
          <a:lstStyle/>
          <a:p>
            <a:pPr algn="l"/>
            <a:r>
              <a:rPr lang="en-GB" sz="3600" b="1" dirty="0" smtClean="0">
                <a:solidFill>
                  <a:srgbClr val="002554"/>
                </a:solidFill>
                <a:cs typeface="Arial" panose="020B0604020202020204" pitchFamily="34" charset="0"/>
              </a:rPr>
              <a:t>But gaps persist even once attainment is taken into account</a:t>
            </a:r>
            <a:endParaRPr lang="en-GB" sz="3600" b="1" dirty="0">
              <a:solidFill>
                <a:srgbClr val="002554"/>
              </a:solidFill>
              <a:cs typeface="Arial" panose="020B0604020202020204" pitchFamily="34" charset="0"/>
            </a:endParaRPr>
          </a:p>
        </p:txBody>
      </p:sp>
      <p:pic>
        <p:nvPicPr>
          <p:cNvPr id="8" name="Picture 7"/>
          <p:cNvPicPr>
            <a:picLocks noChangeAspect="1"/>
          </p:cNvPicPr>
          <p:nvPr/>
        </p:nvPicPr>
        <p:blipFill rotWithShape="1">
          <a:blip r:embed="rId3"/>
          <a:srcRect b="980"/>
          <a:stretch/>
        </p:blipFill>
        <p:spPr>
          <a:xfrm>
            <a:off x="721895" y="1766222"/>
            <a:ext cx="4511384" cy="4431863"/>
          </a:xfrm>
          <a:prstGeom prst="rect">
            <a:avLst/>
          </a:prstGeom>
          <a:ln w="38100">
            <a:solidFill>
              <a:schemeClr val="accent1"/>
            </a:solidFill>
          </a:ln>
        </p:spPr>
      </p:pic>
      <p:pic>
        <p:nvPicPr>
          <p:cNvPr id="9" name="Picture 8"/>
          <p:cNvPicPr>
            <a:picLocks noChangeAspect="1"/>
          </p:cNvPicPr>
          <p:nvPr/>
        </p:nvPicPr>
        <p:blipFill>
          <a:blip r:embed="rId4"/>
          <a:stretch>
            <a:fillRect/>
          </a:stretch>
        </p:blipFill>
        <p:spPr>
          <a:xfrm>
            <a:off x="5458300" y="1766222"/>
            <a:ext cx="1582168" cy="2618760"/>
          </a:xfrm>
          <a:prstGeom prst="rect">
            <a:avLst/>
          </a:prstGeom>
          <a:ln w="28575">
            <a:solidFill>
              <a:schemeClr val="accent1"/>
            </a:solidFill>
          </a:ln>
        </p:spPr>
      </p:pic>
      <p:sp>
        <p:nvSpPr>
          <p:cNvPr id="12" name="TextBox 11"/>
          <p:cNvSpPr txBox="1"/>
          <p:nvPr/>
        </p:nvSpPr>
        <p:spPr>
          <a:xfrm flipH="1">
            <a:off x="5458300" y="5008204"/>
            <a:ext cx="3394635" cy="1569660"/>
          </a:xfrm>
          <a:prstGeom prst="rect">
            <a:avLst/>
          </a:prstGeom>
          <a:noFill/>
        </p:spPr>
        <p:txBody>
          <a:bodyPr wrap="square" rtlCol="0">
            <a:spAutoFit/>
          </a:bodyPr>
          <a:lstStyle/>
          <a:p>
            <a:r>
              <a:rPr lang="en-GB" sz="2400" dirty="0" smtClean="0">
                <a:solidFill>
                  <a:srgbClr val="002554"/>
                </a:solidFill>
                <a:latin typeface="+mj-lt"/>
                <a:cs typeface="Arial" panose="020B0604020202020204" pitchFamily="34" charset="0"/>
              </a:rPr>
              <a:t>Accounting for GCSE attainment</a:t>
            </a:r>
          </a:p>
          <a:p>
            <a:endParaRPr lang="en-GB" sz="2400" dirty="0">
              <a:solidFill>
                <a:srgbClr val="002554"/>
              </a:solidFill>
              <a:latin typeface="+mj-lt"/>
              <a:cs typeface="Arial" panose="020B0604020202020204" pitchFamily="34" charset="0"/>
            </a:endParaRPr>
          </a:p>
          <a:p>
            <a:r>
              <a:rPr lang="en-GB" sz="2400" dirty="0" smtClean="0">
                <a:solidFill>
                  <a:srgbClr val="002554"/>
                </a:solidFill>
                <a:latin typeface="+mj-lt"/>
                <a:cs typeface="Arial" panose="020B0604020202020204" pitchFamily="34" charset="0"/>
              </a:rPr>
              <a:t>Source: </a:t>
            </a:r>
            <a:r>
              <a:rPr lang="en-GB" sz="2400" dirty="0" err="1" smtClean="0">
                <a:solidFill>
                  <a:srgbClr val="002554"/>
                </a:solidFill>
                <a:latin typeface="+mj-lt"/>
                <a:cs typeface="Arial" panose="020B0604020202020204" pitchFamily="34" charset="0"/>
              </a:rPr>
              <a:t>Hefce</a:t>
            </a:r>
            <a:endParaRPr lang="en-GB" sz="2400" dirty="0">
              <a:solidFill>
                <a:srgbClr val="002554"/>
              </a:solidFill>
              <a:latin typeface="+mj-lt"/>
              <a:cs typeface="Arial" panose="020B0604020202020204" pitchFamily="34" charset="0"/>
            </a:endParaRPr>
          </a:p>
        </p:txBody>
      </p:sp>
      <p:sp>
        <p:nvSpPr>
          <p:cNvPr id="10" name="TextBox 9"/>
          <p:cNvSpPr txBox="1"/>
          <p:nvPr/>
        </p:nvSpPr>
        <p:spPr>
          <a:xfrm>
            <a:off x="9204039" y="6447059"/>
            <a:ext cx="2738580" cy="261610"/>
          </a:xfrm>
          <a:prstGeom prst="rect">
            <a:avLst/>
          </a:prstGeom>
          <a:noFill/>
        </p:spPr>
        <p:txBody>
          <a:bodyPr wrap="square" rtlCol="0">
            <a:spAutoFit/>
          </a:bodyPr>
          <a:lstStyle/>
          <a:p>
            <a:r>
              <a:rPr lang="en-GB" sz="1100" dirty="0"/>
              <a:t>http://www.hefce.ac.uk/analysis/yp/gaps/</a:t>
            </a:r>
          </a:p>
        </p:txBody>
      </p:sp>
    </p:spTree>
    <p:extLst>
      <p:ext uri="{BB962C8B-B14F-4D97-AF65-F5344CB8AC3E}">
        <p14:creationId xmlns:p14="http://schemas.microsoft.com/office/powerpoint/2010/main" val="264025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50" y="365126"/>
            <a:ext cx="10970880" cy="902958"/>
          </a:xfrm>
        </p:spPr>
        <p:txBody>
          <a:bodyPr>
            <a:normAutofit/>
          </a:bodyPr>
          <a:lstStyle/>
          <a:p>
            <a:r>
              <a:rPr lang="en-GB" dirty="0">
                <a:solidFill>
                  <a:srgbClr val="002554"/>
                </a:solidFill>
              </a:rPr>
              <a:t>Key stage 5 </a:t>
            </a:r>
            <a:r>
              <a:rPr lang="en-GB" dirty="0" smtClean="0">
                <a:solidFill>
                  <a:srgbClr val="002554"/>
                </a:solidFill>
              </a:rPr>
              <a:t>pathways have been changing</a:t>
            </a:r>
            <a:endParaRPr lang="en-GB" dirty="0">
              <a:solidFill>
                <a:srgbClr val="002554"/>
              </a:solidFill>
            </a:endParaRPr>
          </a:p>
        </p:txBody>
      </p:sp>
      <p:pic>
        <p:nvPicPr>
          <p:cNvPr id="9" name="Content Placeholder 8"/>
          <p:cNvPicPr>
            <a:picLocks noGrp="1" noChangeAspect="1"/>
          </p:cNvPicPr>
          <p:nvPr>
            <p:ph idx="1"/>
          </p:nvPr>
        </p:nvPicPr>
        <p:blipFill>
          <a:blip r:embed="rId3"/>
          <a:stretch>
            <a:fillRect/>
          </a:stretch>
        </p:blipFill>
        <p:spPr>
          <a:xfrm>
            <a:off x="958850" y="1602599"/>
            <a:ext cx="7452396" cy="4872346"/>
          </a:xfrm>
          <a:prstGeom prst="rect">
            <a:avLst/>
          </a:prstGeom>
        </p:spPr>
      </p:pic>
      <p:sp>
        <p:nvSpPr>
          <p:cNvPr id="3" name="Right Brace 2"/>
          <p:cNvSpPr/>
          <p:nvPr/>
        </p:nvSpPr>
        <p:spPr>
          <a:xfrm>
            <a:off x="8569036" y="3546764"/>
            <a:ext cx="138546" cy="976745"/>
          </a:xfrm>
          <a:prstGeom prst="rightBrace">
            <a:avLst/>
          </a:prstGeom>
          <a:ln w="730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9289473" y="3200400"/>
            <a:ext cx="2029691" cy="1477328"/>
          </a:xfrm>
          <a:prstGeom prst="rect">
            <a:avLst/>
          </a:prstGeom>
          <a:noFill/>
        </p:spPr>
        <p:txBody>
          <a:bodyPr wrap="square" rtlCol="0">
            <a:spAutoFit/>
          </a:bodyPr>
          <a:lstStyle/>
          <a:p>
            <a:r>
              <a:rPr lang="en-GB" dirty="0" smtClean="0"/>
              <a:t>Growth has come from Applied, Semi-Applied and Blended qualification types</a:t>
            </a:r>
            <a:endParaRPr lang="en-GB" dirty="0"/>
          </a:p>
        </p:txBody>
      </p:sp>
      <p:sp>
        <p:nvSpPr>
          <p:cNvPr id="5" name="TextBox 4"/>
          <p:cNvSpPr txBox="1"/>
          <p:nvPr/>
        </p:nvSpPr>
        <p:spPr>
          <a:xfrm>
            <a:off x="8201891" y="1945759"/>
            <a:ext cx="2521527" cy="923330"/>
          </a:xfrm>
          <a:prstGeom prst="rect">
            <a:avLst/>
          </a:prstGeom>
          <a:noFill/>
        </p:spPr>
        <p:txBody>
          <a:bodyPr wrap="square" rtlCol="0">
            <a:spAutoFit/>
          </a:bodyPr>
          <a:lstStyle/>
          <a:p>
            <a:r>
              <a:rPr lang="en-GB" dirty="0" smtClean="0"/>
              <a:t>The proportion not attaining level 3 has been shrinking</a:t>
            </a:r>
            <a:endParaRPr lang="en-GB" dirty="0"/>
          </a:p>
        </p:txBody>
      </p:sp>
      <p:sp>
        <p:nvSpPr>
          <p:cNvPr id="7" name="Right Brace 6"/>
          <p:cNvSpPr/>
          <p:nvPr/>
        </p:nvSpPr>
        <p:spPr>
          <a:xfrm>
            <a:off x="8569037" y="4677729"/>
            <a:ext cx="138546" cy="697836"/>
          </a:xfrm>
          <a:prstGeom prst="rightBrace">
            <a:avLst/>
          </a:prstGeom>
          <a:ln w="730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9289473" y="4856018"/>
            <a:ext cx="2029691" cy="1200329"/>
          </a:xfrm>
          <a:prstGeom prst="rect">
            <a:avLst/>
          </a:prstGeom>
          <a:noFill/>
        </p:spPr>
        <p:txBody>
          <a:bodyPr wrap="square" rtlCol="0">
            <a:spAutoFit/>
          </a:bodyPr>
          <a:lstStyle/>
          <a:p>
            <a:r>
              <a:rPr lang="en-GB" dirty="0" smtClean="0"/>
              <a:t>No change in proportion following academic route</a:t>
            </a:r>
            <a:endParaRPr lang="en-GB" dirty="0"/>
          </a:p>
        </p:txBody>
      </p:sp>
      <p:sp>
        <p:nvSpPr>
          <p:cNvPr id="8" name="Rectangle 7"/>
          <p:cNvSpPr/>
          <p:nvPr/>
        </p:nvSpPr>
        <p:spPr>
          <a:xfrm>
            <a:off x="4288576" y="6514735"/>
            <a:ext cx="7826630" cy="276999"/>
          </a:xfrm>
          <a:prstGeom prst="rect">
            <a:avLst/>
          </a:prstGeom>
        </p:spPr>
        <p:txBody>
          <a:bodyPr wrap="none">
            <a:spAutoFit/>
          </a:bodyPr>
          <a:lstStyle/>
          <a:p>
            <a:r>
              <a:rPr lang="en-GB" sz="1200" dirty="0" err="1" smtClean="0"/>
              <a:t>OfS</a:t>
            </a:r>
            <a:r>
              <a:rPr lang="en-GB" sz="1200" dirty="0" smtClean="0"/>
              <a:t> analysis of </a:t>
            </a:r>
            <a:r>
              <a:rPr lang="en-GB" sz="1200" dirty="0"/>
              <a:t>data sourced from the Department for Education’s National Pupil Database</a:t>
            </a:r>
            <a:r>
              <a:rPr lang="en-GB" sz="1200" dirty="0" smtClean="0"/>
              <a:t>. See note on slide 19</a:t>
            </a:r>
            <a:endParaRPr lang="en-GB" sz="1200" dirty="0"/>
          </a:p>
        </p:txBody>
      </p:sp>
    </p:spTree>
    <p:extLst>
      <p:ext uri="{BB962C8B-B14F-4D97-AF65-F5344CB8AC3E}">
        <p14:creationId xmlns:p14="http://schemas.microsoft.com/office/powerpoint/2010/main" val="2146601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68" y="197785"/>
            <a:ext cx="10970880" cy="902958"/>
          </a:xfrm>
        </p:spPr>
        <p:txBody>
          <a:bodyPr>
            <a:normAutofit/>
          </a:bodyPr>
          <a:lstStyle/>
          <a:p>
            <a:r>
              <a:rPr lang="en-GB" dirty="0" smtClean="0">
                <a:solidFill>
                  <a:srgbClr val="002554"/>
                </a:solidFill>
              </a:rPr>
              <a:t>Those pathways vary by background</a:t>
            </a:r>
            <a:endParaRPr lang="en-GB" dirty="0">
              <a:solidFill>
                <a:srgbClr val="00255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776" y="1453360"/>
            <a:ext cx="7524035" cy="5125463"/>
          </a:xfrm>
          <a:prstGeom prst="rect">
            <a:avLst/>
          </a:prstGeom>
        </p:spPr>
      </p:pic>
      <p:sp>
        <p:nvSpPr>
          <p:cNvPr id="4" name="Rectangle 3"/>
          <p:cNvSpPr/>
          <p:nvPr/>
        </p:nvSpPr>
        <p:spPr>
          <a:xfrm>
            <a:off x="4309951" y="6440323"/>
            <a:ext cx="7826630" cy="276999"/>
          </a:xfrm>
          <a:prstGeom prst="rect">
            <a:avLst/>
          </a:prstGeom>
        </p:spPr>
        <p:txBody>
          <a:bodyPr wrap="none">
            <a:spAutoFit/>
          </a:bodyPr>
          <a:lstStyle/>
          <a:p>
            <a:r>
              <a:rPr lang="en-GB" sz="1200" dirty="0" err="1" smtClean="0"/>
              <a:t>OfS</a:t>
            </a:r>
            <a:r>
              <a:rPr lang="en-GB" sz="1200" dirty="0" smtClean="0"/>
              <a:t> analysis of </a:t>
            </a:r>
            <a:r>
              <a:rPr lang="en-GB" sz="1200" dirty="0"/>
              <a:t>data sourced from the Department for Education’s National Pupil Database</a:t>
            </a:r>
            <a:r>
              <a:rPr lang="en-GB" sz="1200" dirty="0" smtClean="0"/>
              <a:t>. See note on slide 19</a:t>
            </a:r>
            <a:endParaRPr lang="en-GB" sz="1200" dirty="0"/>
          </a:p>
        </p:txBody>
      </p:sp>
    </p:spTree>
    <p:extLst>
      <p:ext uri="{BB962C8B-B14F-4D97-AF65-F5344CB8AC3E}">
        <p14:creationId xmlns:p14="http://schemas.microsoft.com/office/powerpoint/2010/main" val="3436428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893" y="185877"/>
            <a:ext cx="10279063" cy="902958"/>
          </a:xfrm>
        </p:spPr>
        <p:txBody>
          <a:bodyPr/>
          <a:lstStyle/>
          <a:p>
            <a:r>
              <a:rPr lang="en-GB" dirty="0" smtClean="0"/>
              <a:t>And by geography</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425" y="842406"/>
            <a:ext cx="7584000" cy="5688000"/>
          </a:xfrm>
          <a:prstGeom prst="rect">
            <a:avLst/>
          </a:prstGeom>
        </p:spPr>
      </p:pic>
      <p:sp>
        <p:nvSpPr>
          <p:cNvPr id="9" name="Title 1"/>
          <p:cNvSpPr txBox="1">
            <a:spLocks/>
          </p:cNvSpPr>
          <p:nvPr/>
        </p:nvSpPr>
        <p:spPr>
          <a:xfrm>
            <a:off x="104235" y="956356"/>
            <a:ext cx="2199190" cy="1290389"/>
          </a:xfrm>
          <a:prstGeom prst="rect">
            <a:avLst/>
          </a:prstGeom>
          <a:ln>
            <a:solidFill>
              <a:srgbClr val="002060"/>
            </a:solidFill>
          </a:ln>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rgbClr val="002554"/>
                </a:solidFill>
                <a:latin typeface="Arial" panose="020B0604020202020204" pitchFamily="34" charset="0"/>
                <a:ea typeface="+mj-ea"/>
                <a:cs typeface="Arial" panose="020B0604020202020204" pitchFamily="34" charset="0"/>
              </a:defRPr>
            </a:lvl1pPr>
          </a:lstStyle>
          <a:p>
            <a:pPr algn="ctr"/>
            <a:r>
              <a:rPr lang="en-GB" b="1" dirty="0" smtClean="0"/>
              <a:t>Proportion of 2013 GCSE cohort not progressing to Key Stage 5 / A-Level</a:t>
            </a:r>
            <a:endParaRPr lang="en-GB" sz="1800" dirty="0"/>
          </a:p>
        </p:txBody>
      </p:sp>
      <p:sp>
        <p:nvSpPr>
          <p:cNvPr id="10" name="Title 1"/>
          <p:cNvSpPr txBox="1">
            <a:spLocks/>
          </p:cNvSpPr>
          <p:nvPr/>
        </p:nvSpPr>
        <p:spPr>
          <a:xfrm>
            <a:off x="9832007" y="956356"/>
            <a:ext cx="2199190" cy="1364281"/>
          </a:xfrm>
          <a:prstGeom prst="rect">
            <a:avLst/>
          </a:prstGeom>
          <a:ln>
            <a:solidFill>
              <a:srgbClr val="002060"/>
            </a:solidFill>
          </a:ln>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rgbClr val="002554"/>
                </a:solidFill>
                <a:latin typeface="Arial" panose="020B0604020202020204" pitchFamily="34" charset="0"/>
                <a:ea typeface="+mj-ea"/>
                <a:cs typeface="Arial" panose="020B0604020202020204" pitchFamily="34" charset="0"/>
              </a:defRPr>
            </a:lvl1pPr>
          </a:lstStyle>
          <a:p>
            <a:pPr algn="ctr"/>
            <a:r>
              <a:rPr lang="en-GB" b="1" dirty="0" smtClean="0"/>
              <a:t>Proportion of Key Stage 5 progressors studying for BTECs (Level 3)</a:t>
            </a:r>
            <a:endParaRPr lang="en-GB" sz="1800" dirty="0"/>
          </a:p>
        </p:txBody>
      </p:sp>
      <p:sp>
        <p:nvSpPr>
          <p:cNvPr id="6" name="Rectangle 5"/>
          <p:cNvSpPr/>
          <p:nvPr/>
        </p:nvSpPr>
        <p:spPr>
          <a:xfrm>
            <a:off x="4259985" y="6521467"/>
            <a:ext cx="7826630" cy="276999"/>
          </a:xfrm>
          <a:prstGeom prst="rect">
            <a:avLst/>
          </a:prstGeom>
        </p:spPr>
        <p:txBody>
          <a:bodyPr wrap="none">
            <a:spAutoFit/>
          </a:bodyPr>
          <a:lstStyle/>
          <a:p>
            <a:r>
              <a:rPr lang="en-GB" sz="1200" dirty="0" err="1" smtClean="0"/>
              <a:t>OfS</a:t>
            </a:r>
            <a:r>
              <a:rPr lang="en-GB" sz="1200" dirty="0" smtClean="0"/>
              <a:t> analysis of </a:t>
            </a:r>
            <a:r>
              <a:rPr lang="en-GB" sz="1200" dirty="0"/>
              <a:t>data sourced from the Department for Education’s National Pupil Database</a:t>
            </a:r>
            <a:r>
              <a:rPr lang="en-GB" sz="1200" dirty="0" smtClean="0"/>
              <a:t>. See note on slide 19</a:t>
            </a:r>
            <a:endParaRPr lang="en-GB" sz="1200" dirty="0"/>
          </a:p>
        </p:txBody>
      </p:sp>
    </p:spTree>
    <p:extLst>
      <p:ext uri="{BB962C8B-B14F-4D97-AF65-F5344CB8AC3E}">
        <p14:creationId xmlns:p14="http://schemas.microsoft.com/office/powerpoint/2010/main" val="121596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This can affect access to HE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613" y="1216353"/>
            <a:ext cx="7193279" cy="5311960"/>
          </a:xfrm>
          <a:prstGeom prst="rect">
            <a:avLst/>
          </a:prstGeom>
        </p:spPr>
      </p:pic>
      <p:sp>
        <p:nvSpPr>
          <p:cNvPr id="4" name="Rectangle 3"/>
          <p:cNvSpPr/>
          <p:nvPr/>
        </p:nvSpPr>
        <p:spPr>
          <a:xfrm>
            <a:off x="2003170" y="6468060"/>
            <a:ext cx="9927718" cy="276999"/>
          </a:xfrm>
          <a:prstGeom prst="rect">
            <a:avLst/>
          </a:prstGeom>
        </p:spPr>
        <p:txBody>
          <a:bodyPr wrap="none">
            <a:spAutoFit/>
          </a:bodyPr>
          <a:lstStyle/>
          <a:p>
            <a:r>
              <a:rPr lang="en-GB" sz="1200" dirty="0" err="1" smtClean="0"/>
              <a:t>OfS</a:t>
            </a:r>
            <a:r>
              <a:rPr lang="en-GB" sz="1200" dirty="0" smtClean="0"/>
              <a:t> analysis of </a:t>
            </a:r>
            <a:r>
              <a:rPr lang="en-GB" sz="1200" dirty="0"/>
              <a:t>data sourced from the Department for Education’s National Pupil Database</a:t>
            </a:r>
            <a:r>
              <a:rPr lang="en-GB" sz="1200" dirty="0" smtClean="0"/>
              <a:t>. See note on slide 19. Linked to HESA student record</a:t>
            </a:r>
            <a:endParaRPr lang="en-GB" sz="1200" dirty="0"/>
          </a:p>
        </p:txBody>
      </p:sp>
    </p:spTree>
    <p:extLst>
      <p:ext uri="{BB962C8B-B14F-4D97-AF65-F5344CB8AC3E}">
        <p14:creationId xmlns:p14="http://schemas.microsoft.com/office/powerpoint/2010/main" val="1494299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2bb1676b-c00e-4197-9443-e00777f7f204"/>
</p:tagLst>
</file>

<file path=ppt/theme/theme1.xml><?xml version="1.0" encoding="utf-8"?>
<a:theme xmlns:a="http://schemas.openxmlformats.org/drawingml/2006/main" name="1_Office Theme">
  <a:themeElements>
    <a:clrScheme name="OfS">
      <a:dk1>
        <a:sysClr val="windowText" lastClr="000000"/>
      </a:dk1>
      <a:lt1>
        <a:sysClr val="window" lastClr="FFFFFF"/>
      </a:lt1>
      <a:dk2>
        <a:srgbClr val="002554"/>
      </a:dk2>
      <a:lt2>
        <a:srgbClr val="D7D2CB"/>
      </a:lt2>
      <a:accent1>
        <a:srgbClr val="002554"/>
      </a:accent1>
      <a:accent2>
        <a:srgbClr val="F1B434"/>
      </a:accent2>
      <a:accent3>
        <a:srgbClr val="002554"/>
      </a:accent3>
      <a:accent4>
        <a:srgbClr val="F1B434"/>
      </a:accent4>
      <a:accent5>
        <a:srgbClr val="DDECFF"/>
      </a:accent5>
      <a:accent6>
        <a:srgbClr val="D7D2CB"/>
      </a:accent6>
      <a:hlink>
        <a:srgbClr val="F1B434"/>
      </a:hlink>
      <a:folHlink>
        <a:srgbClr val="0025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S studio" id="{EE6E66D4-3ED3-469B-8416-570775D6BAFA}" vid="{A23DA6FC-C089-4043-8D2F-FBDAFF045299}"/>
    </a:ext>
  </a:extLst>
</a:theme>
</file>

<file path=ppt/theme/theme2.xml><?xml version="1.0" encoding="utf-8"?>
<a:theme xmlns:a="http://schemas.openxmlformats.org/drawingml/2006/main" name="2_Office Theme">
  <a:themeElements>
    <a:clrScheme name="OfS">
      <a:dk1>
        <a:sysClr val="windowText" lastClr="000000"/>
      </a:dk1>
      <a:lt1>
        <a:sysClr val="window" lastClr="FFFFFF"/>
      </a:lt1>
      <a:dk2>
        <a:srgbClr val="002554"/>
      </a:dk2>
      <a:lt2>
        <a:srgbClr val="D7D2CB"/>
      </a:lt2>
      <a:accent1>
        <a:srgbClr val="002554"/>
      </a:accent1>
      <a:accent2>
        <a:srgbClr val="F1B434"/>
      </a:accent2>
      <a:accent3>
        <a:srgbClr val="002554"/>
      </a:accent3>
      <a:accent4>
        <a:srgbClr val="F1B434"/>
      </a:accent4>
      <a:accent5>
        <a:srgbClr val="DDECFF"/>
      </a:accent5>
      <a:accent6>
        <a:srgbClr val="D7D2CB"/>
      </a:accent6>
      <a:hlink>
        <a:srgbClr val="F1B434"/>
      </a:hlink>
      <a:folHlink>
        <a:srgbClr val="0025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S studio" id="{EE6E66D4-3ED3-469B-8416-570775D6BAFA}" vid="{A23DA6FC-C089-4043-8D2F-FBDAFF045299}"/>
    </a:ext>
  </a:extLst>
</a:theme>
</file>

<file path=ppt/theme/theme3.xml><?xml version="1.0" encoding="utf-8"?>
<a:theme xmlns:a="http://schemas.openxmlformats.org/drawingml/2006/main" name="7_Office Theme">
  <a:themeElements>
    <a:clrScheme name="OfS">
      <a:dk1>
        <a:sysClr val="windowText" lastClr="000000"/>
      </a:dk1>
      <a:lt1>
        <a:sysClr val="window" lastClr="FFFFFF"/>
      </a:lt1>
      <a:dk2>
        <a:srgbClr val="002554"/>
      </a:dk2>
      <a:lt2>
        <a:srgbClr val="D7D2CB"/>
      </a:lt2>
      <a:accent1>
        <a:srgbClr val="002554"/>
      </a:accent1>
      <a:accent2>
        <a:srgbClr val="F1B434"/>
      </a:accent2>
      <a:accent3>
        <a:srgbClr val="002554"/>
      </a:accent3>
      <a:accent4>
        <a:srgbClr val="F1B434"/>
      </a:accent4>
      <a:accent5>
        <a:srgbClr val="DDECFF"/>
      </a:accent5>
      <a:accent6>
        <a:srgbClr val="D7D2CB"/>
      </a:accent6>
      <a:hlink>
        <a:srgbClr val="F1B434"/>
      </a:hlink>
      <a:folHlink>
        <a:srgbClr val="0025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S studio" id="{EE6E66D4-3ED3-469B-8416-570775D6BAFA}" vid="{A23DA6FC-C089-4043-8D2F-FBDAFF0452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1093</Words>
  <Application>Microsoft Office PowerPoint</Application>
  <PresentationFormat>Widescreen</PresentationFormat>
  <Paragraphs>128</Paragraphs>
  <Slides>19</Slides>
  <Notes>12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1_Office Theme</vt:lpstr>
      <vt:lpstr>2_Office Theme</vt:lpstr>
      <vt:lpstr>7_Office Theme</vt:lpstr>
      <vt:lpstr>The geography of higher education access and participation</vt:lpstr>
      <vt:lpstr>The social mobility challenge</vt:lpstr>
      <vt:lpstr>HE participation varies across the country</vt:lpstr>
      <vt:lpstr>Academic attainment before HE is a key factor</vt:lpstr>
      <vt:lpstr>But gaps persist even once attainment is taken into account</vt:lpstr>
      <vt:lpstr>Key stage 5 pathways have been changing</vt:lpstr>
      <vt:lpstr>Those pathways vary by background</vt:lpstr>
      <vt:lpstr>And by geography</vt:lpstr>
      <vt:lpstr>This can affect access to HE</vt:lpstr>
      <vt:lpstr>And it can affect student success</vt:lpstr>
      <vt:lpstr>Ethnicity of the population also varies by geography, and degree outcomes vary by ethnicity</vt:lpstr>
      <vt:lpstr>Graduate employment is also influenced by geography</vt:lpstr>
      <vt:lpstr>With benefits for students who can work in areas of high productivity and growth</vt:lpstr>
      <vt:lpstr>But real challenges for those who do not  </vt:lpstr>
      <vt:lpstr>What should we do to address this?</vt:lpstr>
      <vt:lpstr>What is the Office for Students going to do (1)?</vt:lpstr>
      <vt:lpstr>What is the Office for Students going to do (2)?</vt:lpstr>
      <vt:lpstr>How to find out more</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event</dc:title>
  <dc:creator>Maggie Smart [7178]</dc:creator>
  <cp:lastModifiedBy>Sara Carroll [7063]</cp:lastModifiedBy>
  <cp:revision>73</cp:revision>
  <dcterms:created xsi:type="dcterms:W3CDTF">2018-05-23T13:05:21Z</dcterms:created>
  <dcterms:modified xsi:type="dcterms:W3CDTF">2018-07-04T14:01:58Z</dcterms:modified>
</cp:coreProperties>
</file>