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302" r:id="rId4"/>
    <p:sldId id="260" r:id="rId5"/>
    <p:sldId id="259" r:id="rId6"/>
    <p:sldId id="298" r:id="rId7"/>
    <p:sldId id="262" r:id="rId8"/>
    <p:sldId id="299" r:id="rId9"/>
    <p:sldId id="301" r:id="rId10"/>
    <p:sldId id="276" r:id="rId11"/>
    <p:sldId id="269" r:id="rId12"/>
    <p:sldId id="300" r:id="rId13"/>
    <p:sldId id="283" r:id="rId14"/>
    <p:sldId id="284" r:id="rId15"/>
    <p:sldId id="292" r:id="rId16"/>
    <p:sldId id="293" r:id="rId17"/>
    <p:sldId id="294"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ickinson" initials="SD" lastIdx="0" clrIdx="0">
    <p:extLst>
      <p:ext uri="{19B8F6BF-5375-455C-9EA6-DF929625EA0E}">
        <p15:presenceInfo xmlns:p15="http://schemas.microsoft.com/office/powerpoint/2012/main" userId="S-1-5-21-1659004503-492894223-725345543-484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15" d="100"/>
          <a:sy n="115" d="100"/>
        </p:scale>
        <p:origin x="149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43403-1E6A-4ED2-8153-F15D6C9E9FE0}"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B53E962D-F380-4D32-847C-E23DF34C5CBE}">
      <dgm:prSet phldrT="[Text]"/>
      <dgm:spPr/>
      <dgm:t>
        <a:bodyPr/>
        <a:lstStyle/>
        <a:p>
          <a:r>
            <a:rPr lang="en-US" dirty="0" smtClean="0"/>
            <a:t>1.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Notice the    event</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A001513-3329-4CB4-BC00-16C6308D5CB4}" type="parTrans" cxnId="{D0D04E47-E7AB-4D3D-9A9D-DAA8FFED417D}">
      <dgm:prSet/>
      <dgm:spPr/>
      <dgm:t>
        <a:bodyPr/>
        <a:lstStyle/>
        <a:p>
          <a:endParaRPr lang="en-US"/>
        </a:p>
      </dgm:t>
    </dgm:pt>
    <dgm:pt modelId="{39B70120-D487-4529-9B6A-0429C597C70A}" type="sibTrans" cxnId="{D0D04E47-E7AB-4D3D-9A9D-DAA8FFED417D}">
      <dgm:prSet/>
      <dgm:spPr/>
      <dgm:t>
        <a:bodyPr/>
        <a:lstStyle/>
        <a:p>
          <a:endParaRPr lang="en-US"/>
        </a:p>
      </dgm:t>
    </dgm:pt>
    <dgm:pt modelId="{0CBF17AB-9719-43AD-BEAC-2C10EF562F79}">
      <dgm:prSet phldrT="[Text]"/>
      <dgm:spPr/>
      <dgm:t>
        <a:bodyPr/>
        <a:lstStyle/>
        <a:p>
          <a:r>
            <a:rPr lang="en-US" dirty="0" smtClean="0"/>
            <a:t>2.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Interpret it as a problem</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34F2BFB-EC37-4C79-9A76-31105638186E}" type="parTrans" cxnId="{B9CC6654-5431-4F94-BD1F-4EB2DB0E5080}">
      <dgm:prSet/>
      <dgm:spPr/>
      <dgm:t>
        <a:bodyPr/>
        <a:lstStyle/>
        <a:p>
          <a:endParaRPr lang="en-US"/>
        </a:p>
      </dgm:t>
    </dgm:pt>
    <dgm:pt modelId="{54E685C5-4F04-4F42-9A91-36AD877D64CA}" type="sibTrans" cxnId="{B9CC6654-5431-4F94-BD1F-4EB2DB0E5080}">
      <dgm:prSet/>
      <dgm:spPr/>
      <dgm:t>
        <a:bodyPr/>
        <a:lstStyle/>
        <a:p>
          <a:endParaRPr lang="en-US" dirty="0"/>
        </a:p>
      </dgm:t>
    </dgm:pt>
    <dgm:pt modelId="{436737BA-81B1-4E15-871C-8A401FDA16C1}">
      <dgm:prSet phldrT="[Text]"/>
      <dgm:spPr/>
      <dgm:t>
        <a:bodyPr/>
        <a:lstStyle/>
        <a:p>
          <a:r>
            <a:rPr lang="en-US" dirty="0" smtClean="0"/>
            <a:t>3.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Feel ‘responsible’ for dealing with it</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4E0E99B-8DF6-4208-A09B-A1B90BFEC890}" type="parTrans" cxnId="{1F99B1DD-89F1-4EAA-BA29-76DFBF2F8E49}">
      <dgm:prSet/>
      <dgm:spPr/>
      <dgm:t>
        <a:bodyPr/>
        <a:lstStyle/>
        <a:p>
          <a:endParaRPr lang="en-US"/>
        </a:p>
      </dgm:t>
    </dgm:pt>
    <dgm:pt modelId="{E9C2679B-C8F2-44A0-9E38-1E56143F4F16}" type="sibTrans" cxnId="{1F99B1DD-89F1-4EAA-BA29-76DFBF2F8E49}">
      <dgm:prSet/>
      <dgm:spPr/>
      <dgm:t>
        <a:bodyPr/>
        <a:lstStyle/>
        <a:p>
          <a:endParaRPr lang="en-US"/>
        </a:p>
      </dgm:t>
    </dgm:pt>
    <dgm:pt modelId="{78EF1EAB-5C15-4BA3-A374-8140D659ECA4}">
      <dgm:prSet phldrT="[Text]"/>
      <dgm:spPr/>
      <dgm:t>
        <a:bodyPr/>
        <a:lstStyle/>
        <a:p>
          <a:r>
            <a:rPr lang="en-US" dirty="0" smtClean="0"/>
            <a:t>4</a:t>
          </a:r>
          <a:r>
            <a:rPr lang="en-US" dirty="0" smtClean="0">
              <a:latin typeface="Open Sans" panose="020B0606030504020204" pitchFamily="34" charset="0"/>
              <a:ea typeface="Open Sans" panose="020B0606030504020204" pitchFamily="34" charset="0"/>
              <a:cs typeface="Open Sans" panose="020B0606030504020204" pitchFamily="34" charset="0"/>
            </a:rPr>
            <a:t>.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Possess necessary skills to act</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1C3C355-646E-4F5B-82E2-B885366CC412}" type="parTrans" cxnId="{803A343F-9133-4324-A620-CBF6A311C398}">
      <dgm:prSet/>
      <dgm:spPr/>
      <dgm:t>
        <a:bodyPr/>
        <a:lstStyle/>
        <a:p>
          <a:endParaRPr lang="en-US"/>
        </a:p>
      </dgm:t>
    </dgm:pt>
    <dgm:pt modelId="{852712C5-C354-4553-8510-25321A2A4AB6}" type="sibTrans" cxnId="{803A343F-9133-4324-A620-CBF6A311C398}">
      <dgm:prSet/>
      <dgm:spPr/>
      <dgm:t>
        <a:bodyPr/>
        <a:lstStyle/>
        <a:p>
          <a:endParaRPr lang="en-US"/>
        </a:p>
      </dgm:t>
    </dgm:pt>
    <dgm:pt modelId="{F8675200-B81D-4ABC-8286-C078CA810CD9}" type="pres">
      <dgm:prSet presAssocID="{1F143403-1E6A-4ED2-8153-F15D6C9E9FE0}" presName="outerComposite" presStyleCnt="0">
        <dgm:presLayoutVars>
          <dgm:chMax val="5"/>
          <dgm:dir/>
          <dgm:resizeHandles val="exact"/>
        </dgm:presLayoutVars>
      </dgm:prSet>
      <dgm:spPr/>
      <dgm:t>
        <a:bodyPr/>
        <a:lstStyle/>
        <a:p>
          <a:endParaRPr lang="en-US"/>
        </a:p>
      </dgm:t>
    </dgm:pt>
    <dgm:pt modelId="{9EA6F921-789F-463A-9B22-1A3CC74ACA00}" type="pres">
      <dgm:prSet presAssocID="{1F143403-1E6A-4ED2-8153-F15D6C9E9FE0}" presName="dummyMaxCanvas" presStyleCnt="0">
        <dgm:presLayoutVars/>
      </dgm:prSet>
      <dgm:spPr/>
      <dgm:t>
        <a:bodyPr/>
        <a:lstStyle/>
        <a:p>
          <a:endParaRPr lang="en-US"/>
        </a:p>
      </dgm:t>
    </dgm:pt>
    <dgm:pt modelId="{4640BC31-9C6A-4851-B254-C9E11A0DDB0C}" type="pres">
      <dgm:prSet presAssocID="{1F143403-1E6A-4ED2-8153-F15D6C9E9FE0}" presName="FourNodes_1" presStyleLbl="node1" presStyleIdx="0" presStyleCnt="4" custLinFactNeighborX="-87" custLinFactNeighborY="3053">
        <dgm:presLayoutVars>
          <dgm:bulletEnabled val="1"/>
        </dgm:presLayoutVars>
      </dgm:prSet>
      <dgm:spPr/>
      <dgm:t>
        <a:bodyPr/>
        <a:lstStyle/>
        <a:p>
          <a:endParaRPr lang="en-US"/>
        </a:p>
      </dgm:t>
    </dgm:pt>
    <dgm:pt modelId="{9C7B40B9-D31A-4B3F-8F60-14DA13DBCD98}" type="pres">
      <dgm:prSet presAssocID="{1F143403-1E6A-4ED2-8153-F15D6C9E9FE0}" presName="FourNodes_2" presStyleLbl="node1" presStyleIdx="1" presStyleCnt="4">
        <dgm:presLayoutVars>
          <dgm:bulletEnabled val="1"/>
        </dgm:presLayoutVars>
      </dgm:prSet>
      <dgm:spPr/>
      <dgm:t>
        <a:bodyPr/>
        <a:lstStyle/>
        <a:p>
          <a:endParaRPr lang="en-US"/>
        </a:p>
      </dgm:t>
    </dgm:pt>
    <dgm:pt modelId="{11060E57-2454-4111-9637-A02E20150880}" type="pres">
      <dgm:prSet presAssocID="{1F143403-1E6A-4ED2-8153-F15D6C9E9FE0}" presName="FourNodes_3" presStyleLbl="node1" presStyleIdx="2" presStyleCnt="4">
        <dgm:presLayoutVars>
          <dgm:bulletEnabled val="1"/>
        </dgm:presLayoutVars>
      </dgm:prSet>
      <dgm:spPr/>
      <dgm:t>
        <a:bodyPr/>
        <a:lstStyle/>
        <a:p>
          <a:endParaRPr lang="en-US"/>
        </a:p>
      </dgm:t>
    </dgm:pt>
    <dgm:pt modelId="{1CE3620D-F4EC-46D3-92F6-31C9BDE3C39C}" type="pres">
      <dgm:prSet presAssocID="{1F143403-1E6A-4ED2-8153-F15D6C9E9FE0}" presName="FourNodes_4" presStyleLbl="node1" presStyleIdx="3" presStyleCnt="4">
        <dgm:presLayoutVars>
          <dgm:bulletEnabled val="1"/>
        </dgm:presLayoutVars>
      </dgm:prSet>
      <dgm:spPr/>
      <dgm:t>
        <a:bodyPr/>
        <a:lstStyle/>
        <a:p>
          <a:endParaRPr lang="en-US"/>
        </a:p>
      </dgm:t>
    </dgm:pt>
    <dgm:pt modelId="{86ABA2A1-8791-4B6B-BC3E-310AD814EB79}" type="pres">
      <dgm:prSet presAssocID="{1F143403-1E6A-4ED2-8153-F15D6C9E9FE0}" presName="FourConn_1-2" presStyleLbl="fgAccFollowNode1" presStyleIdx="0" presStyleCnt="3">
        <dgm:presLayoutVars>
          <dgm:bulletEnabled val="1"/>
        </dgm:presLayoutVars>
      </dgm:prSet>
      <dgm:spPr/>
      <dgm:t>
        <a:bodyPr/>
        <a:lstStyle/>
        <a:p>
          <a:endParaRPr lang="en-US"/>
        </a:p>
      </dgm:t>
    </dgm:pt>
    <dgm:pt modelId="{9D458F09-21C7-4069-AEC4-8B8E5FC91DE2}" type="pres">
      <dgm:prSet presAssocID="{1F143403-1E6A-4ED2-8153-F15D6C9E9FE0}" presName="FourConn_2-3" presStyleLbl="fgAccFollowNode1" presStyleIdx="1" presStyleCnt="3">
        <dgm:presLayoutVars>
          <dgm:bulletEnabled val="1"/>
        </dgm:presLayoutVars>
      </dgm:prSet>
      <dgm:spPr/>
      <dgm:t>
        <a:bodyPr/>
        <a:lstStyle/>
        <a:p>
          <a:endParaRPr lang="en-US"/>
        </a:p>
      </dgm:t>
    </dgm:pt>
    <dgm:pt modelId="{9BC71D64-7D62-4A75-B19A-75D27A9119EE}" type="pres">
      <dgm:prSet presAssocID="{1F143403-1E6A-4ED2-8153-F15D6C9E9FE0}" presName="FourConn_3-4" presStyleLbl="fgAccFollowNode1" presStyleIdx="2" presStyleCnt="3">
        <dgm:presLayoutVars>
          <dgm:bulletEnabled val="1"/>
        </dgm:presLayoutVars>
      </dgm:prSet>
      <dgm:spPr/>
      <dgm:t>
        <a:bodyPr/>
        <a:lstStyle/>
        <a:p>
          <a:endParaRPr lang="en-US"/>
        </a:p>
      </dgm:t>
    </dgm:pt>
    <dgm:pt modelId="{7473D57A-3E4D-4BEA-BD2D-BDCFF278B2D5}" type="pres">
      <dgm:prSet presAssocID="{1F143403-1E6A-4ED2-8153-F15D6C9E9FE0}" presName="FourNodes_1_text" presStyleLbl="node1" presStyleIdx="3" presStyleCnt="4">
        <dgm:presLayoutVars>
          <dgm:bulletEnabled val="1"/>
        </dgm:presLayoutVars>
      </dgm:prSet>
      <dgm:spPr/>
      <dgm:t>
        <a:bodyPr/>
        <a:lstStyle/>
        <a:p>
          <a:endParaRPr lang="en-US"/>
        </a:p>
      </dgm:t>
    </dgm:pt>
    <dgm:pt modelId="{4FF3966A-F54A-4A32-A56C-472AAA2CA653}" type="pres">
      <dgm:prSet presAssocID="{1F143403-1E6A-4ED2-8153-F15D6C9E9FE0}" presName="FourNodes_2_text" presStyleLbl="node1" presStyleIdx="3" presStyleCnt="4">
        <dgm:presLayoutVars>
          <dgm:bulletEnabled val="1"/>
        </dgm:presLayoutVars>
      </dgm:prSet>
      <dgm:spPr/>
      <dgm:t>
        <a:bodyPr/>
        <a:lstStyle/>
        <a:p>
          <a:endParaRPr lang="en-US"/>
        </a:p>
      </dgm:t>
    </dgm:pt>
    <dgm:pt modelId="{7D9F3A55-EFDD-476B-BBA8-ADBF613EE940}" type="pres">
      <dgm:prSet presAssocID="{1F143403-1E6A-4ED2-8153-F15D6C9E9FE0}" presName="FourNodes_3_text" presStyleLbl="node1" presStyleIdx="3" presStyleCnt="4">
        <dgm:presLayoutVars>
          <dgm:bulletEnabled val="1"/>
        </dgm:presLayoutVars>
      </dgm:prSet>
      <dgm:spPr/>
      <dgm:t>
        <a:bodyPr/>
        <a:lstStyle/>
        <a:p>
          <a:endParaRPr lang="en-US"/>
        </a:p>
      </dgm:t>
    </dgm:pt>
    <dgm:pt modelId="{8AEF8ABF-7A24-4A68-A152-5400CAF8FEFB}" type="pres">
      <dgm:prSet presAssocID="{1F143403-1E6A-4ED2-8153-F15D6C9E9FE0}" presName="FourNodes_4_text" presStyleLbl="node1" presStyleIdx="3" presStyleCnt="4">
        <dgm:presLayoutVars>
          <dgm:bulletEnabled val="1"/>
        </dgm:presLayoutVars>
      </dgm:prSet>
      <dgm:spPr/>
      <dgm:t>
        <a:bodyPr/>
        <a:lstStyle/>
        <a:p>
          <a:endParaRPr lang="en-US"/>
        </a:p>
      </dgm:t>
    </dgm:pt>
  </dgm:ptLst>
  <dgm:cxnLst>
    <dgm:cxn modelId="{9BBAE6B6-2FB6-4E44-BA55-7C6B51FC51F7}" type="presOf" srcId="{E9C2679B-C8F2-44A0-9E38-1E56143F4F16}" destId="{9BC71D64-7D62-4A75-B19A-75D27A9119EE}" srcOrd="0" destOrd="0" presId="urn:microsoft.com/office/officeart/2005/8/layout/vProcess5"/>
    <dgm:cxn modelId="{1182D50A-E947-42D0-8D3C-CFD382238816}" type="presOf" srcId="{0CBF17AB-9719-43AD-BEAC-2C10EF562F79}" destId="{4FF3966A-F54A-4A32-A56C-472AAA2CA653}" srcOrd="1" destOrd="0" presId="urn:microsoft.com/office/officeart/2005/8/layout/vProcess5"/>
    <dgm:cxn modelId="{A5FC1B4F-BC27-41E6-BE97-4E41C5CC6E2C}" type="presOf" srcId="{1F143403-1E6A-4ED2-8153-F15D6C9E9FE0}" destId="{F8675200-B81D-4ABC-8286-C078CA810CD9}" srcOrd="0" destOrd="0" presId="urn:microsoft.com/office/officeart/2005/8/layout/vProcess5"/>
    <dgm:cxn modelId="{C091352D-9A90-4D45-89CE-EE26888D2CBD}" type="presOf" srcId="{54E685C5-4F04-4F42-9A91-36AD877D64CA}" destId="{9D458F09-21C7-4069-AEC4-8B8E5FC91DE2}" srcOrd="0" destOrd="0" presId="urn:microsoft.com/office/officeart/2005/8/layout/vProcess5"/>
    <dgm:cxn modelId="{1F99B1DD-89F1-4EAA-BA29-76DFBF2F8E49}" srcId="{1F143403-1E6A-4ED2-8153-F15D6C9E9FE0}" destId="{436737BA-81B1-4E15-871C-8A401FDA16C1}" srcOrd="2" destOrd="0" parTransId="{64E0E99B-8DF6-4208-A09B-A1B90BFEC890}" sibTransId="{E9C2679B-C8F2-44A0-9E38-1E56143F4F16}"/>
    <dgm:cxn modelId="{0539B8C4-92E8-41E5-86D1-A5E32623C506}" type="presOf" srcId="{B53E962D-F380-4D32-847C-E23DF34C5CBE}" destId="{4640BC31-9C6A-4851-B254-C9E11A0DDB0C}" srcOrd="0" destOrd="0" presId="urn:microsoft.com/office/officeart/2005/8/layout/vProcess5"/>
    <dgm:cxn modelId="{24620D44-87FE-4C98-B780-6927A4C28424}" type="presOf" srcId="{B53E962D-F380-4D32-847C-E23DF34C5CBE}" destId="{7473D57A-3E4D-4BEA-BD2D-BDCFF278B2D5}" srcOrd="1" destOrd="0" presId="urn:microsoft.com/office/officeart/2005/8/layout/vProcess5"/>
    <dgm:cxn modelId="{4D3D91CE-E693-4B03-A414-97B6DF8A78FE}" type="presOf" srcId="{436737BA-81B1-4E15-871C-8A401FDA16C1}" destId="{11060E57-2454-4111-9637-A02E20150880}" srcOrd="0" destOrd="0" presId="urn:microsoft.com/office/officeart/2005/8/layout/vProcess5"/>
    <dgm:cxn modelId="{35E7A23B-36F6-41D0-AEBA-30A453A42547}" type="presOf" srcId="{0CBF17AB-9719-43AD-BEAC-2C10EF562F79}" destId="{9C7B40B9-D31A-4B3F-8F60-14DA13DBCD98}" srcOrd="0" destOrd="0" presId="urn:microsoft.com/office/officeart/2005/8/layout/vProcess5"/>
    <dgm:cxn modelId="{3EE64D60-6B8A-4A6C-B156-D14BBCBCB146}" type="presOf" srcId="{78EF1EAB-5C15-4BA3-A374-8140D659ECA4}" destId="{8AEF8ABF-7A24-4A68-A152-5400CAF8FEFB}" srcOrd="1" destOrd="0" presId="urn:microsoft.com/office/officeart/2005/8/layout/vProcess5"/>
    <dgm:cxn modelId="{803A343F-9133-4324-A620-CBF6A311C398}" srcId="{1F143403-1E6A-4ED2-8153-F15D6C9E9FE0}" destId="{78EF1EAB-5C15-4BA3-A374-8140D659ECA4}" srcOrd="3" destOrd="0" parTransId="{C1C3C355-646E-4F5B-82E2-B885366CC412}" sibTransId="{852712C5-C354-4553-8510-25321A2A4AB6}"/>
    <dgm:cxn modelId="{EE11E785-0C97-4CD2-A328-F69BD4EAA036}" type="presOf" srcId="{78EF1EAB-5C15-4BA3-A374-8140D659ECA4}" destId="{1CE3620D-F4EC-46D3-92F6-31C9BDE3C39C}" srcOrd="0" destOrd="0" presId="urn:microsoft.com/office/officeart/2005/8/layout/vProcess5"/>
    <dgm:cxn modelId="{5F1083A9-B0B0-438A-8E43-CEBE07F6AA0A}" type="presOf" srcId="{39B70120-D487-4529-9B6A-0429C597C70A}" destId="{86ABA2A1-8791-4B6B-BC3E-310AD814EB79}" srcOrd="0" destOrd="0" presId="urn:microsoft.com/office/officeart/2005/8/layout/vProcess5"/>
    <dgm:cxn modelId="{D0D04E47-E7AB-4D3D-9A9D-DAA8FFED417D}" srcId="{1F143403-1E6A-4ED2-8153-F15D6C9E9FE0}" destId="{B53E962D-F380-4D32-847C-E23DF34C5CBE}" srcOrd="0" destOrd="0" parTransId="{BA001513-3329-4CB4-BC00-16C6308D5CB4}" sibTransId="{39B70120-D487-4529-9B6A-0429C597C70A}"/>
    <dgm:cxn modelId="{B9CC6654-5431-4F94-BD1F-4EB2DB0E5080}" srcId="{1F143403-1E6A-4ED2-8153-F15D6C9E9FE0}" destId="{0CBF17AB-9719-43AD-BEAC-2C10EF562F79}" srcOrd="1" destOrd="0" parTransId="{834F2BFB-EC37-4C79-9A76-31105638186E}" sibTransId="{54E685C5-4F04-4F42-9A91-36AD877D64CA}"/>
    <dgm:cxn modelId="{5E6D6C08-AFBC-4863-91FD-BD2793D810A1}" type="presOf" srcId="{436737BA-81B1-4E15-871C-8A401FDA16C1}" destId="{7D9F3A55-EFDD-476B-BBA8-ADBF613EE940}" srcOrd="1" destOrd="0" presId="urn:microsoft.com/office/officeart/2005/8/layout/vProcess5"/>
    <dgm:cxn modelId="{40AFB38D-9AE4-483D-8639-CF5C55A63E07}" type="presParOf" srcId="{F8675200-B81D-4ABC-8286-C078CA810CD9}" destId="{9EA6F921-789F-463A-9B22-1A3CC74ACA00}" srcOrd="0" destOrd="0" presId="urn:microsoft.com/office/officeart/2005/8/layout/vProcess5"/>
    <dgm:cxn modelId="{13FE1CFB-FCB0-4B9E-A59C-20DD267E9CD6}" type="presParOf" srcId="{F8675200-B81D-4ABC-8286-C078CA810CD9}" destId="{4640BC31-9C6A-4851-B254-C9E11A0DDB0C}" srcOrd="1" destOrd="0" presId="urn:microsoft.com/office/officeart/2005/8/layout/vProcess5"/>
    <dgm:cxn modelId="{A5B9EAAE-077D-4838-B1FD-AC9291B2149E}" type="presParOf" srcId="{F8675200-B81D-4ABC-8286-C078CA810CD9}" destId="{9C7B40B9-D31A-4B3F-8F60-14DA13DBCD98}" srcOrd="2" destOrd="0" presId="urn:microsoft.com/office/officeart/2005/8/layout/vProcess5"/>
    <dgm:cxn modelId="{75436178-31F5-462C-9855-3345DCED1981}" type="presParOf" srcId="{F8675200-B81D-4ABC-8286-C078CA810CD9}" destId="{11060E57-2454-4111-9637-A02E20150880}" srcOrd="3" destOrd="0" presId="urn:microsoft.com/office/officeart/2005/8/layout/vProcess5"/>
    <dgm:cxn modelId="{9A5F5B5F-38E2-4F91-AD14-54B6B53C68F4}" type="presParOf" srcId="{F8675200-B81D-4ABC-8286-C078CA810CD9}" destId="{1CE3620D-F4EC-46D3-92F6-31C9BDE3C39C}" srcOrd="4" destOrd="0" presId="urn:microsoft.com/office/officeart/2005/8/layout/vProcess5"/>
    <dgm:cxn modelId="{D329F89C-7801-412E-8AE3-E536BC8E5C52}" type="presParOf" srcId="{F8675200-B81D-4ABC-8286-C078CA810CD9}" destId="{86ABA2A1-8791-4B6B-BC3E-310AD814EB79}" srcOrd="5" destOrd="0" presId="urn:microsoft.com/office/officeart/2005/8/layout/vProcess5"/>
    <dgm:cxn modelId="{1FBA4159-0681-4002-8A9F-C2158C6F6F14}" type="presParOf" srcId="{F8675200-B81D-4ABC-8286-C078CA810CD9}" destId="{9D458F09-21C7-4069-AEC4-8B8E5FC91DE2}" srcOrd="6" destOrd="0" presId="urn:microsoft.com/office/officeart/2005/8/layout/vProcess5"/>
    <dgm:cxn modelId="{8A4E0FC5-4A11-4745-AC0D-1FF885AC55A6}" type="presParOf" srcId="{F8675200-B81D-4ABC-8286-C078CA810CD9}" destId="{9BC71D64-7D62-4A75-B19A-75D27A9119EE}" srcOrd="7" destOrd="0" presId="urn:microsoft.com/office/officeart/2005/8/layout/vProcess5"/>
    <dgm:cxn modelId="{F75A4B1A-7020-4950-B9A1-946B20FE4A2D}" type="presParOf" srcId="{F8675200-B81D-4ABC-8286-C078CA810CD9}" destId="{7473D57A-3E4D-4BEA-BD2D-BDCFF278B2D5}" srcOrd="8" destOrd="0" presId="urn:microsoft.com/office/officeart/2005/8/layout/vProcess5"/>
    <dgm:cxn modelId="{BEAFD784-A1B8-47D0-B0D4-2DF2B9041DB5}" type="presParOf" srcId="{F8675200-B81D-4ABC-8286-C078CA810CD9}" destId="{4FF3966A-F54A-4A32-A56C-472AAA2CA653}" srcOrd="9" destOrd="0" presId="urn:microsoft.com/office/officeart/2005/8/layout/vProcess5"/>
    <dgm:cxn modelId="{7C233268-4586-4A6E-B169-A0B8BCE77773}" type="presParOf" srcId="{F8675200-B81D-4ABC-8286-C078CA810CD9}" destId="{7D9F3A55-EFDD-476B-BBA8-ADBF613EE940}" srcOrd="10" destOrd="0" presId="urn:microsoft.com/office/officeart/2005/8/layout/vProcess5"/>
    <dgm:cxn modelId="{5AAF2A2A-A285-4F71-AD67-17C00B4A71FC}" type="presParOf" srcId="{F8675200-B81D-4ABC-8286-C078CA810CD9}" destId="{8AEF8ABF-7A24-4A68-A152-5400CAF8FEF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76728-9486-415F-AA5B-C20036467626}" type="doc">
      <dgm:prSet loTypeId="urn:microsoft.com/office/officeart/2005/8/layout/process1" loCatId="process" qsTypeId="urn:microsoft.com/office/officeart/2005/8/quickstyle/simple1" qsCatId="simple" csTypeId="urn:microsoft.com/office/officeart/2005/8/colors/accent4_1" csCatId="accent4" phldr="1"/>
      <dgm:spPr/>
      <dgm:t>
        <a:bodyPr/>
        <a:lstStyle/>
        <a:p>
          <a:endParaRPr lang="en-US"/>
        </a:p>
      </dgm:t>
    </dgm:pt>
    <dgm:pt modelId="{F2316EC7-F0E4-4FCC-8059-6A9AC1A379F4}">
      <dgm:prSet custT="1"/>
      <dgm:spPr>
        <a:blipFill rotWithShape="0">
          <a:blip xmlns:r="http://schemas.openxmlformats.org/officeDocument/2006/relationships" r:embed="rId1"/>
          <a:stretch>
            <a:fillRect/>
          </a:stretch>
        </a:blipFill>
      </dgm:spPr>
      <dgm:t>
        <a:bodyPr anchor="ctr"/>
        <a:lstStyle/>
        <a:p>
          <a:pPr algn="ctr" rtl="0"/>
          <a:endParaRPr lang="en-GB" sz="14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dgm:t>
    </dgm:pt>
    <dgm:pt modelId="{27F5E021-D295-4B65-8984-3EC8C98C3690}" type="parTrans" cxnId="{360797FE-06F2-4814-B108-D400CF83ABC7}">
      <dgm:prSet/>
      <dgm:spPr/>
      <dgm:t>
        <a:bodyPr/>
        <a:lstStyle/>
        <a:p>
          <a:endParaRPr lang="en-US"/>
        </a:p>
      </dgm:t>
    </dgm:pt>
    <dgm:pt modelId="{34D76091-7C89-4146-81B1-C5A52978FA05}" type="sibTrans" cxnId="{360797FE-06F2-4814-B108-D400CF83ABC7}">
      <dgm:prSet/>
      <dgm:spPr/>
      <dgm:t>
        <a:bodyPr/>
        <a:lstStyle/>
        <a:p>
          <a:endParaRPr lang="en-US"/>
        </a:p>
      </dgm:t>
    </dgm:pt>
    <dgm:pt modelId="{8DC3BE96-F563-4A35-B388-57C8952A9B0F}">
      <dgm:prSet custT="1"/>
      <dgm:spPr/>
      <dgm:t>
        <a:bodyPr/>
        <a:lstStyle/>
        <a:p>
          <a:pPr algn="ct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4,500 responses from male and female students in the UK (Revolt Sexual Assault).</a:t>
          </a:r>
        </a:p>
        <a:p>
          <a:pPr algn="ct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●70% of female </a:t>
          </a:r>
        </a:p>
        <a:p>
          <a:pPr algn="ct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and </a:t>
          </a:r>
        </a:p>
        <a:p>
          <a:pPr algn="ct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●26% of male </a:t>
          </a:r>
        </a:p>
        <a:p>
          <a:pPr algn="ct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students and graduates experienced some form of sexual violence – from verbal harassment to physical assault. </a:t>
          </a:r>
          <a:r>
            <a:rPr lang="en-GB" sz="9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Price 2017</a:t>
          </a:r>
          <a:endPar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9A49D9E-4785-40B0-B4F6-444D012BBBDA}" type="parTrans" cxnId="{A23A4D8E-69C5-4F8D-B315-CDA094492126}">
      <dgm:prSet/>
      <dgm:spPr/>
      <dgm:t>
        <a:bodyPr/>
        <a:lstStyle/>
        <a:p>
          <a:endParaRPr lang="en-US"/>
        </a:p>
      </dgm:t>
    </dgm:pt>
    <dgm:pt modelId="{E5306506-AA6D-4A97-B367-9A86C6569113}" type="sibTrans" cxnId="{A23A4D8E-69C5-4F8D-B315-CDA094492126}">
      <dgm:prSet/>
      <dgm:spPr/>
      <dgm:t>
        <a:bodyPr/>
        <a:lstStyle/>
        <a:p>
          <a:endParaRPr lang="en-US" dirty="0"/>
        </a:p>
      </dgm:t>
    </dgm:pt>
    <dgm:pt modelId="{F4BBF9D7-FDED-4CE7-9237-05726EE9D6A4}">
      <dgm:prSet custT="1"/>
      <dgm:spPr>
        <a:blipFill rotWithShape="0">
          <a:blip xmlns:r="http://schemas.openxmlformats.org/officeDocument/2006/relationships" r:embed="rId2"/>
          <a:stretch>
            <a:fillRect/>
          </a:stretch>
        </a:blipFill>
      </dgm:spPr>
      <dgm:t>
        <a:bodyPr/>
        <a:lstStyle/>
        <a:p>
          <a:pPr algn="ctr" rtl="0"/>
          <a:endParaRPr lang="en-GB" sz="10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dgm:t>
    </dgm:pt>
    <dgm:pt modelId="{84F887EA-FF5F-407B-AA75-CF5110862164}" type="sibTrans" cxnId="{E2573379-3F94-4897-B06C-B2F9F0BC3557}">
      <dgm:prSet/>
      <dgm:spPr/>
      <dgm:t>
        <a:bodyPr/>
        <a:lstStyle/>
        <a:p>
          <a:endParaRPr lang="en-US"/>
        </a:p>
      </dgm:t>
    </dgm:pt>
    <dgm:pt modelId="{9F4BA648-9708-4AC9-8ACF-9500CCBF741E}" type="parTrans" cxnId="{E2573379-3F94-4897-B06C-B2F9F0BC3557}">
      <dgm:prSet/>
      <dgm:spPr/>
      <dgm:t>
        <a:bodyPr/>
        <a:lstStyle/>
        <a:p>
          <a:endParaRPr lang="en-US"/>
        </a:p>
      </dgm:t>
    </dgm:pt>
    <dgm:pt modelId="{262DE63F-4830-4CD4-B4E2-5C42A949B792}" type="pres">
      <dgm:prSet presAssocID="{CC376728-9486-415F-AA5B-C20036467626}" presName="Name0" presStyleCnt="0">
        <dgm:presLayoutVars>
          <dgm:dir/>
          <dgm:resizeHandles val="exact"/>
        </dgm:presLayoutVars>
      </dgm:prSet>
      <dgm:spPr/>
      <dgm:t>
        <a:bodyPr/>
        <a:lstStyle/>
        <a:p>
          <a:endParaRPr lang="en-US"/>
        </a:p>
      </dgm:t>
    </dgm:pt>
    <dgm:pt modelId="{AAC1BFD0-C14A-4824-AF31-0D9C067FB154}" type="pres">
      <dgm:prSet presAssocID="{F2316EC7-F0E4-4FCC-8059-6A9AC1A379F4}" presName="node" presStyleLbl="node1" presStyleIdx="0" presStyleCnt="3" custScaleX="131403" custScaleY="137487" custLinFactNeighborX="-1302" custLinFactNeighborY="770">
        <dgm:presLayoutVars>
          <dgm:bulletEnabled val="1"/>
        </dgm:presLayoutVars>
      </dgm:prSet>
      <dgm:spPr/>
      <dgm:t>
        <a:bodyPr/>
        <a:lstStyle/>
        <a:p>
          <a:endParaRPr lang="en-US"/>
        </a:p>
      </dgm:t>
    </dgm:pt>
    <dgm:pt modelId="{1C5D32BE-64C4-4D9C-A1F0-9729E16EF8B1}" type="pres">
      <dgm:prSet presAssocID="{34D76091-7C89-4146-81B1-C5A52978FA05}" presName="sibTrans" presStyleLbl="sibTrans2D1" presStyleIdx="0" presStyleCnt="2"/>
      <dgm:spPr>
        <a:prstGeom prst="ellipse">
          <a:avLst/>
        </a:prstGeom>
      </dgm:spPr>
      <dgm:t>
        <a:bodyPr/>
        <a:lstStyle/>
        <a:p>
          <a:endParaRPr lang="en-US"/>
        </a:p>
      </dgm:t>
    </dgm:pt>
    <dgm:pt modelId="{7BF5DDE6-174A-4FBF-9638-6C3FFD2A206D}" type="pres">
      <dgm:prSet presAssocID="{34D76091-7C89-4146-81B1-C5A52978FA05}" presName="connectorText" presStyleLbl="sibTrans2D1" presStyleIdx="0" presStyleCnt="2"/>
      <dgm:spPr/>
      <dgm:t>
        <a:bodyPr/>
        <a:lstStyle/>
        <a:p>
          <a:endParaRPr lang="en-US"/>
        </a:p>
      </dgm:t>
    </dgm:pt>
    <dgm:pt modelId="{C7FD61BC-E60F-45B9-AB2C-6F5BBFD000C4}" type="pres">
      <dgm:prSet presAssocID="{8DC3BE96-F563-4A35-B388-57C8952A9B0F}" presName="node" presStyleLbl="node1" presStyleIdx="1" presStyleCnt="3" custScaleX="126359" custScaleY="137487">
        <dgm:presLayoutVars>
          <dgm:bulletEnabled val="1"/>
        </dgm:presLayoutVars>
      </dgm:prSet>
      <dgm:spPr/>
      <dgm:t>
        <a:bodyPr/>
        <a:lstStyle/>
        <a:p>
          <a:endParaRPr lang="en-US"/>
        </a:p>
      </dgm:t>
    </dgm:pt>
    <dgm:pt modelId="{B097B71F-83EF-4A46-BED9-EE949785B1FF}" type="pres">
      <dgm:prSet presAssocID="{E5306506-AA6D-4A97-B367-9A86C6569113}" presName="sibTrans" presStyleLbl="sibTrans2D1" presStyleIdx="1" presStyleCnt="2"/>
      <dgm:spPr>
        <a:prstGeom prst="ellipse">
          <a:avLst/>
        </a:prstGeom>
      </dgm:spPr>
      <dgm:t>
        <a:bodyPr/>
        <a:lstStyle/>
        <a:p>
          <a:endParaRPr lang="en-US"/>
        </a:p>
      </dgm:t>
    </dgm:pt>
    <dgm:pt modelId="{08AAB98D-640E-4BCB-8521-8F65A3B59E07}" type="pres">
      <dgm:prSet presAssocID="{E5306506-AA6D-4A97-B367-9A86C6569113}" presName="connectorText" presStyleLbl="sibTrans2D1" presStyleIdx="1" presStyleCnt="2"/>
      <dgm:spPr/>
      <dgm:t>
        <a:bodyPr/>
        <a:lstStyle/>
        <a:p>
          <a:endParaRPr lang="en-US"/>
        </a:p>
      </dgm:t>
    </dgm:pt>
    <dgm:pt modelId="{7A3EA646-E442-4CC4-B16B-AF934884486F}" type="pres">
      <dgm:prSet presAssocID="{F4BBF9D7-FDED-4CE7-9237-05726EE9D6A4}" presName="node" presStyleLbl="node1" presStyleIdx="2" presStyleCnt="3" custScaleX="143478" custScaleY="137487" custLinFactNeighborX="2069" custLinFactNeighborY="2099">
        <dgm:presLayoutVars>
          <dgm:bulletEnabled val="1"/>
        </dgm:presLayoutVars>
      </dgm:prSet>
      <dgm:spPr/>
      <dgm:t>
        <a:bodyPr/>
        <a:lstStyle/>
        <a:p>
          <a:endParaRPr lang="en-US"/>
        </a:p>
      </dgm:t>
    </dgm:pt>
  </dgm:ptLst>
  <dgm:cxnLst>
    <dgm:cxn modelId="{53F66C49-AFC1-4E03-8FA4-070065294203}" type="presOf" srcId="{CC376728-9486-415F-AA5B-C20036467626}" destId="{262DE63F-4830-4CD4-B4E2-5C42A949B792}" srcOrd="0" destOrd="0" presId="urn:microsoft.com/office/officeart/2005/8/layout/process1"/>
    <dgm:cxn modelId="{8B043A13-3488-4B53-8561-BAB76D5E7779}" type="presOf" srcId="{E5306506-AA6D-4A97-B367-9A86C6569113}" destId="{B097B71F-83EF-4A46-BED9-EE949785B1FF}" srcOrd="0" destOrd="0" presId="urn:microsoft.com/office/officeart/2005/8/layout/process1"/>
    <dgm:cxn modelId="{49E44882-0031-4950-9929-096E26EBD055}" type="presOf" srcId="{F2316EC7-F0E4-4FCC-8059-6A9AC1A379F4}" destId="{AAC1BFD0-C14A-4824-AF31-0D9C067FB154}" srcOrd="0" destOrd="0" presId="urn:microsoft.com/office/officeart/2005/8/layout/process1"/>
    <dgm:cxn modelId="{360797FE-06F2-4814-B108-D400CF83ABC7}" srcId="{CC376728-9486-415F-AA5B-C20036467626}" destId="{F2316EC7-F0E4-4FCC-8059-6A9AC1A379F4}" srcOrd="0" destOrd="0" parTransId="{27F5E021-D295-4B65-8984-3EC8C98C3690}" sibTransId="{34D76091-7C89-4146-81B1-C5A52978FA05}"/>
    <dgm:cxn modelId="{E2573379-3F94-4897-B06C-B2F9F0BC3557}" srcId="{CC376728-9486-415F-AA5B-C20036467626}" destId="{F4BBF9D7-FDED-4CE7-9237-05726EE9D6A4}" srcOrd="2" destOrd="0" parTransId="{9F4BA648-9708-4AC9-8ACF-9500CCBF741E}" sibTransId="{84F887EA-FF5F-407B-AA75-CF5110862164}"/>
    <dgm:cxn modelId="{35BB2CB3-DCCF-40CC-AF15-76ED7FD3F592}" type="presOf" srcId="{8DC3BE96-F563-4A35-B388-57C8952A9B0F}" destId="{C7FD61BC-E60F-45B9-AB2C-6F5BBFD000C4}" srcOrd="0" destOrd="0" presId="urn:microsoft.com/office/officeart/2005/8/layout/process1"/>
    <dgm:cxn modelId="{099E228F-61D3-47EA-8A45-BAEF5035028D}" type="presOf" srcId="{34D76091-7C89-4146-81B1-C5A52978FA05}" destId="{7BF5DDE6-174A-4FBF-9638-6C3FFD2A206D}" srcOrd="1" destOrd="0" presId="urn:microsoft.com/office/officeart/2005/8/layout/process1"/>
    <dgm:cxn modelId="{4B471E45-9318-4D4F-BEBA-BF235FF7607B}" type="presOf" srcId="{E5306506-AA6D-4A97-B367-9A86C6569113}" destId="{08AAB98D-640E-4BCB-8521-8F65A3B59E07}" srcOrd="1" destOrd="0" presId="urn:microsoft.com/office/officeart/2005/8/layout/process1"/>
    <dgm:cxn modelId="{7A9EFE21-564C-4C3F-A0EE-1DBACC67653E}" type="presOf" srcId="{34D76091-7C89-4146-81B1-C5A52978FA05}" destId="{1C5D32BE-64C4-4D9C-A1F0-9729E16EF8B1}" srcOrd="0" destOrd="0" presId="urn:microsoft.com/office/officeart/2005/8/layout/process1"/>
    <dgm:cxn modelId="{3B4A2624-AF77-4DD9-91FB-C33B38B3090F}" type="presOf" srcId="{F4BBF9D7-FDED-4CE7-9237-05726EE9D6A4}" destId="{7A3EA646-E442-4CC4-B16B-AF934884486F}" srcOrd="0" destOrd="0" presId="urn:microsoft.com/office/officeart/2005/8/layout/process1"/>
    <dgm:cxn modelId="{A23A4D8E-69C5-4F8D-B315-CDA094492126}" srcId="{CC376728-9486-415F-AA5B-C20036467626}" destId="{8DC3BE96-F563-4A35-B388-57C8952A9B0F}" srcOrd="1" destOrd="0" parTransId="{79A49D9E-4785-40B0-B4F6-444D012BBBDA}" sibTransId="{E5306506-AA6D-4A97-B367-9A86C6569113}"/>
    <dgm:cxn modelId="{B8833E5E-80FF-4EEF-BA1D-8C81D74CF077}" type="presParOf" srcId="{262DE63F-4830-4CD4-B4E2-5C42A949B792}" destId="{AAC1BFD0-C14A-4824-AF31-0D9C067FB154}" srcOrd="0" destOrd="0" presId="urn:microsoft.com/office/officeart/2005/8/layout/process1"/>
    <dgm:cxn modelId="{2BA63099-141C-47BB-9F99-5266703EED48}" type="presParOf" srcId="{262DE63F-4830-4CD4-B4E2-5C42A949B792}" destId="{1C5D32BE-64C4-4D9C-A1F0-9729E16EF8B1}" srcOrd="1" destOrd="0" presId="urn:microsoft.com/office/officeart/2005/8/layout/process1"/>
    <dgm:cxn modelId="{310FA7C2-8379-4D93-88B9-18E71A8075B2}" type="presParOf" srcId="{1C5D32BE-64C4-4D9C-A1F0-9729E16EF8B1}" destId="{7BF5DDE6-174A-4FBF-9638-6C3FFD2A206D}" srcOrd="0" destOrd="0" presId="urn:microsoft.com/office/officeart/2005/8/layout/process1"/>
    <dgm:cxn modelId="{E500A702-981A-4357-B3EA-A34630999754}" type="presParOf" srcId="{262DE63F-4830-4CD4-B4E2-5C42A949B792}" destId="{C7FD61BC-E60F-45B9-AB2C-6F5BBFD000C4}" srcOrd="2" destOrd="0" presId="urn:microsoft.com/office/officeart/2005/8/layout/process1"/>
    <dgm:cxn modelId="{20D427A7-E7DE-42F6-BAB2-1147A5B5D76C}" type="presParOf" srcId="{262DE63F-4830-4CD4-B4E2-5C42A949B792}" destId="{B097B71F-83EF-4A46-BED9-EE949785B1FF}" srcOrd="3" destOrd="0" presId="urn:microsoft.com/office/officeart/2005/8/layout/process1"/>
    <dgm:cxn modelId="{33C591C0-8413-4E4D-967A-04A755E40AE7}" type="presParOf" srcId="{B097B71F-83EF-4A46-BED9-EE949785B1FF}" destId="{08AAB98D-640E-4BCB-8521-8F65A3B59E07}" srcOrd="0" destOrd="0" presId="urn:microsoft.com/office/officeart/2005/8/layout/process1"/>
    <dgm:cxn modelId="{84C8470C-D702-4AC6-A26A-123EAEC49154}" type="presParOf" srcId="{262DE63F-4830-4CD4-B4E2-5C42A949B792}" destId="{7A3EA646-E442-4CC4-B16B-AF934884486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assault is… </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75449224-C9A5-4B41-BF31-1E3D0B3BBC69}">
      <dgm:prSet custT="1"/>
      <dgm:spPr/>
      <dgm:t>
        <a:bodyPr/>
        <a:lstStyle/>
        <a:p>
          <a:pP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someone intentionally grabs or touches you in a sexual way that you don't like, or you’re forced to kiss someone or do something else sexual against your will, (i.e. without your consent or without your choice) that’s sexual assault.</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05EA2CB-5DDA-4D2F-B4D8-149852A2E0FC}" type="parTrans" cxnId="{03504141-5C16-4A30-A470-B5B2D4C9C058}">
      <dgm:prSet/>
      <dgm:spPr/>
      <dgm:t>
        <a:bodyPr/>
        <a:lstStyle/>
        <a:p>
          <a:endParaRPr lang="en-US"/>
        </a:p>
      </dgm:t>
    </dgm:pt>
    <dgm:pt modelId="{9EE08215-7B47-40CC-9659-CF5DCABF11BD}" type="sibTrans" cxnId="{03504141-5C16-4A30-A470-B5B2D4C9C058}">
      <dgm:prSet/>
      <dgm:spPr/>
      <dgm:t>
        <a:bodyPr/>
        <a:lstStyle/>
        <a:p>
          <a:endParaRPr lang="en-US"/>
        </a:p>
      </dgm:t>
    </dgm:pt>
    <dgm:pt modelId="{C18D055E-D795-43AE-B0DC-E67E83E9EBDC}">
      <dgm:prSet custT="1"/>
      <dgm:spPr/>
      <dgm:t>
        <a:bodyPr/>
        <a:lstStyle/>
        <a:p>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includes sexual touching of any part of someone’s body, and it makes no difference whether you’re wearing clothes or not.</a:t>
          </a:r>
          <a:endParaRPr 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F18F250-F4BC-4B2D-8964-39FDEC2453B6}" type="parTrans" cxnId="{31CBA7D2-C565-48F1-83CF-1E2CD64D6896}">
      <dgm:prSet/>
      <dgm:spPr/>
      <dgm:t>
        <a:bodyPr/>
        <a:lstStyle/>
        <a:p>
          <a:endParaRPr lang="en-US"/>
        </a:p>
      </dgm:t>
    </dgm:pt>
    <dgm:pt modelId="{962899D4-CFEE-4220-846C-7224D9D9DCD6}" type="sibTrans" cxnId="{31CBA7D2-C565-48F1-83CF-1E2CD64D6896}">
      <dgm:prSet/>
      <dgm:spPr/>
      <dgm:t>
        <a:bodyPr/>
        <a:lstStyle/>
        <a:p>
          <a:endParaRPr lang="en-US"/>
        </a:p>
      </dgm:t>
    </dgm:pt>
    <dgm:pt modelId="{ED810A1C-CA6F-4F35-839E-A74BEA8DFECE}">
      <dgm:prSet custT="1"/>
      <dgm:spPr/>
      <dgm:t>
        <a:bodyPr/>
        <a:lstStyle/>
        <a:p>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Anyone can be sexually assaulted and both men and women can commit sexual assault. </a:t>
          </a:r>
          <a:r>
            <a:rPr lang="en-GB"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 </a:t>
          </a:r>
          <a:r>
            <a:rPr lang="en-GB"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t>
          </a:r>
          <a:r>
            <a:rPr lang="en-GB" sz="10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0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GB"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7E56181-46FC-4B78-9713-C8524F215CE7}" type="parTrans" cxnId="{9B777D3A-3C84-4AF9-9DC0-BEE09BE75A5E}">
      <dgm:prSet/>
      <dgm:spPr/>
      <dgm:t>
        <a:bodyPr/>
        <a:lstStyle/>
        <a:p>
          <a:endParaRPr lang="en-US"/>
        </a:p>
      </dgm:t>
    </dgm:pt>
    <dgm:pt modelId="{FA92F627-11AD-4380-9CFA-1B72F4857164}" type="sibTrans" cxnId="{9B777D3A-3C84-4AF9-9DC0-BEE09BE75A5E}">
      <dgm:prSet/>
      <dgm:spPr/>
      <dgm:t>
        <a:bodyPr/>
        <a:lstStyle/>
        <a:p>
          <a:endParaRPr lang="en-US"/>
        </a:p>
      </dgm:t>
    </dgm:pt>
    <dgm:pt modelId="{31E77392-0686-44B0-A6D0-3FF876F00F2B}">
      <dgm:prSet custT="1"/>
      <dgm:spPr/>
      <dgm:t>
        <a:bodyPr/>
        <a:lstStyle/>
        <a:p>
          <a:endParaRPr lang="en-US" sz="1000" dirty="0">
            <a:latin typeface="Tahoma" panose="020B0604030504040204" pitchFamily="34" charset="0"/>
            <a:ea typeface="Tahoma" panose="020B0604030504040204" pitchFamily="34" charset="0"/>
            <a:cs typeface="Tahoma" panose="020B0604030504040204" pitchFamily="34" charset="0"/>
          </a:endParaRPr>
        </a:p>
      </dgm:t>
    </dgm:pt>
    <dgm:pt modelId="{E2787AE6-7549-4673-AAB1-D8374F0017D9}" type="parTrans" cxnId="{9626B209-EAEF-45F1-8F79-8590B8B843BD}">
      <dgm:prSet/>
      <dgm:spPr/>
      <dgm:t>
        <a:bodyPr/>
        <a:lstStyle/>
        <a:p>
          <a:endParaRPr lang="en-US"/>
        </a:p>
      </dgm:t>
    </dgm:pt>
    <dgm:pt modelId="{468310AC-1F1B-4762-992F-DE69CCD9DAFD}" type="sibTrans" cxnId="{9626B209-EAEF-45F1-8F79-8590B8B843BD}">
      <dgm:prSet/>
      <dgm:spPr/>
      <dgm:t>
        <a:bodyPr/>
        <a:lstStyle/>
        <a:p>
          <a:endParaRPr lang="en-US"/>
        </a:p>
      </dgm:t>
    </dgm:pt>
    <dgm:pt modelId="{D0E85DB2-C259-4DBF-BA5F-235BDC9ED8DC}">
      <dgm:prSet custT="1"/>
      <dgm:spPr/>
      <dgm:t>
        <a:bodyPr/>
        <a:lstStyle/>
        <a:p>
          <a:pPr rtl="0"/>
          <a:endParaRPr lang="en-GB" sz="14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0" custLinFactNeighborY="301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3317">
        <dgm:presLayoutVars>
          <dgm:bulletEnabled val="1"/>
        </dgm:presLayoutVars>
      </dgm:prSet>
      <dgm:spPr/>
      <dgm:t>
        <a:bodyPr/>
        <a:lstStyle/>
        <a:p>
          <a:endParaRPr lang="en-US"/>
        </a:p>
      </dgm:t>
    </dgm:pt>
  </dgm:ptLst>
  <dgm:cxnLst>
    <dgm:cxn modelId="{03504141-5C16-4A30-A470-B5B2D4C9C058}" srcId="{DD31B416-D9DE-4DB4-9A1E-38647E3D5FC1}" destId="{75449224-C9A5-4B41-BF31-1E3D0B3BBC69}" srcOrd="1" destOrd="0" parTransId="{B05EA2CB-5DDA-4D2F-B4D8-149852A2E0FC}" sibTransId="{9EE08215-7B47-40CC-9659-CF5DCABF11BD}"/>
    <dgm:cxn modelId="{9802ACB4-C15A-4C15-894E-DC7018666C77}" srcId="{6739FA5B-C3B0-4C29-AA8C-6DC73EB5707D}" destId="{DD31B416-D9DE-4DB4-9A1E-38647E3D5FC1}" srcOrd="0" destOrd="0" parTransId="{19F0CCF7-C096-4177-9FFE-6BDED65F38F8}" sibTransId="{3D0DF333-713E-4E5D-A84C-77ABC9B78C3A}"/>
    <dgm:cxn modelId="{EB425FF8-096F-46B9-8EA5-20BBE205B0DF}" type="presOf" srcId="{75449224-C9A5-4B41-BF31-1E3D0B3BBC69}" destId="{A9B3ECE0-1397-4480-B81F-0E7138B32216}" srcOrd="0" destOrd="1" presId="urn:microsoft.com/office/officeart/2005/8/layout/vList5"/>
    <dgm:cxn modelId="{6D3F18C7-484B-40B5-838B-F15DE751FD6F}" type="presOf" srcId="{ED810A1C-CA6F-4F35-839E-A74BEA8DFECE}" destId="{A9B3ECE0-1397-4480-B81F-0E7138B32216}" srcOrd="0" destOrd="3" presId="urn:microsoft.com/office/officeart/2005/8/layout/vList5"/>
    <dgm:cxn modelId="{31CBA7D2-C565-48F1-83CF-1E2CD64D6896}" srcId="{DD31B416-D9DE-4DB4-9A1E-38647E3D5FC1}" destId="{C18D055E-D795-43AE-B0DC-E67E83E9EBDC}" srcOrd="2" destOrd="0" parTransId="{5F18F250-F4BC-4B2D-8964-39FDEC2453B6}" sibTransId="{962899D4-CFEE-4220-846C-7224D9D9DCD6}"/>
    <dgm:cxn modelId="{3B908EAC-22AF-4066-AACC-70D5EBF558BB}" type="presOf" srcId="{6739FA5B-C3B0-4C29-AA8C-6DC73EB5707D}" destId="{BD1A801B-90AD-46E2-8C5D-8BED4C165C7F}" srcOrd="0" destOrd="0" presId="urn:microsoft.com/office/officeart/2005/8/layout/vList5"/>
    <dgm:cxn modelId="{C2F10C54-EAC6-4BD4-BDF5-6D537B7EC4FD}" srcId="{DD31B416-D9DE-4DB4-9A1E-38647E3D5FC1}" destId="{D0E85DB2-C259-4DBF-BA5F-235BDC9ED8DC}" srcOrd="0" destOrd="0" parTransId="{228E4B31-0F54-4B81-BEEE-CB0206C6196B}" sibTransId="{49EBE9FF-91EC-4621-887B-C81C69028F53}"/>
    <dgm:cxn modelId="{7A8F58EE-2303-47AB-BFF8-FACB8B1CEF0B}" type="presOf" srcId="{31E77392-0686-44B0-A6D0-3FF876F00F2B}" destId="{A9B3ECE0-1397-4480-B81F-0E7138B32216}" srcOrd="0" destOrd="4" presId="urn:microsoft.com/office/officeart/2005/8/layout/vList5"/>
    <dgm:cxn modelId="{1601C017-A81C-48D7-A3AD-A1008BC189AF}" type="presOf" srcId="{DD31B416-D9DE-4DB4-9A1E-38647E3D5FC1}" destId="{763EE8F8-C0F6-48EB-85CF-80282CA5BD4A}" srcOrd="0" destOrd="0" presId="urn:microsoft.com/office/officeart/2005/8/layout/vList5"/>
    <dgm:cxn modelId="{610BF52F-C846-41FC-9620-DA55365C9098}" type="presOf" srcId="{D0E85DB2-C259-4DBF-BA5F-235BDC9ED8DC}" destId="{A9B3ECE0-1397-4480-B81F-0E7138B32216}" srcOrd="0" destOrd="0" presId="urn:microsoft.com/office/officeart/2005/8/layout/vList5"/>
    <dgm:cxn modelId="{9626B209-EAEF-45F1-8F79-8590B8B843BD}" srcId="{DD31B416-D9DE-4DB4-9A1E-38647E3D5FC1}" destId="{31E77392-0686-44B0-A6D0-3FF876F00F2B}" srcOrd="4" destOrd="0" parTransId="{E2787AE6-7549-4673-AAB1-D8374F0017D9}" sibTransId="{468310AC-1F1B-4762-992F-DE69CCD9DAFD}"/>
    <dgm:cxn modelId="{9B777D3A-3C84-4AF9-9DC0-BEE09BE75A5E}" srcId="{DD31B416-D9DE-4DB4-9A1E-38647E3D5FC1}" destId="{ED810A1C-CA6F-4F35-839E-A74BEA8DFECE}" srcOrd="3" destOrd="0" parTransId="{57E56181-46FC-4B78-9713-C8524F215CE7}" sibTransId="{FA92F627-11AD-4380-9CFA-1B72F4857164}"/>
    <dgm:cxn modelId="{2BA0BD72-88EC-4456-A068-7157A4AB538D}" type="presOf" srcId="{C18D055E-D795-43AE-B0DC-E67E83E9EBDC}" destId="{A9B3ECE0-1397-4480-B81F-0E7138B32216}" srcOrd="0" destOrd="2" presId="urn:microsoft.com/office/officeart/2005/8/layout/vList5"/>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is… </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31E77392-0686-44B0-A6D0-3FF876F00F2B}">
      <dgm:prSet custT="1"/>
      <dgm:spPr/>
      <dgm:t>
        <a:bodyPr/>
        <a:lstStyle/>
        <a:p>
          <a:endParaRPr lang="en-US" sz="1000" dirty="0">
            <a:latin typeface="Tahoma" panose="020B0604030504040204" pitchFamily="34" charset="0"/>
            <a:ea typeface="Tahoma" panose="020B0604030504040204" pitchFamily="34" charset="0"/>
            <a:cs typeface="Tahoma" panose="020B0604030504040204" pitchFamily="34" charset="0"/>
          </a:endParaRPr>
        </a:p>
      </dgm:t>
    </dgm:pt>
    <dgm:pt modelId="{E2787AE6-7549-4673-AAB1-D8374F0017D9}" type="parTrans" cxnId="{9626B209-EAEF-45F1-8F79-8590B8B843BD}">
      <dgm:prSet/>
      <dgm:spPr/>
      <dgm:t>
        <a:bodyPr/>
        <a:lstStyle/>
        <a:p>
          <a:endParaRPr lang="en-US"/>
        </a:p>
      </dgm:t>
    </dgm:pt>
    <dgm:pt modelId="{468310AC-1F1B-4762-992F-DE69CCD9DAFD}" type="sibTrans" cxnId="{9626B209-EAEF-45F1-8F79-8590B8B843BD}">
      <dgm:prSet/>
      <dgm:spPr/>
      <dgm:t>
        <a:bodyPr/>
        <a:lstStyle/>
        <a:p>
          <a:endParaRPr lang="en-US"/>
        </a:p>
      </dgm:t>
    </dgm:pt>
    <dgm:pt modelId="{D0E85DB2-C259-4DBF-BA5F-235BDC9ED8DC}">
      <dgm:prSet custT="1"/>
      <dgm:spPr/>
      <dgm:t>
        <a:bodyPr/>
        <a:lstStyle/>
        <a:p>
          <a:pPr rtl="0"/>
          <a:endParaRPr lang="en-GB" sz="14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1C393DBF-34F2-4468-AE02-38E5EE676661}">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People found guilty of rape can be sent to prison for life.</a:t>
          </a:r>
        </a:p>
      </dgm:t>
    </dgm:pt>
    <dgm:pt modelId="{2C81C85E-7F39-442B-A575-770DF3FC97E3}" type="parTrans" cxnId="{7B31982B-AA41-438C-A9D9-B905389219E8}">
      <dgm:prSet/>
      <dgm:spPr/>
      <dgm:t>
        <a:bodyPr/>
        <a:lstStyle/>
        <a:p>
          <a:endParaRPr lang="en-US"/>
        </a:p>
      </dgm:t>
    </dgm:pt>
    <dgm:pt modelId="{E3D4CB9C-85A9-4588-AB6E-2F9222E1B145}" type="sibTrans" cxnId="{7B31982B-AA41-438C-A9D9-B905389219E8}">
      <dgm:prSet/>
      <dgm:spPr/>
      <dgm:t>
        <a:bodyPr/>
        <a:lstStyle/>
        <a:p>
          <a:endParaRPr lang="en-US"/>
        </a:p>
      </dgm:t>
    </dgm:pt>
    <dgm:pt modelId="{283BCB6B-05A6-46A6-A726-110A5505E302}">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Those guilty of sexual assault can be sent to prison for up to ten years.</a:t>
          </a:r>
        </a:p>
      </dgm:t>
    </dgm:pt>
    <dgm:pt modelId="{69D1BA89-165B-4BB9-A12A-94FE6E5B5427}" type="parTrans" cxnId="{3A7B1579-6CE2-4DAF-A82D-FD6112171928}">
      <dgm:prSet/>
      <dgm:spPr/>
      <dgm:t>
        <a:bodyPr/>
        <a:lstStyle/>
        <a:p>
          <a:endParaRPr lang="en-US"/>
        </a:p>
      </dgm:t>
    </dgm:pt>
    <dgm:pt modelId="{0DCDFA0B-DC29-4807-9D11-F34701B12B61}" type="sibTrans" cxnId="{3A7B1579-6CE2-4DAF-A82D-FD6112171928}">
      <dgm:prSet/>
      <dgm:spPr/>
      <dgm:t>
        <a:bodyPr/>
        <a:lstStyle/>
        <a:p>
          <a:endParaRPr lang="en-US"/>
        </a:p>
      </dgm:t>
    </dgm:pt>
    <dgm:pt modelId="{E301251B-1593-418E-B1AA-7CA8124DB6BC}">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Those found guilty will be put on the sex offenders' register.</a:t>
          </a:r>
        </a:p>
      </dgm:t>
    </dgm:pt>
    <dgm:pt modelId="{B617E77B-2730-402C-92BA-EBD9843B0F01}" type="parTrans" cxnId="{C10A0A65-E1A4-46B8-BA67-E04DF04DBEC5}">
      <dgm:prSet/>
      <dgm:spPr/>
      <dgm:t>
        <a:bodyPr/>
        <a:lstStyle/>
        <a:p>
          <a:endParaRPr lang="en-US"/>
        </a:p>
      </dgm:t>
    </dgm:pt>
    <dgm:pt modelId="{73DBA696-A65C-4370-8D7B-72C55B275673}" type="sibTrans" cxnId="{C10A0A65-E1A4-46B8-BA67-E04DF04DBEC5}">
      <dgm:prSet/>
      <dgm:spPr/>
      <dgm:t>
        <a:bodyPr/>
        <a:lstStyle/>
        <a:p>
          <a:endParaRPr lang="en-US"/>
        </a:p>
      </dgm:t>
    </dgm:pt>
    <dgm:pt modelId="{A66A4917-5CD9-4241-8508-F430A91031D8}">
      <dgm:prSet custT="1"/>
      <dgm:spPr/>
      <dgm: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A person can still be convicted of rape or sexual assault, even if they are not the rapist but were present or took part in the assault in some other way.</a:t>
          </a:r>
        </a:p>
      </dgm:t>
    </dgm:pt>
    <dgm:pt modelId="{BF486389-B31B-4D4D-87C5-A5848825C99B}" type="parTrans" cxnId="{55EE3C41-7B7B-4ADE-993D-C1AA7C3A38B1}">
      <dgm:prSet/>
      <dgm:spPr/>
      <dgm:t>
        <a:bodyPr/>
        <a:lstStyle/>
        <a:p>
          <a:endParaRPr lang="en-US"/>
        </a:p>
      </dgm:t>
    </dgm:pt>
    <dgm:pt modelId="{367D2235-8C5D-4F0C-890F-9B1FE096EE09}" type="sibTrans" cxnId="{55EE3C41-7B7B-4ADE-993D-C1AA7C3A38B1}">
      <dgm:prSet/>
      <dgm:spPr/>
      <dgm:t>
        <a:bodyPr/>
        <a:lstStyle/>
        <a:p>
          <a:endParaRPr lang="en-US"/>
        </a:p>
      </dgm:t>
    </dgm:pt>
    <dgm:pt modelId="{C9F38690-8EAE-468B-B550-C79961FA3D40}">
      <dgm:prSet custT="1"/>
      <dgm:spPr/>
      <dgm:t>
        <a:bodyPr/>
        <a:lstStyle/>
        <a:p>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0E6BF7EB-72F3-404E-B580-1B76102CBA25}" type="parTrans" cxnId="{49D3F991-D637-4C18-978E-F0C5BB05E705}">
      <dgm:prSet/>
      <dgm:spPr/>
      <dgm:t>
        <a:bodyPr/>
        <a:lstStyle/>
        <a:p>
          <a:endParaRPr lang="en-US"/>
        </a:p>
      </dgm:t>
    </dgm:pt>
    <dgm:pt modelId="{98E1033D-E8B6-43C6-947F-10B698450B74}" type="sibTrans" cxnId="{49D3F991-D637-4C18-978E-F0C5BB05E705}">
      <dgm:prSet/>
      <dgm:spPr/>
      <dgm:t>
        <a:bodyPr/>
        <a:lstStyle/>
        <a:p>
          <a:endParaRPr lang="en-US"/>
        </a:p>
      </dgm:t>
    </dgm:pt>
    <dgm:pt modelId="{5D15B592-3632-4784-ADDE-6B2CF76A28EA}">
      <dgm:prSet custT="1"/>
      <dgm:spPr/>
      <dgm:t>
        <a:bodyPr/>
        <a:lstStyle/>
        <a:p>
          <a:r>
            <a:rPr lang="en-US" sz="1400" dirty="0" smtClean="0">
              <a:latin typeface="Open Sans" panose="020B0606030504020204" pitchFamily="34" charset="0"/>
              <a:ea typeface="Open Sans" panose="020B0606030504020204" pitchFamily="34" charset="0"/>
              <a:cs typeface="Open Sans" panose="020B0606030504020204" pitchFamily="34" charset="0"/>
            </a:rPr>
            <a:t>Rape/sexual assault by penetration is the intentional penetration of another person’s body (vagina, anus, mouth) with a penis or other object, where that person does not consent </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F3E6C628-13DB-4867-85D3-9AB735F01ADB}" type="parTrans" cxnId="{30D101C2-6B54-4140-B305-3B81A451645F}">
      <dgm:prSet/>
      <dgm:spPr/>
      <dgm:t>
        <a:bodyPr/>
        <a:lstStyle/>
        <a:p>
          <a:endParaRPr lang="en-US"/>
        </a:p>
      </dgm:t>
    </dgm:pt>
    <dgm:pt modelId="{C25080C9-F536-4B86-B19B-9FEE5BF6F810}" type="sibTrans" cxnId="{30D101C2-6B54-4140-B305-3B81A451645F}">
      <dgm:prSet/>
      <dgm:spPr/>
      <dgm:t>
        <a:bodyPr/>
        <a:lstStyle/>
        <a:p>
          <a:endParaRPr lang="en-US"/>
        </a:p>
      </dgm:t>
    </dgm:pt>
    <dgm:pt modelId="{641F7DAC-74C8-4CCB-9DCA-FAC47F22BB41}">
      <dgm:prSet custT="1"/>
      <dgm:spPr/>
      <dgm:t>
        <a:bodyPr/>
        <a:lstStyle/>
        <a:p>
          <a:r>
            <a:rPr lang="en-US" sz="1400" dirty="0" smtClean="0">
              <a:latin typeface="Open Sans" panose="020B0606030504020204" pitchFamily="34" charset="0"/>
              <a:ea typeface="Open Sans" panose="020B0606030504020204" pitchFamily="34" charset="0"/>
              <a:cs typeface="Open Sans" panose="020B0606030504020204" pitchFamily="34" charset="0"/>
            </a:rPr>
            <a:t>A person cannot consent if they do not have capacity to do so – if they are asleep, passed out, drugged</a:t>
          </a:r>
          <a:endParaRPr lang="en-US" sz="1400" dirty="0">
            <a:latin typeface="Open Sans" panose="020B0606030504020204" pitchFamily="34" charset="0"/>
            <a:ea typeface="Open Sans" panose="020B0606030504020204" pitchFamily="34" charset="0"/>
            <a:cs typeface="Open Sans" panose="020B0606030504020204" pitchFamily="34" charset="0"/>
          </a:endParaRPr>
        </a:p>
      </dgm:t>
    </dgm:pt>
    <dgm:pt modelId="{012A291E-F142-4964-AA67-070607BE5F30}" type="parTrans" cxnId="{1ED1D77B-200F-441C-AE92-22FB5EF7DD76}">
      <dgm:prSet/>
      <dgm:spPr/>
      <dgm:t>
        <a:bodyPr/>
        <a:lstStyle/>
        <a:p>
          <a:endParaRPr lang="en-US"/>
        </a:p>
      </dgm:t>
    </dgm:pt>
    <dgm:pt modelId="{E17B3FFC-4A33-4578-BC81-892EC2327B37}" type="sibTrans" cxnId="{1ED1D77B-200F-441C-AE92-22FB5EF7DD76}">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0" custLinFactNeighborY="301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52881" custScaleY="125122">
        <dgm:presLayoutVars>
          <dgm:bulletEnabled val="1"/>
        </dgm:presLayoutVars>
      </dgm:prSet>
      <dgm:spPr/>
      <dgm:t>
        <a:bodyPr/>
        <a:lstStyle/>
        <a:p>
          <a:endParaRPr lang="en-US"/>
        </a:p>
      </dgm:t>
    </dgm:pt>
  </dgm:ptLst>
  <dgm:cxnLst>
    <dgm:cxn modelId="{7A8F58EE-2303-47AB-BFF8-FACB8B1CEF0B}" type="presOf" srcId="{31E77392-0686-44B0-A6D0-3FF876F00F2B}" destId="{A9B3ECE0-1397-4480-B81F-0E7138B32216}" srcOrd="0" destOrd="8" presId="urn:microsoft.com/office/officeart/2005/8/layout/vList5"/>
    <dgm:cxn modelId="{55EE3C41-7B7B-4ADE-993D-C1AA7C3A38B1}" srcId="{DD31B416-D9DE-4DB4-9A1E-38647E3D5FC1}" destId="{A66A4917-5CD9-4241-8508-F430A91031D8}" srcOrd="6" destOrd="0" parTransId="{BF486389-B31B-4D4D-87C5-A5848825C99B}" sibTransId="{367D2235-8C5D-4F0C-890F-9B1FE096EE09}"/>
    <dgm:cxn modelId="{9802ACB4-C15A-4C15-894E-DC7018666C77}" srcId="{6739FA5B-C3B0-4C29-AA8C-6DC73EB5707D}" destId="{DD31B416-D9DE-4DB4-9A1E-38647E3D5FC1}" srcOrd="0" destOrd="0" parTransId="{19F0CCF7-C096-4177-9FFE-6BDED65F38F8}" sibTransId="{3D0DF333-713E-4E5D-A84C-77ABC9B78C3A}"/>
    <dgm:cxn modelId="{CF831744-5C6B-4185-A279-6F6B2C1BB92E}" type="presOf" srcId="{E301251B-1593-418E-B1AA-7CA8124DB6BC}" destId="{A9B3ECE0-1397-4480-B81F-0E7138B32216}" srcOrd="0" destOrd="5" presId="urn:microsoft.com/office/officeart/2005/8/layout/vList5"/>
    <dgm:cxn modelId="{925530F7-3819-443C-92B6-C672963109FA}" type="presOf" srcId="{A66A4917-5CD9-4241-8508-F430A91031D8}" destId="{A9B3ECE0-1397-4480-B81F-0E7138B32216}" srcOrd="0" destOrd="6" presId="urn:microsoft.com/office/officeart/2005/8/layout/vList5"/>
    <dgm:cxn modelId="{22401D5C-7A10-49D8-A355-ADE56BA1267F}" type="presOf" srcId="{C9F38690-8EAE-468B-B550-C79961FA3D40}" destId="{A9B3ECE0-1397-4480-B81F-0E7138B32216}" srcOrd="0" destOrd="7" presId="urn:microsoft.com/office/officeart/2005/8/layout/vList5"/>
    <dgm:cxn modelId="{3A7B1579-6CE2-4DAF-A82D-FD6112171928}" srcId="{DD31B416-D9DE-4DB4-9A1E-38647E3D5FC1}" destId="{283BCB6B-05A6-46A6-A726-110A5505E302}" srcOrd="4" destOrd="0" parTransId="{69D1BA89-165B-4BB9-A12A-94FE6E5B5427}" sibTransId="{0DCDFA0B-DC29-4807-9D11-F34701B12B61}"/>
    <dgm:cxn modelId="{A23645A7-42C7-4E7D-9F07-9BB7B53C6035}" type="presOf" srcId="{283BCB6B-05A6-46A6-A726-110A5505E302}" destId="{A9B3ECE0-1397-4480-B81F-0E7138B32216}" srcOrd="0" destOrd="4" presId="urn:microsoft.com/office/officeart/2005/8/layout/vList5"/>
    <dgm:cxn modelId="{441AEB1F-1C81-475E-8411-AE361DFC43E8}" type="presOf" srcId="{641F7DAC-74C8-4CCB-9DCA-FAC47F22BB41}" destId="{A9B3ECE0-1397-4480-B81F-0E7138B32216}" srcOrd="0" destOrd="2" presId="urn:microsoft.com/office/officeart/2005/8/layout/vList5"/>
    <dgm:cxn modelId="{9626B209-EAEF-45F1-8F79-8590B8B843BD}" srcId="{DD31B416-D9DE-4DB4-9A1E-38647E3D5FC1}" destId="{31E77392-0686-44B0-A6D0-3FF876F00F2B}" srcOrd="8" destOrd="0" parTransId="{E2787AE6-7549-4673-AAB1-D8374F0017D9}" sibTransId="{468310AC-1F1B-4762-992F-DE69CCD9DAFD}"/>
    <dgm:cxn modelId="{7B31982B-AA41-438C-A9D9-B905389219E8}" srcId="{DD31B416-D9DE-4DB4-9A1E-38647E3D5FC1}" destId="{1C393DBF-34F2-4468-AE02-38E5EE676661}" srcOrd="3" destOrd="0" parTransId="{2C81C85E-7F39-442B-A575-770DF3FC97E3}" sibTransId="{E3D4CB9C-85A9-4588-AB6E-2F9222E1B145}"/>
    <dgm:cxn modelId="{1601C017-A81C-48D7-A3AD-A1008BC189AF}" type="presOf" srcId="{DD31B416-D9DE-4DB4-9A1E-38647E3D5FC1}" destId="{763EE8F8-C0F6-48EB-85CF-80282CA5BD4A}" srcOrd="0" destOrd="0" presId="urn:microsoft.com/office/officeart/2005/8/layout/vList5"/>
    <dgm:cxn modelId="{8993B77F-D37F-4C21-AA71-AE6247E8B170}" type="presOf" srcId="{1C393DBF-34F2-4468-AE02-38E5EE676661}" destId="{A9B3ECE0-1397-4480-B81F-0E7138B32216}" srcOrd="0" destOrd="3" presId="urn:microsoft.com/office/officeart/2005/8/layout/vList5"/>
    <dgm:cxn modelId="{103C31E6-168B-460E-8207-9C7CD6BB5E83}" type="presOf" srcId="{5D15B592-3632-4784-ADDE-6B2CF76A28EA}" destId="{A9B3ECE0-1397-4480-B81F-0E7138B32216}" srcOrd="0" destOrd="1" presId="urn:microsoft.com/office/officeart/2005/8/layout/vList5"/>
    <dgm:cxn modelId="{610BF52F-C846-41FC-9620-DA55365C9098}" type="presOf" srcId="{D0E85DB2-C259-4DBF-BA5F-235BDC9ED8DC}" destId="{A9B3ECE0-1397-4480-B81F-0E7138B32216}" srcOrd="0" destOrd="0" presId="urn:microsoft.com/office/officeart/2005/8/layout/vList5"/>
    <dgm:cxn modelId="{1ED1D77B-200F-441C-AE92-22FB5EF7DD76}" srcId="{DD31B416-D9DE-4DB4-9A1E-38647E3D5FC1}" destId="{641F7DAC-74C8-4CCB-9DCA-FAC47F22BB41}" srcOrd="2" destOrd="0" parTransId="{012A291E-F142-4964-AA67-070607BE5F30}" sibTransId="{E17B3FFC-4A33-4578-BC81-892EC2327B37}"/>
    <dgm:cxn modelId="{C2F10C54-EAC6-4BD4-BDF5-6D537B7EC4FD}" srcId="{DD31B416-D9DE-4DB4-9A1E-38647E3D5FC1}" destId="{D0E85DB2-C259-4DBF-BA5F-235BDC9ED8DC}" srcOrd="0" destOrd="0" parTransId="{228E4B31-0F54-4B81-BEEE-CB0206C6196B}" sibTransId="{49EBE9FF-91EC-4621-887B-C81C69028F53}"/>
    <dgm:cxn modelId="{3B908EAC-22AF-4066-AACC-70D5EBF558BB}" type="presOf" srcId="{6739FA5B-C3B0-4C29-AA8C-6DC73EB5707D}" destId="{BD1A801B-90AD-46E2-8C5D-8BED4C165C7F}" srcOrd="0" destOrd="0" presId="urn:microsoft.com/office/officeart/2005/8/layout/vList5"/>
    <dgm:cxn modelId="{49D3F991-D637-4C18-978E-F0C5BB05E705}" srcId="{DD31B416-D9DE-4DB4-9A1E-38647E3D5FC1}" destId="{C9F38690-8EAE-468B-B550-C79961FA3D40}" srcOrd="7" destOrd="0" parTransId="{0E6BF7EB-72F3-404E-B580-1B76102CBA25}" sibTransId="{98E1033D-E8B6-43C6-947F-10B698450B74}"/>
    <dgm:cxn modelId="{C10A0A65-E1A4-46B8-BA67-E04DF04DBEC5}" srcId="{DD31B416-D9DE-4DB4-9A1E-38647E3D5FC1}" destId="{E301251B-1593-418E-B1AA-7CA8124DB6BC}" srcOrd="5" destOrd="0" parTransId="{B617E77B-2730-402C-92BA-EBD9843B0F01}" sibTransId="{73DBA696-A65C-4370-8D7B-72C55B275673}"/>
    <dgm:cxn modelId="{30D101C2-6B54-4140-B305-3B81A451645F}" srcId="{DD31B416-D9DE-4DB4-9A1E-38647E3D5FC1}" destId="{5D15B592-3632-4784-ADDE-6B2CF76A28EA}" srcOrd="1" destOrd="0" parTransId="{F3E6C628-13DB-4867-85D3-9AB735F01ADB}" sibTransId="{C25080C9-F536-4B86-B19B-9FEE5BF6F810}"/>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 is…</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D0E85DB2-C259-4DBF-BA5F-235BDC9ED8DC}">
      <dgm:prSet custT="1"/>
      <dgm:spPr/>
      <dgm:t>
        <a:bodyPr/>
        <a:lstStyle/>
        <a:p>
          <a:pPr rtl="0"/>
          <a:endParaRPr lang="en-GB" sz="14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4065D415-901B-4304-8F15-C4F873392ED8}">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 incident or pattern of incidents of controlling, coercive, threatening behaviour, violence or abuse between those aged 16 or over who are, or have been, intimate partners or family members regardless of gender or sexuality. The abuse can encompass, but is not limited to:</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05C997F-BB39-4FFD-BB5E-F996EDDCB3AF}" type="parTrans" cxnId="{F8FE3ABA-B619-42E6-891C-E6B875DA4F2E}">
      <dgm:prSet/>
      <dgm:spPr/>
      <dgm:t>
        <a:bodyPr/>
        <a:lstStyle/>
        <a:p>
          <a:endParaRPr lang="en-US"/>
        </a:p>
      </dgm:t>
    </dgm:pt>
    <dgm:pt modelId="{F9E244E4-3B43-4F99-B06F-DDED344BA818}" type="sibTrans" cxnId="{F8FE3ABA-B619-42E6-891C-E6B875DA4F2E}">
      <dgm:prSet/>
      <dgm:spPr/>
      <dgm:t>
        <a:bodyPr/>
        <a:lstStyle/>
        <a:p>
          <a:endParaRPr lang="en-US"/>
        </a:p>
      </dgm:t>
    </dgm:pt>
    <dgm:pt modelId="{73F48878-4D43-4D0A-AF59-222657EF2332}">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psychological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87A50DB-5023-4DB6-9149-CC9F33A7D038}" type="parTrans" cxnId="{EADEE4E9-0E19-4AC1-8E52-B21B1238FA8F}">
      <dgm:prSet/>
      <dgm:spPr/>
      <dgm:t>
        <a:bodyPr/>
        <a:lstStyle/>
        <a:p>
          <a:endParaRPr lang="en-US"/>
        </a:p>
      </dgm:t>
    </dgm:pt>
    <dgm:pt modelId="{32E01509-74DD-40AE-B509-E5F7E2DDBECD}" type="sibTrans" cxnId="{EADEE4E9-0E19-4AC1-8E52-B21B1238FA8F}">
      <dgm:prSet/>
      <dgm:spPr/>
      <dgm:t>
        <a:bodyPr/>
        <a:lstStyle/>
        <a:p>
          <a:endParaRPr lang="en-US"/>
        </a:p>
      </dgm:t>
    </dgm:pt>
    <dgm:pt modelId="{886DCF6E-3592-41BE-A4A7-06574B3B4BEC}">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physical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044D2F9-2E63-457E-B096-5CB568A3C560}" type="parTrans" cxnId="{BAF4FECA-B5F1-48EB-89EA-1D56D73C46CF}">
      <dgm:prSet/>
      <dgm:spPr/>
      <dgm:t>
        <a:bodyPr/>
        <a:lstStyle/>
        <a:p>
          <a:endParaRPr lang="en-US"/>
        </a:p>
      </dgm:t>
    </dgm:pt>
    <dgm:pt modelId="{727EAB74-34CF-4D8C-A664-5284C1A30D88}" type="sibTrans" cxnId="{BAF4FECA-B5F1-48EB-89EA-1D56D73C46CF}">
      <dgm:prSet/>
      <dgm:spPr/>
      <dgm:t>
        <a:bodyPr/>
        <a:lstStyle/>
        <a:p>
          <a:endParaRPr lang="en-US"/>
        </a:p>
      </dgm:t>
    </dgm:pt>
    <dgm:pt modelId="{F7D463BA-7BE0-465B-AB6E-395E9BB8471B}">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F01C7A3-DF4B-4C98-83FD-980E1F707701}" type="parTrans" cxnId="{143FE342-475B-4D50-858C-E6776BF91C04}">
      <dgm:prSet/>
      <dgm:spPr/>
      <dgm:t>
        <a:bodyPr/>
        <a:lstStyle/>
        <a:p>
          <a:endParaRPr lang="en-US"/>
        </a:p>
      </dgm:t>
    </dgm:pt>
    <dgm:pt modelId="{D7F7CBCD-76D6-40E4-8D65-C24787D19700}" type="sibTrans" cxnId="{143FE342-475B-4D50-858C-E6776BF91C04}">
      <dgm:prSet/>
      <dgm:spPr/>
      <dgm:t>
        <a:bodyPr/>
        <a:lstStyle/>
        <a:p>
          <a:endParaRPr lang="en-US"/>
        </a:p>
      </dgm:t>
    </dgm:pt>
    <dgm:pt modelId="{D119009B-22AC-427B-AE23-7ACE8C698DAF}">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financial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6B4733F-620A-47D4-86C9-41709428E767}" type="parTrans" cxnId="{5012B13F-1C2A-4198-9009-EFF3583FA6A0}">
      <dgm:prSet/>
      <dgm:spPr/>
      <dgm:t>
        <a:bodyPr/>
        <a:lstStyle/>
        <a:p>
          <a:endParaRPr lang="en-US"/>
        </a:p>
      </dgm:t>
    </dgm:pt>
    <dgm:pt modelId="{AF2DB9A6-6878-479E-AEA1-E0FBDC64325F}" type="sibTrans" cxnId="{5012B13F-1C2A-4198-9009-EFF3583FA6A0}">
      <dgm:prSet/>
      <dgm:spPr/>
      <dgm:t>
        <a:bodyPr/>
        <a:lstStyle/>
        <a:p>
          <a:endParaRPr lang="en-US"/>
        </a:p>
      </dgm:t>
    </dgm:pt>
    <dgm:pt modelId="{6CF55535-CD97-44CF-9681-5FDF104387B6}">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emotional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8888D7D-07C8-4C24-AA79-0CB4950F29C1}" type="parTrans" cxnId="{16A83129-CB05-4ACE-97E9-22759075D499}">
      <dgm:prSet/>
      <dgm:spPr/>
      <dgm:t>
        <a:bodyPr/>
        <a:lstStyle/>
        <a:p>
          <a:endParaRPr lang="en-US"/>
        </a:p>
      </dgm:t>
    </dgm:pt>
    <dgm:pt modelId="{FFBC0A15-B1B5-4916-BD2E-37C99BAAF41B}" type="sibTrans" cxnId="{16A83129-CB05-4ACE-97E9-22759075D499}">
      <dgm:prSet/>
      <dgm:spPr/>
      <dgm:t>
        <a:bodyPr/>
        <a:lstStyle/>
        <a:p>
          <a:endParaRPr lang="en-US"/>
        </a:p>
      </dgm:t>
    </dgm:pt>
    <dgm:pt modelId="{6935ED70-E8EF-4860-94C4-3182C98A01F0}">
      <dgm:prSet custT="1"/>
      <dgm:spPr/>
      <dgm:t>
        <a:bodyPr/>
        <a:lstStyle/>
        <a:p>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be called intimate partner abuse or dating abuse. </a:t>
          </a:r>
          <a:r>
            <a:rPr lang="en-GB" altLang="en-US"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a:t>
          </a:r>
          <a:endParaRPr lang="en-GB" alt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F46FAC0-CED6-43A3-B99C-697E51EBE86D}" type="parTrans" cxnId="{F9EB2AC9-D35A-410E-9C5C-AB3955A69D2F}">
      <dgm:prSet/>
      <dgm:spPr/>
      <dgm:t>
        <a:bodyPr/>
        <a:lstStyle/>
        <a:p>
          <a:endParaRPr lang="en-US"/>
        </a:p>
      </dgm:t>
    </dgm:pt>
    <dgm:pt modelId="{8B66B266-5902-45FE-8A05-8024667732E5}" type="sibTrans" cxnId="{F9EB2AC9-D35A-410E-9C5C-AB3955A69D2F}">
      <dgm:prSet/>
      <dgm:spPr/>
      <dgm:t>
        <a:bodyPr/>
        <a:lstStyle/>
        <a:p>
          <a:endParaRPr lang="en-US"/>
        </a:p>
      </dgm:t>
    </dgm:pt>
    <dgm:pt modelId="{D1A3BB19-3DAF-43E1-AFCD-B95FE1F4ECCE}">
      <dgm:prSet custT="1"/>
      <dgm:spPr/>
      <dgm:t>
        <a:bodyPr/>
        <a:lstStyle/>
        <a:p>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take place in non-intimate relationships e.g. ‘flat mates’ or with people you are not in a relationship with</a:t>
          </a:r>
          <a:endParaRPr lang="en-GB" alt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8C3EACC-475D-4FEA-A9E4-92AB6B38E83C}" type="parTrans" cxnId="{945BF104-E305-453A-9E1E-E43CDABA60DD}">
      <dgm:prSet/>
      <dgm:spPr/>
      <dgm:t>
        <a:bodyPr/>
        <a:lstStyle/>
        <a:p>
          <a:endParaRPr lang="en-US"/>
        </a:p>
      </dgm:t>
    </dgm:pt>
    <dgm:pt modelId="{389A58F4-5D32-4C39-8BAB-CF474B0A7DCA}" type="sibTrans" cxnId="{945BF104-E305-453A-9E1E-E43CDABA60DD}">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530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5122">
        <dgm:presLayoutVars>
          <dgm:bulletEnabled val="1"/>
        </dgm:presLayoutVars>
      </dgm:prSet>
      <dgm:spPr/>
      <dgm:t>
        <a:bodyPr/>
        <a:lstStyle/>
        <a:p>
          <a:endParaRPr lang="en-US"/>
        </a:p>
      </dgm:t>
    </dgm:pt>
  </dgm:ptLst>
  <dgm:cxnLst>
    <dgm:cxn modelId="{5012B13F-1C2A-4198-9009-EFF3583FA6A0}" srcId="{4065D415-901B-4304-8F15-C4F873392ED8}" destId="{D119009B-22AC-427B-AE23-7ACE8C698DAF}" srcOrd="3" destOrd="0" parTransId="{66B4733F-620A-47D4-86C9-41709428E767}" sibTransId="{AF2DB9A6-6878-479E-AEA1-E0FBDC64325F}"/>
    <dgm:cxn modelId="{9802ACB4-C15A-4C15-894E-DC7018666C77}" srcId="{6739FA5B-C3B0-4C29-AA8C-6DC73EB5707D}" destId="{DD31B416-D9DE-4DB4-9A1E-38647E3D5FC1}" srcOrd="0" destOrd="0" parTransId="{19F0CCF7-C096-4177-9FFE-6BDED65F38F8}" sibTransId="{3D0DF333-713E-4E5D-A84C-77ABC9B78C3A}"/>
    <dgm:cxn modelId="{143FE342-475B-4D50-858C-E6776BF91C04}" srcId="{4065D415-901B-4304-8F15-C4F873392ED8}" destId="{F7D463BA-7BE0-465B-AB6E-395E9BB8471B}" srcOrd="2" destOrd="0" parTransId="{EF01C7A3-DF4B-4C98-83FD-980E1F707701}" sibTransId="{D7F7CBCD-76D6-40E4-8D65-C24787D19700}"/>
    <dgm:cxn modelId="{F8FE3ABA-B619-42E6-891C-E6B875DA4F2E}" srcId="{DD31B416-D9DE-4DB4-9A1E-38647E3D5FC1}" destId="{4065D415-901B-4304-8F15-C4F873392ED8}" srcOrd="1" destOrd="0" parTransId="{705C997F-BB39-4FFD-BB5E-F996EDDCB3AF}" sibTransId="{F9E244E4-3B43-4F99-B06F-DDED344BA818}"/>
    <dgm:cxn modelId="{BE25E623-C4C7-43DC-AF27-A03FBBEFB45D}" type="presOf" srcId="{F7D463BA-7BE0-465B-AB6E-395E9BB8471B}" destId="{A9B3ECE0-1397-4480-B81F-0E7138B32216}" srcOrd="0" destOrd="4" presId="urn:microsoft.com/office/officeart/2005/8/layout/vList5"/>
    <dgm:cxn modelId="{16A83129-CB05-4ACE-97E9-22759075D499}" srcId="{4065D415-901B-4304-8F15-C4F873392ED8}" destId="{6CF55535-CD97-44CF-9681-5FDF104387B6}" srcOrd="4" destOrd="0" parTransId="{78888D7D-07C8-4C24-AA79-0CB4950F29C1}" sibTransId="{FFBC0A15-B1B5-4916-BD2E-37C99BAAF41B}"/>
    <dgm:cxn modelId="{69CEF556-C4BD-4320-A3D9-C8A384CCF36A}" type="presOf" srcId="{D119009B-22AC-427B-AE23-7ACE8C698DAF}" destId="{A9B3ECE0-1397-4480-B81F-0E7138B32216}" srcOrd="0" destOrd="5" presId="urn:microsoft.com/office/officeart/2005/8/layout/vList5"/>
    <dgm:cxn modelId="{F9EB2AC9-D35A-410E-9C5C-AB3955A69D2F}" srcId="{DD31B416-D9DE-4DB4-9A1E-38647E3D5FC1}" destId="{6935ED70-E8EF-4860-94C4-3182C98A01F0}" srcOrd="2" destOrd="0" parTransId="{8F46FAC0-CED6-43A3-B99C-697E51EBE86D}" sibTransId="{8B66B266-5902-45FE-8A05-8024667732E5}"/>
    <dgm:cxn modelId="{AB81A41F-2F0B-4F19-9FE7-8E32C9CA10F1}" type="presOf" srcId="{D1A3BB19-3DAF-43E1-AFCD-B95FE1F4ECCE}" destId="{A9B3ECE0-1397-4480-B81F-0E7138B32216}" srcOrd="0" destOrd="8" presId="urn:microsoft.com/office/officeart/2005/8/layout/vList5"/>
    <dgm:cxn modelId="{0870C2F3-6D86-440C-A43E-FAD037384EA7}" type="presOf" srcId="{6CF55535-CD97-44CF-9681-5FDF104387B6}" destId="{A9B3ECE0-1397-4480-B81F-0E7138B32216}" srcOrd="0" destOrd="6" presId="urn:microsoft.com/office/officeart/2005/8/layout/vList5"/>
    <dgm:cxn modelId="{6D7A497D-7B72-49D8-A53B-BECFAD9F6CEC}" type="presOf" srcId="{6935ED70-E8EF-4860-94C4-3182C98A01F0}" destId="{A9B3ECE0-1397-4480-B81F-0E7138B32216}" srcOrd="0" destOrd="7" presId="urn:microsoft.com/office/officeart/2005/8/layout/vList5"/>
    <dgm:cxn modelId="{1601C017-A81C-48D7-A3AD-A1008BC189AF}" type="presOf" srcId="{DD31B416-D9DE-4DB4-9A1E-38647E3D5FC1}" destId="{763EE8F8-C0F6-48EB-85CF-80282CA5BD4A}" srcOrd="0" destOrd="0" presId="urn:microsoft.com/office/officeart/2005/8/layout/vList5"/>
    <dgm:cxn modelId="{610BF52F-C846-41FC-9620-DA55365C9098}" type="presOf" srcId="{D0E85DB2-C259-4DBF-BA5F-235BDC9ED8DC}" destId="{A9B3ECE0-1397-4480-B81F-0E7138B32216}" srcOrd="0" destOrd="0" presId="urn:microsoft.com/office/officeart/2005/8/layout/vList5"/>
    <dgm:cxn modelId="{C2F10C54-EAC6-4BD4-BDF5-6D537B7EC4FD}" srcId="{DD31B416-D9DE-4DB4-9A1E-38647E3D5FC1}" destId="{D0E85DB2-C259-4DBF-BA5F-235BDC9ED8DC}" srcOrd="0" destOrd="0" parTransId="{228E4B31-0F54-4B81-BEEE-CB0206C6196B}" sibTransId="{49EBE9FF-91EC-4621-887B-C81C69028F53}"/>
    <dgm:cxn modelId="{945BF104-E305-453A-9E1E-E43CDABA60DD}" srcId="{DD31B416-D9DE-4DB4-9A1E-38647E3D5FC1}" destId="{D1A3BB19-3DAF-43E1-AFCD-B95FE1F4ECCE}" srcOrd="3" destOrd="0" parTransId="{C8C3EACC-475D-4FEA-A9E4-92AB6B38E83C}" sibTransId="{389A58F4-5D32-4C39-8BAB-CF474B0A7DCA}"/>
    <dgm:cxn modelId="{3B908EAC-22AF-4066-AACC-70D5EBF558BB}" type="presOf" srcId="{6739FA5B-C3B0-4C29-AA8C-6DC73EB5707D}" destId="{BD1A801B-90AD-46E2-8C5D-8BED4C165C7F}" srcOrd="0" destOrd="0" presId="urn:microsoft.com/office/officeart/2005/8/layout/vList5"/>
    <dgm:cxn modelId="{DC5205E6-CB10-4088-9AC9-7CF14860D2B0}" type="presOf" srcId="{73F48878-4D43-4D0A-AF59-222657EF2332}" destId="{A9B3ECE0-1397-4480-B81F-0E7138B32216}" srcOrd="0" destOrd="2" presId="urn:microsoft.com/office/officeart/2005/8/layout/vList5"/>
    <dgm:cxn modelId="{15B9A78F-52E5-44D4-AA68-8C5F26004B69}" type="presOf" srcId="{886DCF6E-3592-41BE-A4A7-06574B3B4BEC}" destId="{A9B3ECE0-1397-4480-B81F-0E7138B32216}" srcOrd="0" destOrd="3" presId="urn:microsoft.com/office/officeart/2005/8/layout/vList5"/>
    <dgm:cxn modelId="{36606621-953A-47CC-8686-23C9AE57CD13}" type="presOf" srcId="{4065D415-901B-4304-8F15-C4F873392ED8}" destId="{A9B3ECE0-1397-4480-B81F-0E7138B32216}" srcOrd="0" destOrd="1" presId="urn:microsoft.com/office/officeart/2005/8/layout/vList5"/>
    <dgm:cxn modelId="{EADEE4E9-0E19-4AC1-8E52-B21B1238FA8F}" srcId="{4065D415-901B-4304-8F15-C4F873392ED8}" destId="{73F48878-4D43-4D0A-AF59-222657EF2332}" srcOrd="0" destOrd="0" parTransId="{587A50DB-5023-4DB6-9149-CC9F33A7D038}" sibTransId="{32E01509-74DD-40AE-B509-E5F7E2DDBECD}"/>
    <dgm:cxn modelId="{BAF4FECA-B5F1-48EB-89EA-1D56D73C46CF}" srcId="{4065D415-901B-4304-8F15-C4F873392ED8}" destId="{886DCF6E-3592-41BE-A4A7-06574B3B4BEC}" srcOrd="1" destOrd="0" parTransId="{B044D2F9-2E63-457E-B096-5CB568A3C560}" sibTransId="{727EAB74-34CF-4D8C-A664-5284C1A30D88}"/>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BC31-9C6A-4851-B254-C9E11A0DDB0C}">
      <dsp:nvSpPr>
        <dsp:cNvPr id="0" name=""/>
        <dsp:cNvSpPr/>
      </dsp:nvSpPr>
      <dsp:spPr>
        <a:xfrm>
          <a:off x="0" y="22852"/>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1.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Notice the    event</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1923" y="44775"/>
        <a:ext cx="1721323" cy="704677"/>
      </dsp:txXfrm>
    </dsp:sp>
    <dsp:sp modelId="{9C7B40B9-D31A-4B3F-8F60-14DA13DBCD98}">
      <dsp:nvSpPr>
        <dsp:cNvPr id="0" name=""/>
        <dsp:cNvSpPr/>
      </dsp:nvSpPr>
      <dsp:spPr>
        <a:xfrm>
          <a:off x="217104" y="884618"/>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2.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Interpret it as a problem</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39027" y="906541"/>
        <a:ext cx="1844797" cy="704677"/>
      </dsp:txXfrm>
    </dsp:sp>
    <dsp:sp modelId="{11060E57-2454-4111-9637-A02E20150880}">
      <dsp:nvSpPr>
        <dsp:cNvPr id="0" name=""/>
        <dsp:cNvSpPr/>
      </dsp:nvSpPr>
      <dsp:spPr>
        <a:xfrm>
          <a:off x="430967" y="1769236"/>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3.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Feel ‘responsible’ for dealing with it</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52890" y="1791159"/>
        <a:ext cx="1848038" cy="704677"/>
      </dsp:txXfrm>
    </dsp:sp>
    <dsp:sp modelId="{1CE3620D-F4EC-46D3-92F6-31C9BDE3C39C}">
      <dsp:nvSpPr>
        <dsp:cNvPr id="0" name=""/>
        <dsp:cNvSpPr/>
      </dsp:nvSpPr>
      <dsp:spPr>
        <a:xfrm>
          <a:off x="648071" y="2653854"/>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4</a:t>
          </a:r>
          <a:r>
            <a:rPr lang="en-US" sz="1300" kern="1200" dirty="0" smtClean="0">
              <a:latin typeface="Open Sans" panose="020B0606030504020204" pitchFamily="34" charset="0"/>
              <a:ea typeface="Open Sans" panose="020B0606030504020204" pitchFamily="34" charset="0"/>
              <a:cs typeface="Open Sans" panose="020B0606030504020204" pitchFamily="34" charset="0"/>
            </a:rPr>
            <a:t>.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Possess necessary skills to act</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69994" y="2675777"/>
        <a:ext cx="1844797" cy="704677"/>
      </dsp:txXfrm>
    </dsp:sp>
    <dsp:sp modelId="{86ABA2A1-8791-4B6B-BC3E-310AD814EB79}">
      <dsp:nvSpPr>
        <dsp:cNvPr id="0" name=""/>
        <dsp:cNvSpPr/>
      </dsp:nvSpPr>
      <dsp:spPr>
        <a:xfrm>
          <a:off x="2105747" y="573300"/>
          <a:ext cx="486540" cy="4865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2215219" y="573300"/>
        <a:ext cx="267597" cy="366121"/>
      </dsp:txXfrm>
    </dsp:sp>
    <dsp:sp modelId="{9D458F09-21C7-4069-AEC4-8B8E5FC91DE2}">
      <dsp:nvSpPr>
        <dsp:cNvPr id="0" name=""/>
        <dsp:cNvSpPr/>
      </dsp:nvSpPr>
      <dsp:spPr>
        <a:xfrm>
          <a:off x="2322852" y="1457918"/>
          <a:ext cx="486540" cy="4865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2432324" y="1457918"/>
        <a:ext cx="267597" cy="366121"/>
      </dsp:txXfrm>
    </dsp:sp>
    <dsp:sp modelId="{9BC71D64-7D62-4A75-B19A-75D27A9119EE}">
      <dsp:nvSpPr>
        <dsp:cNvPr id="0" name=""/>
        <dsp:cNvSpPr/>
      </dsp:nvSpPr>
      <dsp:spPr>
        <a:xfrm>
          <a:off x="2536715" y="2342537"/>
          <a:ext cx="486540" cy="4865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2646187" y="2342537"/>
        <a:ext cx="267597" cy="366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1BFD0-C14A-4824-AF31-0D9C067FB154}">
      <dsp:nvSpPr>
        <dsp:cNvPr id="0" name=""/>
        <dsp:cNvSpPr/>
      </dsp:nvSpPr>
      <dsp:spPr>
        <a:xfrm>
          <a:off x="0" y="0"/>
          <a:ext cx="2113023" cy="3240360"/>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n-GB" sz="1400" kern="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dsp:txBody>
      <dsp:txXfrm>
        <a:off x="61888" y="61888"/>
        <a:ext cx="1989247" cy="3116584"/>
      </dsp:txXfrm>
    </dsp:sp>
    <dsp:sp modelId="{1C5D32BE-64C4-4D9C-A1F0-9729E16EF8B1}">
      <dsp:nvSpPr>
        <dsp:cNvPr id="0" name=""/>
        <dsp:cNvSpPr/>
      </dsp:nvSpPr>
      <dsp:spPr>
        <a:xfrm>
          <a:off x="2274927" y="1420782"/>
          <a:ext cx="343235" cy="398795"/>
        </a:xfrm>
        <a:prstGeom prst="ellipse">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74927" y="1500541"/>
        <a:ext cx="240265" cy="239277"/>
      </dsp:txXfrm>
    </dsp:sp>
    <dsp:sp modelId="{C7FD61BC-E60F-45B9-AB2C-6F5BBFD000C4}">
      <dsp:nvSpPr>
        <dsp:cNvPr id="0" name=""/>
        <dsp:cNvSpPr/>
      </dsp:nvSpPr>
      <dsp:spPr>
        <a:xfrm>
          <a:off x="2760637" y="0"/>
          <a:ext cx="2031913" cy="324036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4,500 responses from male and female students in the UK (Revolt Sexual Assault).</a:t>
          </a:r>
        </a:p>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●70% of female </a:t>
          </a:r>
        </a:p>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and </a:t>
          </a:r>
        </a:p>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●26% of male </a:t>
          </a:r>
        </a:p>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students and graduates experienced some form of sexual violence – from verbal harassment to physical assault. </a:t>
          </a:r>
          <a:r>
            <a:rPr lang="en-GB" sz="9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Price 2017</a:t>
          </a:r>
          <a:endPar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820150" y="59513"/>
        <a:ext cx="1912887" cy="3121335"/>
      </dsp:txXfrm>
    </dsp:sp>
    <dsp:sp modelId="{B097B71F-83EF-4A46-BED9-EE949785B1FF}">
      <dsp:nvSpPr>
        <dsp:cNvPr id="0" name=""/>
        <dsp:cNvSpPr/>
      </dsp:nvSpPr>
      <dsp:spPr>
        <a:xfrm>
          <a:off x="4954454" y="1420782"/>
          <a:ext cx="343235" cy="398795"/>
        </a:xfrm>
        <a:prstGeom prst="ellipse">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4954454" y="1500541"/>
        <a:ext cx="240265" cy="239277"/>
      </dsp:txXfrm>
    </dsp:sp>
    <dsp:sp modelId="{7A3EA646-E442-4CC4-B16B-AF934884486F}">
      <dsp:nvSpPr>
        <dsp:cNvPr id="0" name=""/>
        <dsp:cNvSpPr/>
      </dsp:nvSpPr>
      <dsp:spPr>
        <a:xfrm>
          <a:off x="5440165" y="0"/>
          <a:ext cx="2307195" cy="3240360"/>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endParaRPr lang="en-GB" sz="1000" kern="12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dsp:txBody>
      <dsp:txXfrm>
        <a:off x="5507740" y="67575"/>
        <a:ext cx="2172045" cy="3105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779916" y="-1484743"/>
          <a:ext cx="2554887" cy="556177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rtl="0">
            <a:lnSpc>
              <a:spcPct val="90000"/>
            </a:lnSpc>
            <a:spcBef>
              <a:spcPct val="0"/>
            </a:spcBef>
            <a:spcAft>
              <a:spcPct val="15000"/>
            </a:spcAft>
            <a:buChar char="••"/>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someone intentionally grabs or touches you in a sexual way that you don't like, or you’re forced to kiss someone or do something else sexual against your will, (i.e. without your consent or without your choice) that’s sexual assault.</a:t>
          </a:r>
          <a:endPar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includes sexual touching of any part of someone’s body, and it makes no difference whether you’re wearing clothes or not.</a:t>
          </a:r>
          <a:endParaRPr lang="en-US"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Anyone can be sexually assaulted and both men and women can commit sexual assault. </a:t>
          </a:r>
          <a:r>
            <a:rPr lang="en-GB"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 </a:t>
          </a:r>
          <a:r>
            <a:rPr lang="en-GB"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t>
          </a:r>
          <a:r>
            <a:rPr lang="en-GB" sz="1000" kern="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000" kern="12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GB"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endParaRPr lang="en-US" sz="10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2276473" y="143419"/>
        <a:ext cx="5437056" cy="2305449"/>
      </dsp:txXfrm>
    </dsp:sp>
    <dsp:sp modelId="{763EE8F8-C0F6-48EB-85CF-80282CA5BD4A}">
      <dsp:nvSpPr>
        <dsp:cNvPr id="0" name=""/>
        <dsp:cNvSpPr/>
      </dsp:nvSpPr>
      <dsp:spPr>
        <a:xfrm>
          <a:off x="7" y="2531"/>
          <a:ext cx="2276464" cy="25897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assault is… </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1135" y="113659"/>
        <a:ext cx="2054208" cy="236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553391" y="-1635895"/>
          <a:ext cx="3187787" cy="6459583"/>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dirty="0" smtClean="0">
              <a:latin typeface="Open Sans" panose="020B0606030504020204" pitchFamily="34" charset="0"/>
              <a:ea typeface="Open Sans" panose="020B0606030504020204" pitchFamily="34" charset="0"/>
              <a:cs typeface="Open Sans" panose="020B0606030504020204" pitchFamily="34" charset="0"/>
            </a:rPr>
            <a:t>Rape/sexual assault by penetration is the intentional penetration of another person’s body (vagina, anus, mouth) with a penis or other object, where that person does not consent </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dirty="0" smtClean="0">
              <a:latin typeface="Open Sans" panose="020B0606030504020204" pitchFamily="34" charset="0"/>
              <a:ea typeface="Open Sans" panose="020B0606030504020204" pitchFamily="34" charset="0"/>
              <a:cs typeface="Open Sans" panose="020B0606030504020204" pitchFamily="34" charset="0"/>
            </a:rPr>
            <a:t>A person cannot consent if they do not have capacity to do so – if they are asleep, passed out, drugged</a:t>
          </a: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People found guilty of rape can be sent to prison for life.</a:t>
          </a:r>
        </a:p>
        <a:p>
          <a:pPr marL="114300" lvl="1" indent="-114300" algn="l" defTabSz="622300">
            <a:lnSpc>
              <a:spcPct val="90000"/>
            </a:lnSpc>
            <a:spcBef>
              <a:spcPct val="0"/>
            </a:spcBef>
            <a:spcAft>
              <a:spcPct val="15000"/>
            </a:spcAft>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Those guilty of sexual assault can be sent to prison for up to ten years.</a:t>
          </a:r>
        </a:p>
        <a:p>
          <a:pPr marL="114300" lvl="1" indent="-114300" algn="l" defTabSz="622300">
            <a:lnSpc>
              <a:spcPct val="90000"/>
            </a:lnSpc>
            <a:spcBef>
              <a:spcPct val="0"/>
            </a:spcBef>
            <a:spcAft>
              <a:spcPct val="15000"/>
            </a:spcAft>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Those found guilty will be put on the sex offenders' register.</a:t>
          </a:r>
        </a:p>
        <a:p>
          <a:pPr marL="114300" lvl="1" indent="-114300" algn="l" defTabSz="622300">
            <a:lnSpc>
              <a:spcPct val="90000"/>
            </a:lnSpc>
            <a:spcBef>
              <a:spcPct val="0"/>
            </a:spcBef>
            <a:spcAft>
              <a:spcPct val="15000"/>
            </a:spcAft>
            <a:buChar char="••"/>
          </a:pPr>
          <a:r>
            <a:rPr lang="en-US" sz="1400" kern="1200" dirty="0">
              <a:latin typeface="Open Sans" panose="020B0606030504020204" pitchFamily="34" charset="0"/>
              <a:ea typeface="Open Sans" panose="020B0606030504020204" pitchFamily="34" charset="0"/>
              <a:cs typeface="Open Sans" panose="020B0606030504020204" pitchFamily="34" charset="0"/>
            </a:rPr>
            <a:t>A person can still be convicted of rape or sexual assault, even if they are not the rapist but were present or took part in the assault in some other way.</a:t>
          </a:r>
        </a:p>
        <a:p>
          <a:pPr marL="114300" lvl="1" indent="-114300" algn="l" defTabSz="622300">
            <a:lnSpc>
              <a:spcPct val="90000"/>
            </a:lnSpc>
            <a:spcBef>
              <a:spcPct val="0"/>
            </a:spcBef>
            <a:spcAft>
              <a:spcPct val="15000"/>
            </a:spcAft>
            <a:buChar char="••"/>
          </a:pPr>
          <a:endParaRPr lang="en-US" sz="1400" kern="1200" dirty="0">
            <a:latin typeface="Open Sans" panose="020B0606030504020204" pitchFamily="34" charset="0"/>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endParaRPr lang="en-US" sz="10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917494" y="155617"/>
        <a:ext cx="6303968" cy="2876557"/>
      </dsp:txXfrm>
    </dsp:sp>
    <dsp:sp modelId="{763EE8F8-C0F6-48EB-85CF-80282CA5BD4A}">
      <dsp:nvSpPr>
        <dsp:cNvPr id="0" name=""/>
        <dsp:cNvSpPr/>
      </dsp:nvSpPr>
      <dsp:spPr>
        <a:xfrm>
          <a:off x="94" y="3113"/>
          <a:ext cx="1917398" cy="3184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is… </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93694" y="96713"/>
        <a:ext cx="1730198" cy="2997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490690" y="-1233312"/>
          <a:ext cx="3039226" cy="550585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 incident or pattern of incidents of controlling, coercive, threatening behaviour, violence or abuse between those aged 16 or over who are, or have been, intimate partners or family members regardless of gender or sexuality. The abuse can encompass, but is not limited to:</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psychological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physical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financial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emotional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be called intimate partner abuse or dating abuse. </a:t>
          </a:r>
          <a:r>
            <a:rPr lang="en-GB" altLang="en-US"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a:t>
          </a:r>
          <a:endParaRPr lang="en-GB" altLang="en-US"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take place in non-intimate relationships e.g. ‘flat mates’ or with people you are not in a relationship with</a:t>
          </a:r>
          <a:endParaRPr lang="en-GB" altLang="en-US"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257376" y="148365"/>
        <a:ext cx="5357492" cy="2742500"/>
      </dsp:txXfrm>
    </dsp:sp>
    <dsp:sp modelId="{763EE8F8-C0F6-48EB-85CF-80282CA5BD4A}">
      <dsp:nvSpPr>
        <dsp:cNvPr id="0" name=""/>
        <dsp:cNvSpPr/>
      </dsp:nvSpPr>
      <dsp:spPr>
        <a:xfrm>
          <a:off x="0" y="1483"/>
          <a:ext cx="2253576" cy="30362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 is…</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0011" y="111494"/>
        <a:ext cx="2033554" cy="28162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13A5-4BAC-4203-9B3A-3DCFC710FEED}" type="datetimeFigureOut">
              <a:rPr lang="en-GB" smtClean="0"/>
              <a:t>16/05/2019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63914-6125-4B28-8795-B9C80260A8BC}" type="slidenum">
              <a:rPr lang="en-GB" smtClean="0"/>
              <a:t>‹#›</a:t>
            </a:fld>
            <a:endParaRPr lang="en-GB"/>
          </a:p>
        </p:txBody>
      </p:sp>
    </p:spTree>
    <p:extLst>
      <p:ext uri="{BB962C8B-B14F-4D97-AF65-F5344CB8AC3E}">
        <p14:creationId xmlns:p14="http://schemas.microsoft.com/office/powerpoint/2010/main" val="417503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885117-C628-4ED4-9E24-6B204CC4BC0D}"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18981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795FF-E1AB-44F8-B0FA-35E5138F9A44}"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214304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D9AA7-CC9E-455D-B564-21F0153B656F}"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60491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FE9BB-6940-479F-B517-C9B7357A6FA0}"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93244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3EF65-042B-49CC-A45F-171998A73FA1}" type="datetime1">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4201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64D1C-0F09-4FAA-899D-05335669CF39}"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05816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7AE3F-4144-4AD9-B89D-3C0BFFF33EA9}" type="datetime1">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19703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C3C29-568D-4E5F-AC50-740E6F435143}" type="datetime1">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01479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4888D-F719-401C-BBD2-5DEC4EFB3EC5}" type="datetime1">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3288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9B84F9-07DA-4893-BF00-0D199A722EA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39946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9749F-9872-491E-AF32-9CD526FEE311}" type="datetime1">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57876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9675F-5C6D-4EA1-AB5F-F31AD1F0A0E1}" type="datetime1">
              <a:rPr lang="en-US" smtClean="0"/>
              <a:t>5/16/2019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22B02-F980-B24D-857B-15C8AE78691B}" type="slidenum">
              <a:rPr lang="en-US" smtClean="0"/>
              <a:t>‹#›</a:t>
            </a:fld>
            <a:endParaRPr lang="en-US"/>
          </a:p>
        </p:txBody>
      </p:sp>
    </p:spTree>
    <p:extLst>
      <p:ext uri="{BB962C8B-B14F-4D97-AF65-F5344CB8AC3E}">
        <p14:creationId xmlns:p14="http://schemas.microsoft.com/office/powerpoint/2010/main" val="1731397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1.uwe.ac.uk/students/healthandwellbeing/speakup.aspx"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Uj2OHLAG3w"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1.uwe.ac.uk/students/healthandwellbeing/speakup.aspx"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jo@samaritans.org"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samaritan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ytimes.com/interactive/2018/05/10/style/sexual-consent-college-campus.html?rref=collection/column/modern-love&amp;action=click&amp;contentCollection=fashion&amp;region=rank&amp;module=package&amp;version=highlights&amp;contentPlacement=3&amp;pgtype=collection" TargetMode="External"/><Relationship Id="rId7" Type="http://schemas.openxmlformats.org/officeDocument/2006/relationships/hyperlink" Target="https://safeandsoundgroup.org.uk/blog/groping-is-not-part-of-a-night-out-it-is-sexual-harassment/"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gov.uk/guidance/domestic-violence-and-abuse#domestic-violence-and-abuse-new-definition" TargetMode="External"/><Relationship Id="rId5" Type="http://schemas.openxmlformats.org/officeDocument/2006/relationships/hyperlink" Target="https://www.saferinternet.org.uk/blog/law-and-social-media" TargetMode="External"/><Relationship Id="rId4" Type="http://schemas.openxmlformats.org/officeDocument/2006/relationships/hyperlink" Target="http://www.caada.org.uk/policy/statistics.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tab.com/uk/bristol/2017/01/17/started-making-monkey-noises-three-bristol-students-racially-abused-uni-28016" TargetMode="External"/><Relationship Id="rId3" Type="http://schemas.openxmlformats.org/officeDocument/2006/relationships/hyperlink" Target="https://www.leedsbeckett.ac.uk/news/0317-mothers-are-the-unseen-force-behind-honour-based-crime/" TargetMode="External"/><Relationship Id="rId7" Type="http://schemas.openxmlformats.org/officeDocument/2006/relationships/hyperlink" Target="https://safe.met.police.uk/rape_and_sexual_assault/consequences_and_the_law.html"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pridesurveys.com/index.php/blog/teen-dating-violence-awareness/" TargetMode="External"/><Relationship Id="rId5" Type="http://schemas.openxmlformats.org/officeDocument/2006/relationships/hyperlink" Target="https://revoltsexualassault.com/research/" TargetMode="External"/><Relationship Id="rId4" Type="http://schemas.openxmlformats.org/officeDocument/2006/relationships/hyperlink" Target="http://www.bava.org.uk/types-of-abuse/honour-based-violence/" TargetMode="External"/><Relationship Id="rId9" Type="http://schemas.openxmlformats.org/officeDocument/2006/relationships/hyperlink" Target="https://www.victimsupport.org.uk/crime-info/types-crime/rape-and-sexual-assaul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ur01.safelinks.protection.outlook.com/?url=https://creativecommons.org/licenses/by-nc-sa/4.0/&amp;data=02|01|Ana.Miguellazaro@uwe.ac.uk|c30a5fad3818490bfd5408d6d2f62d54|07ef1208413c4b5e9cdd64ef305754f0|0|0|636928352092268321&amp;sdata=Pte1QL17lJrEWyMvr3kifJKjHMmthGV00taCnIdqqXU%3D&amp;reserved=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time_continue=2&amp;v=koPmuEyP3a0"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942705" y="1641660"/>
            <a:ext cx="4435812" cy="1569660"/>
          </a:xfrm>
          <a:prstGeom prst="rect">
            <a:avLst/>
          </a:prstGeom>
          <a:noFill/>
        </p:spPr>
        <p:txBody>
          <a:bodyPr wrap="square" rtlCol="0">
            <a:spAutoFit/>
          </a:bodyPr>
          <a:lstStyle/>
          <a:p>
            <a:r>
              <a:rPr lang="en-US" sz="2400" b="1" dirty="0" smtClean="0">
                <a:solidFill>
                  <a:schemeClr val="bg1"/>
                </a:solidFill>
                <a:latin typeface="Open Sans" charset="0"/>
                <a:ea typeface="Open Sans" charset="0"/>
                <a:cs typeface="Open Sans" charset="0"/>
              </a:rPr>
              <a:t>Bystander </a:t>
            </a:r>
            <a:r>
              <a:rPr lang="en-US" sz="2400" b="1" dirty="0" err="1" smtClean="0">
                <a:solidFill>
                  <a:schemeClr val="bg1"/>
                </a:solidFill>
                <a:latin typeface="Open Sans" charset="0"/>
                <a:ea typeface="Open Sans" charset="0"/>
                <a:cs typeface="Open Sans" charset="0"/>
              </a:rPr>
              <a:t>Programme</a:t>
            </a:r>
            <a:r>
              <a:rPr lang="en-US" sz="2400" b="1" dirty="0" smtClean="0">
                <a:solidFill>
                  <a:schemeClr val="bg1"/>
                </a:solidFill>
                <a:latin typeface="Open Sans" charset="0"/>
                <a:ea typeface="Open Sans" charset="0"/>
                <a:cs typeface="Open Sans" charset="0"/>
              </a:rPr>
              <a:t>, part of ‘Speak Up’ at UWE Bristol</a:t>
            </a:r>
          </a:p>
          <a:p>
            <a:endParaRPr lang="en-US" sz="2400" b="1" dirty="0" smtClean="0">
              <a:solidFill>
                <a:schemeClr val="bg1"/>
              </a:solidFill>
              <a:latin typeface="Open Sans" charset="0"/>
              <a:ea typeface="Open Sans" charset="0"/>
              <a:cs typeface="Open Sans" charset="0"/>
            </a:endParaRPr>
          </a:p>
          <a:p>
            <a:r>
              <a:rPr lang="en-US" sz="2400" b="1" dirty="0" smtClean="0">
                <a:solidFill>
                  <a:schemeClr val="bg1"/>
                </a:solidFill>
                <a:latin typeface="Open Sans" charset="0"/>
                <a:ea typeface="Open Sans" charset="0"/>
                <a:cs typeface="Open Sans" charset="0"/>
              </a:rPr>
              <a:t>Sports &amp; Societies Briefing</a:t>
            </a:r>
            <a:endParaRPr lang="en-US" sz="2400" b="1" dirty="0">
              <a:solidFill>
                <a:schemeClr val="bg1"/>
              </a:solidFill>
              <a:latin typeface="Open Sans" charset="0"/>
              <a:ea typeface="Open Sans" charset="0"/>
              <a:cs typeface="Open Sans" charset="0"/>
            </a:endParaRPr>
          </a:p>
        </p:txBody>
      </p:sp>
      <p:sp>
        <p:nvSpPr>
          <p:cNvPr id="6" name="TextBox 5"/>
          <p:cNvSpPr txBox="1"/>
          <p:nvPr/>
        </p:nvSpPr>
        <p:spPr>
          <a:xfrm>
            <a:off x="2828405" y="3499737"/>
            <a:ext cx="5515495" cy="1015663"/>
          </a:xfrm>
          <a:prstGeom prst="rect">
            <a:avLst/>
          </a:prstGeom>
          <a:noFill/>
        </p:spPr>
        <p:txBody>
          <a:bodyPr wrap="square" rtlCol="0">
            <a:spAutoFit/>
          </a:bodyPr>
          <a:lstStyle/>
          <a:p>
            <a:r>
              <a:rPr lang="en-GB"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Mackay, F., Bovill</a:t>
            </a: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H, McCartan, K., Waller, R., Miguel Lazaro, A., Carrie, S., and Smith, T. (2018) </a:t>
            </a:r>
            <a:r>
              <a:rPr lang="en-GB" sz="1200" i="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SpeakUp</a:t>
            </a:r>
            <a:r>
              <a:rPr lang="en-GB"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Bristol, University of the West of England. In collaboration with UWE students, UWE Student Union, UWE staff, and external stakeholders; Bristol Zero Tolerance, Somerset and Avon Rape and Sexual Abuse Support, and Stand Against Racism and </a:t>
            </a:r>
            <a:r>
              <a:rPr lang="en-GB"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Inequality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2942705" y="4537650"/>
            <a:ext cx="4995950" cy="954107"/>
          </a:xfrm>
          <a:prstGeom prst="rect">
            <a:avLst/>
          </a:prstGeom>
          <a:noFill/>
        </p:spPr>
        <p:txBody>
          <a:bodyPr wrap="square" rtlCol="0">
            <a:spAutoFit/>
          </a:bodyPr>
          <a:lstStyle/>
          <a:p>
            <a:r>
              <a:rPr lang="en-GB" sz="2800" b="1" dirty="0">
                <a:hlinkClick r:id="rId3"/>
              </a:rPr>
              <a:t>If a situation doesn't feel right, Speak Up</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85800" y="1795549"/>
            <a:ext cx="184731" cy="369332"/>
          </a:xfrm>
          <a:prstGeom prst="rect">
            <a:avLst/>
          </a:prstGeom>
          <a:noFill/>
        </p:spPr>
        <p:txBody>
          <a:bodyPr wrap="none" rtlCol="0">
            <a:spAutoFit/>
          </a:bodyPr>
          <a:lstStyle/>
          <a:p>
            <a:endParaRPr lang="en-GB" dirty="0"/>
          </a:p>
        </p:txBody>
      </p:sp>
      <p:sp>
        <p:nvSpPr>
          <p:cNvPr id="9" name="TextBox 8"/>
          <p:cNvSpPr txBox="1"/>
          <p:nvPr/>
        </p:nvSpPr>
        <p:spPr>
          <a:xfrm>
            <a:off x="685800" y="1795549"/>
            <a:ext cx="1841269" cy="338554"/>
          </a:xfrm>
          <a:prstGeom prst="rect">
            <a:avLst/>
          </a:prstGeom>
          <a:noFill/>
        </p:spPr>
        <p:txBody>
          <a:bodyPr wrap="square" rtlCol="0">
            <a:spAutoFit/>
          </a:bodyPr>
          <a:lstStyle/>
          <a:p>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Presentation by</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802926" y="5074541"/>
            <a:ext cx="652743" cy="369332"/>
          </a:xfrm>
          <a:prstGeom prst="rect">
            <a:avLst/>
          </a:prstGeom>
          <a:noFill/>
        </p:spPr>
        <p:txBody>
          <a:bodyPr wrap="none" rtlCol="0">
            <a:spAutoFit/>
          </a:bodyPr>
          <a:lstStyle/>
          <a:p>
            <a:r>
              <a:rPr lang="en-GB" dirty="0" smtClean="0">
                <a:solidFill>
                  <a:schemeClr val="bg1"/>
                </a:solidFill>
              </a:rPr>
              <a:t>2019</a:t>
            </a:r>
            <a:endParaRPr lang="en-GB" dirty="0">
              <a:solidFill>
                <a:schemeClr val="bg1"/>
              </a:solidFill>
            </a:endParaRPr>
          </a:p>
        </p:txBody>
      </p:sp>
      <p:sp>
        <p:nvSpPr>
          <p:cNvPr id="13" name="Slide Number Placeholder 12"/>
          <p:cNvSpPr>
            <a:spLocks noGrp="1"/>
          </p:cNvSpPr>
          <p:nvPr>
            <p:ph type="sldNum" sz="quarter" idx="12"/>
          </p:nvPr>
        </p:nvSpPr>
        <p:spPr>
          <a:xfrm>
            <a:off x="7086600" y="6470625"/>
            <a:ext cx="2057400" cy="365125"/>
          </a:xfrm>
        </p:spPr>
        <p:txBody>
          <a:bodyPr/>
          <a:lstStyle/>
          <a:p>
            <a:fld id="{5C722B02-F980-B24D-857B-15C8AE78691B}" type="slidenum">
              <a:rPr lang="en-US" smtClean="0"/>
              <a:t>1</a:t>
            </a:fld>
            <a:endParaRPr lang="en-US" dirty="0"/>
          </a:p>
        </p:txBody>
      </p:sp>
    </p:spTree>
    <p:extLst>
      <p:ext uri="{BB962C8B-B14F-4D97-AF65-F5344CB8AC3E}">
        <p14:creationId xmlns:p14="http://schemas.microsoft.com/office/powerpoint/2010/main" val="133475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138205" y="1301662"/>
            <a:ext cx="6107319" cy="1015663"/>
          </a:xfrm>
          <a:prstGeom prst="rect">
            <a:avLst/>
          </a:prstGeom>
          <a:noFill/>
        </p:spPr>
        <p:txBody>
          <a:bodyPr wrap="square" rtlCol="0">
            <a:spAutoFit/>
          </a:bodyPr>
          <a:lstStyle/>
          <a:p>
            <a:r>
              <a:rPr lang="en-US" altLang="en-US" sz="2000" b="1" dirty="0" smtClean="0">
                <a:latin typeface="Open Sans" panose="020B0606030504020204" pitchFamily="34" charset="0"/>
                <a:ea typeface="Open Sans" panose="020B0606030504020204" pitchFamily="34" charset="0"/>
                <a:cs typeface="Open Sans" panose="020B0606030504020204" pitchFamily="34" charset="0"/>
              </a:rPr>
              <a:t>Preventing Sexual Violence: </a:t>
            </a:r>
            <a:r>
              <a:rPr lang="en-US" altLang="en-US" sz="2000" b="1" dirty="0">
                <a:latin typeface="Open Sans" panose="020B0606030504020204" pitchFamily="34" charset="0"/>
                <a:ea typeface="Open Sans" panose="020B0606030504020204" pitchFamily="34" charset="0"/>
                <a:cs typeface="Open Sans" panose="020B0606030504020204" pitchFamily="34" charset="0"/>
              </a:rPr>
              <a:t>Being an active pro-social </a:t>
            </a:r>
            <a:r>
              <a:rPr lang="en-US" altLang="en-US" sz="2000" b="1" dirty="0" smtClean="0">
                <a:latin typeface="Open Sans" panose="020B0606030504020204" pitchFamily="34" charset="0"/>
                <a:ea typeface="Open Sans" panose="020B0606030504020204" pitchFamily="34" charset="0"/>
                <a:cs typeface="Open Sans" panose="020B0606030504020204" pitchFamily="34" charset="0"/>
              </a:rPr>
              <a:t>bystander – How, when, where to intervene?</a:t>
            </a: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535021" y="2440342"/>
            <a:ext cx="3167583" cy="3402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ts val="1000"/>
              </a:spcAft>
            </a:pPr>
            <a:r>
              <a:rPr lang="en-US" alt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are you? </a:t>
            </a:r>
            <a:r>
              <a:rPr lang="en-US" altLang="en-US"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New Zealand bystander video</a:t>
            </a: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r>
              <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Watch on </a:t>
            </a:r>
            <a:r>
              <a:rPr lang="en-US" altLang="en-US" dirty="0" err="1" smtClean="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Youtube</a:t>
            </a:r>
            <a:r>
              <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 &gt;&gt;</a:t>
            </a:r>
            <a:endPar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448111" y="2440342"/>
            <a:ext cx="3240360" cy="2904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 you think the scenario is realistic? </a:t>
            </a:r>
          </a:p>
          <a:p>
            <a:pPr marL="514350" indent="-514350" algn="l">
              <a:buClr>
                <a:srgbClr val="16818D"/>
              </a:buClr>
              <a:buFont typeface="+mj-lt"/>
              <a:buAutoNum type="arabicPeriod"/>
              <a:defRPr/>
            </a:pPr>
            <a:endPar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 you think the interventions are practical and realistic?</a:t>
            </a:r>
          </a:p>
          <a:p>
            <a:pPr marL="514350" indent="-514350" algn="l">
              <a:buClr>
                <a:srgbClr val="16818D"/>
              </a:buClr>
              <a:buFont typeface="+mj-lt"/>
              <a:buAutoNum type="arabicPeriod"/>
              <a:defRPr/>
            </a:pPr>
            <a:endPar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Are there any other ways the script could have been interrupted?</a:t>
            </a:r>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10</a:t>
            </a:fld>
            <a:endParaRPr lang="en-US" dirty="0"/>
          </a:p>
        </p:txBody>
      </p:sp>
      <p:pic>
        <p:nvPicPr>
          <p:cNvPr id="3" name="Picture 2"/>
          <p:cNvPicPr>
            <a:picLocks noChangeAspect="1"/>
          </p:cNvPicPr>
          <p:nvPr/>
        </p:nvPicPr>
        <p:blipFill>
          <a:blip r:embed="rId4"/>
          <a:stretch>
            <a:fillRect/>
          </a:stretch>
        </p:blipFill>
        <p:spPr>
          <a:xfrm>
            <a:off x="894040" y="2868657"/>
            <a:ext cx="2449543" cy="1874433"/>
          </a:xfrm>
          <a:prstGeom prst="rect">
            <a:avLst/>
          </a:prstGeom>
        </p:spPr>
      </p:pic>
    </p:spTree>
    <p:extLst>
      <p:ext uri="{BB962C8B-B14F-4D97-AF65-F5344CB8AC3E}">
        <p14:creationId xmlns:p14="http://schemas.microsoft.com/office/powerpoint/2010/main" val="1756207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154353" y="1616871"/>
            <a:ext cx="7802644" cy="1631216"/>
          </a:xfrm>
          <a:prstGeom prst="rect">
            <a:avLst/>
          </a:prstGeom>
          <a:noFill/>
        </p:spPr>
        <p:txBody>
          <a:bodyPr wrap="square" rtlCol="0">
            <a:spAutoFit/>
          </a:bodyPr>
          <a:lstStyle/>
          <a:p>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What’s The Law? Unwanted </a:t>
            </a:r>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touching or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groping is sexual assault</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3230606762"/>
              </p:ext>
            </p:extLst>
          </p:nvPr>
        </p:nvGraphicFramePr>
        <p:xfrm>
          <a:off x="154353" y="2703489"/>
          <a:ext cx="783825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11</a:t>
            </a:fld>
            <a:endParaRPr lang="en-US" dirty="0"/>
          </a:p>
        </p:txBody>
      </p:sp>
    </p:spTree>
    <p:extLst>
      <p:ext uri="{BB962C8B-B14F-4D97-AF65-F5344CB8AC3E}">
        <p14:creationId xmlns:p14="http://schemas.microsoft.com/office/powerpoint/2010/main" val="184710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154353" y="1306319"/>
            <a:ext cx="7802644" cy="523220"/>
          </a:xfrm>
          <a:prstGeom prst="rect">
            <a:avLst/>
          </a:prstGeom>
          <a:noFill/>
        </p:spPr>
        <p:txBody>
          <a:bodyPr wrap="square" rtlCol="0">
            <a:spAutoFit/>
          </a:bodyPr>
          <a:lstStyle/>
          <a:p>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What’s The Law? Rape is…</a:t>
            </a:r>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3162319316"/>
              </p:ext>
            </p:extLst>
          </p:nvPr>
        </p:nvGraphicFramePr>
        <p:xfrm>
          <a:off x="154353" y="1983116"/>
          <a:ext cx="8377172" cy="318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12</a:t>
            </a:fld>
            <a:endParaRPr lang="en-US" dirty="0"/>
          </a:p>
        </p:txBody>
      </p:sp>
    </p:spTree>
    <p:extLst>
      <p:ext uri="{BB962C8B-B14F-4D97-AF65-F5344CB8AC3E}">
        <p14:creationId xmlns:p14="http://schemas.microsoft.com/office/powerpoint/2010/main" val="1686671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31990" y="1477043"/>
            <a:ext cx="7802644" cy="523220"/>
          </a:xfrm>
          <a:prstGeom prst="rect">
            <a:avLst/>
          </a:prstGeom>
          <a:noFill/>
        </p:spPr>
        <p:txBody>
          <a:bodyPr wrap="square" rtlCol="0">
            <a:spAutoFit/>
          </a:bodyPr>
          <a:lstStyle/>
          <a:p>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What’s The Law? Domestic abuse is…</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2453451629"/>
              </p:ext>
            </p:extLst>
          </p:nvPr>
        </p:nvGraphicFramePr>
        <p:xfrm>
          <a:off x="535021" y="2181161"/>
          <a:ext cx="7767032" cy="303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13</a:t>
            </a:fld>
            <a:endParaRPr lang="en-US" dirty="0"/>
          </a:p>
        </p:txBody>
      </p:sp>
    </p:spTree>
    <p:extLst>
      <p:ext uri="{BB962C8B-B14F-4D97-AF65-F5344CB8AC3E}">
        <p14:creationId xmlns:p14="http://schemas.microsoft.com/office/powerpoint/2010/main" val="3633236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523220"/>
          </a:xfrm>
          <a:prstGeom prst="rect">
            <a:avLst/>
          </a:prstGeom>
          <a:noFill/>
        </p:spPr>
        <p:txBody>
          <a:bodyPr wrap="square" rtlCol="0">
            <a:spAutoFit/>
          </a:bodyPr>
          <a:lstStyle/>
          <a:p>
            <a:r>
              <a:rPr lang="en-US" sz="28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Signs can include</a:t>
            </a:r>
            <a:endParaRPr lang="en-US" sz="28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392589" y="1954097"/>
            <a:ext cx="6552655" cy="36520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Extreme jealousy or insecurity</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Explosive temper, and/or mood swings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Making false accusations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Physically inflicting pain or hurt</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Pressures to send explicit photos/videos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Using social media to check up on partner or use of apps such as ‘phone tracker’</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Embarrassing in public</a:t>
            </a:r>
          </a:p>
          <a:p>
            <a:pPr marL="171450" indent="-171450" algn="l">
              <a:spcBef>
                <a:spcPct val="0"/>
              </a:spcBef>
              <a:spcAft>
                <a:spcPts val="1000"/>
              </a:spcAft>
              <a:buClr>
                <a:srgbClr val="16818D"/>
              </a:buClr>
              <a:buFont typeface="Arial" panose="020B0604020202020204" pitchFamily="34" charset="0"/>
              <a:buChar char="•"/>
            </a:pPr>
            <a:endPar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Constant belittling/put downs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Isolation from family and friends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Constant text messaging, makes partner feel they can’t be separated from phone for fear of punishment</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Telling someone who they can or can’t be friends with – either in real life or on social media</a:t>
            </a:r>
          </a:p>
          <a:p>
            <a:pPr marL="171450" indent="-171450" algn="l">
              <a:spcBef>
                <a:spcPct val="0"/>
              </a:spcBef>
              <a:spcAft>
                <a:spcPts val="1000"/>
              </a:spcAft>
              <a:buClr>
                <a:srgbClr val="16818D"/>
              </a:buClr>
              <a:buFont typeface="Arial" panose="020B0604020202020204" pitchFamily="34" charset="0"/>
              <a:buChar char="•"/>
            </a:pPr>
            <a:r>
              <a:rPr lang="en-US" altLang="en-US" sz="14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Gaslighting</a:t>
            </a: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 emotional abuse designed to make victim doubt their perceptions of reality</a:t>
            </a:r>
          </a:p>
          <a:p>
            <a:pPr>
              <a:spcBef>
                <a:spcPct val="0"/>
              </a:spcBef>
              <a:spcAft>
                <a:spcPts val="1000"/>
              </a:spcAft>
              <a:buClr>
                <a:srgbClr val="16818D"/>
              </a:buClr>
            </a:pPr>
            <a:r>
              <a:rPr lang="en-US" altLang="en-US"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Pride Surveys 2017</a:t>
            </a:r>
            <a:endParaRPr lang="en-US" alt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73092" y="6492875"/>
            <a:ext cx="2057400" cy="365125"/>
          </a:xfrm>
        </p:spPr>
        <p:txBody>
          <a:bodyPr/>
          <a:lstStyle/>
          <a:p>
            <a:fld id="{5C722B02-F980-B24D-857B-15C8AE78691B}" type="slidenum">
              <a:rPr lang="en-US" smtClean="0"/>
              <a:t>14</a:t>
            </a:fld>
            <a:endParaRPr lang="en-US" dirty="0"/>
          </a:p>
        </p:txBody>
      </p:sp>
    </p:spTree>
    <p:extLst>
      <p:ext uri="{BB962C8B-B14F-4D97-AF65-F5344CB8AC3E}">
        <p14:creationId xmlns:p14="http://schemas.microsoft.com/office/powerpoint/2010/main" val="1461186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432466"/>
            <a:ext cx="6588986" cy="830997"/>
          </a:xfrm>
          <a:prstGeom prst="rect">
            <a:avLst/>
          </a:prstGeom>
          <a:noFill/>
        </p:spPr>
        <p:txBody>
          <a:bodyPr wrap="square" rtlCol="0">
            <a:spAutoFit/>
          </a:bodyPr>
          <a:lstStyle/>
          <a:p>
            <a:r>
              <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and guidance on the UWE Bristol </a:t>
            </a:r>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website</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35021" y="2529716"/>
            <a:ext cx="6705364" cy="1908215"/>
          </a:xfrm>
          <a:prstGeom prst="rect">
            <a:avLst/>
          </a:prstGeom>
        </p:spPr>
        <p:txBody>
          <a:bodyPr wrap="square">
            <a:spAutoFit/>
          </a:bodyPr>
          <a:lstStyle/>
          <a:p>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Now let’s finish by spending 5 minutes navigating this site so that you all have some idea how to get support and guidance for yourself or others should you need it. </a:t>
            </a:r>
          </a:p>
          <a:p>
            <a:endPar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800" b="1" dirty="0">
                <a:hlinkClick r:id="rId3"/>
              </a:rPr>
              <a:t>If a situation doesn't feel right, Speak Up</a:t>
            </a:r>
            <a:endParaRPr lang="en-GB"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86600" y="6492875"/>
            <a:ext cx="2057400" cy="365125"/>
          </a:xfrm>
        </p:spPr>
        <p:txBody>
          <a:bodyPr/>
          <a:lstStyle/>
          <a:p>
            <a:fld id="{5C722B02-F980-B24D-857B-15C8AE78691B}" type="slidenum">
              <a:rPr lang="en-US" smtClean="0"/>
              <a:t>15</a:t>
            </a:fld>
            <a:endParaRPr lang="en-US" dirty="0"/>
          </a:p>
        </p:txBody>
      </p:sp>
    </p:spTree>
    <p:extLst>
      <p:ext uri="{BB962C8B-B14F-4D97-AF65-F5344CB8AC3E}">
        <p14:creationId xmlns:p14="http://schemas.microsoft.com/office/powerpoint/2010/main" val="206223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432467"/>
            <a:ext cx="6588986" cy="830997"/>
          </a:xfrm>
          <a:prstGeom prst="rect">
            <a:avLst/>
          </a:prstGeom>
          <a:noFill/>
        </p:spPr>
        <p:txBody>
          <a:bodyPr wrap="square" rtlCol="0">
            <a:spAutoFit/>
          </a:bodyPr>
          <a:lstStyle/>
          <a:p>
            <a:r>
              <a:rPr lang="en-US" sz="2400" b="1" dirty="0">
                <a:solidFill>
                  <a:schemeClr val="tx2">
                    <a:lumMod val="50000"/>
                  </a:schemeClr>
                </a:solidFill>
                <a:latin typeface="Open Sans" charset="0"/>
                <a:ea typeface="Open Sans" charset="0"/>
                <a:cs typeface="Open Sans" charset="0"/>
              </a:rPr>
              <a:t>Other places to get support or to report</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35021" y="2127463"/>
            <a:ext cx="6705364" cy="3970318"/>
          </a:xfrm>
          <a:prstGeom prst="rect">
            <a:avLst/>
          </a:prstGeom>
        </p:spPr>
        <p:txBody>
          <a:bodyPr wrap="square">
            <a:spAutoFit/>
          </a:bodyPr>
          <a:lstStyle/>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Bridge-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 01173426999- The sexual Assault Referral Centre in Bristol </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SARSAS-</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Women and Girls </a:t>
            </a:r>
            <a:r>
              <a:rPr lang="en-GB"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08088010456/ Men and boys: 08088010464- support for people who have experienced sexual assault or rape.</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Survivors UK-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 02035983898- support for male survivors</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Samaritans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Tel: 116 123 (24 hours a day, 7 days a week)</a:t>
            </a:r>
          </a:p>
          <a:p>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Email: </a:t>
            </a:r>
            <a:r>
              <a:rPr lang="en-GB"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jo@samaritans.org</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www.samaritans.org</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NHS 111 Service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Freephone 111 for urgent medical advice (24 hours a day, 7 days a week)</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NHS medical help advice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(24 hours): 111</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Police non-emergency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(24 hours): 101</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98030" y="6492875"/>
            <a:ext cx="2057400" cy="365125"/>
          </a:xfrm>
        </p:spPr>
        <p:txBody>
          <a:bodyPr/>
          <a:lstStyle/>
          <a:p>
            <a:fld id="{5C722B02-F980-B24D-857B-15C8AE78691B}" type="slidenum">
              <a:rPr lang="en-US" smtClean="0"/>
              <a:t>16</a:t>
            </a:fld>
            <a:endParaRPr lang="en-US" dirty="0"/>
          </a:p>
        </p:txBody>
      </p:sp>
    </p:spTree>
    <p:extLst>
      <p:ext uri="{BB962C8B-B14F-4D97-AF65-F5344CB8AC3E}">
        <p14:creationId xmlns:p14="http://schemas.microsoft.com/office/powerpoint/2010/main" val="23139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6588986" cy="461665"/>
          </a:xfrm>
          <a:prstGeom prst="rect">
            <a:avLst/>
          </a:prstGeom>
          <a:noFill/>
        </p:spPr>
        <p:txBody>
          <a:bodyPr wrap="square" rtlCol="0">
            <a:spAutoFit/>
          </a:bodyPr>
          <a:lstStyle/>
          <a:p>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Sources used</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5021" y="1875738"/>
            <a:ext cx="7002323" cy="3416320"/>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Bennett, J. and Jones, D. (2018)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45 stories of sexual consent.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New York Times. May 10. 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https://www.nytimes.com/interactive/2018/05/10/style/sexual-consent-college-campus.html?rref=collection%2Fcolumn%2Fmodern-love&amp;action=click&amp;contentCollection=fashion&amp;region=rank&amp;module=package&amp;version=highlights&amp;contentPlacement=3&amp;pgtype=collection</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Berkowitz, A. (2009)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Response Ability: A Complete Guide to Bystander Intervention</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Beck &amp; Co.</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CAADA Safe Lives. (2012)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place of greater safety.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http://www.caada.org.uk/policy/statistics.html</a:t>
            </a:r>
            <a:r>
              <a:rPr 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Earl, A. (2016)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law and social media.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UK Safe Internet Centre. Retrieved from :   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5"/>
              </a:rPr>
              <a:t>https://www.saferinternet.org.uk/blog/law-and-social-media</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Gentlewarrior</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S., &amp; Fountain, K. (2009</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Culturally competent service provision to lesbian, gay, bisexual and transgender survivors of sexual violence</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Pennsylvania: NSVRC(2).</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violence and abuse.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rPr>
              <a:t>https://www.gov.uk/guidance/domestic-violence-and-abuse#domestic-violence-and-abuse-new-definition</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Hulse</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R.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Groping is not part of a night out: It is sexual harassment.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a:t>
            </a:r>
            <a:r>
              <a:rPr lang="en-GB" sz="1200" cap="all"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cap="all"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https://safeandsoundgroup.org.uk/blog/groping-is-not-part-of-a-night-out-it-is-sexual-harassment/</a:t>
            </a:r>
            <a:r>
              <a:rPr lang="en-GB" sz="1200" cap="all"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(Accessed May 2018.)</a:t>
            </a:r>
          </a:p>
        </p:txBody>
      </p:sp>
      <p:sp>
        <p:nvSpPr>
          <p:cNvPr id="4" name="Slide Number Placeholder 3"/>
          <p:cNvSpPr>
            <a:spLocks noGrp="1"/>
          </p:cNvSpPr>
          <p:nvPr>
            <p:ph type="sldNum" sz="quarter" idx="12"/>
          </p:nvPr>
        </p:nvSpPr>
        <p:spPr>
          <a:xfrm>
            <a:off x="7081405" y="6492875"/>
            <a:ext cx="2057400" cy="365125"/>
          </a:xfrm>
        </p:spPr>
        <p:txBody>
          <a:bodyPr/>
          <a:lstStyle/>
          <a:p>
            <a:fld id="{5C722B02-F980-B24D-857B-15C8AE78691B}" type="slidenum">
              <a:rPr lang="en-US" smtClean="0"/>
              <a:t>17</a:t>
            </a:fld>
            <a:endParaRPr lang="en-US" dirty="0"/>
          </a:p>
        </p:txBody>
      </p:sp>
    </p:spTree>
    <p:extLst>
      <p:ext uri="{BB962C8B-B14F-4D97-AF65-F5344CB8AC3E}">
        <p14:creationId xmlns:p14="http://schemas.microsoft.com/office/powerpoint/2010/main" val="95979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111821"/>
            <a:ext cx="6588986" cy="461665"/>
          </a:xfrm>
          <a:prstGeom prst="rect">
            <a:avLst/>
          </a:prstGeom>
          <a:noFill/>
        </p:spPr>
        <p:txBody>
          <a:bodyPr wrap="square" rtlCol="0">
            <a:spAutoFit/>
          </a:bodyPr>
          <a:lstStyle/>
          <a:p>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Sources used</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76831" y="1578860"/>
            <a:ext cx="7586514" cy="3970318"/>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Leeds  Beckett University.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Mothers are the unseen force behind honour based crimes.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from:</a:t>
            </a:r>
            <a:r>
              <a:rPr lang="en-GB" sz="1200" u="sng"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https</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://www.leedsbeckett.ac.uk/news/0317-mothers-are-the-unseen-force-behind-honour-based-crime/</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http://www.bava.org.uk/types-of-abuse/honour-based-violence/</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(Accessed May 2018).  </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NUS (2011)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Hidden marks.</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London: NUS.</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NUS (2016)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Access denied.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NUS Connect blog. 20 Jan.</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Price, H.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Revolt sexual assault research.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5"/>
              </a:rPr>
              <a:t>https://revoltsexualassault.com/research/</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Pride Surveys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Teen Dating Violence Awareness: Facts, Signs, Prevention.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rPr>
              <a:t>https://www.pridesurveys.com/index.php/blog/teen-dating-violence-awareness/</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assault.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https://safe.met.police.uk/rape_and_sexual_assault/consequences_and_the_law.html</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Young, C.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‘They started making monkey noises’: Three Bristol students on being victims of racism at </a:t>
            </a:r>
            <a:r>
              <a:rPr lang="en-GB" sz="1200" i="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uni.</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Tab. 17 January. 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8"/>
              </a:rPr>
              <a:t>https://thetab.com/uk/bristol/2017/01/17/started-making-monkey-noises-three-bristol-students-racially-abused-uni-28016</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 </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Young-Powell, A. and Gil, N. (2015)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LGBT students on lad culture: Will I be safe on campus today?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Guardian. 19 October. </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 Support.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assault.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9"/>
              </a:rPr>
              <a:t>https://www.victimsupport.org.uk/crime-info/types-crime/rape-and-sexual-assault</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64779" y="6492875"/>
            <a:ext cx="2057400" cy="365125"/>
          </a:xfrm>
        </p:spPr>
        <p:txBody>
          <a:bodyPr/>
          <a:lstStyle/>
          <a:p>
            <a:fld id="{5C722B02-F980-B24D-857B-15C8AE78691B}" type="slidenum">
              <a:rPr lang="en-US" smtClean="0"/>
              <a:t>18</a:t>
            </a:fld>
            <a:endParaRPr lang="en-US" dirty="0"/>
          </a:p>
        </p:txBody>
      </p:sp>
    </p:spTree>
    <p:extLst>
      <p:ext uri="{BB962C8B-B14F-4D97-AF65-F5344CB8AC3E}">
        <p14:creationId xmlns:p14="http://schemas.microsoft.com/office/powerpoint/2010/main" val="3331673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56331" y="2185122"/>
            <a:ext cx="5822186" cy="954107"/>
          </a:xfrm>
          <a:prstGeom prst="rect">
            <a:avLst/>
          </a:prstGeom>
          <a:noFill/>
        </p:spPr>
        <p:txBody>
          <a:bodyPr wrap="square" rtlCol="0">
            <a:spAutoFit/>
          </a:bodyPr>
          <a:lstStyle/>
          <a:p>
            <a:r>
              <a:rPr lang="en-US" sz="2800" b="1" dirty="0" smtClean="0">
                <a:solidFill>
                  <a:schemeClr val="bg1"/>
                </a:solidFill>
                <a:latin typeface="Open Sans" charset="0"/>
                <a:ea typeface="Open Sans" charset="0"/>
                <a:cs typeface="Open Sans" charset="0"/>
              </a:rPr>
              <a:t>Bystander </a:t>
            </a:r>
            <a:r>
              <a:rPr lang="en-US" sz="2800" b="1" dirty="0" err="1" smtClean="0">
                <a:solidFill>
                  <a:schemeClr val="bg1"/>
                </a:solidFill>
                <a:latin typeface="Open Sans" charset="0"/>
                <a:ea typeface="Open Sans" charset="0"/>
                <a:cs typeface="Open Sans" charset="0"/>
              </a:rPr>
              <a:t>Programme</a:t>
            </a:r>
            <a:r>
              <a:rPr lang="en-US" sz="2800" b="1" dirty="0" smtClean="0">
                <a:solidFill>
                  <a:schemeClr val="bg1"/>
                </a:solidFill>
                <a:latin typeface="Open Sans" charset="0"/>
                <a:ea typeface="Open Sans" charset="0"/>
                <a:cs typeface="Open Sans" charset="0"/>
              </a:rPr>
              <a:t>, part of ‘Speak Up’ at UWE Bristol</a:t>
            </a:r>
            <a:endParaRPr lang="en-US" sz="2800" b="1" dirty="0">
              <a:solidFill>
                <a:schemeClr val="bg1"/>
              </a:solidFill>
              <a:latin typeface="Open Sans" charset="0"/>
              <a:ea typeface="Open Sans" charset="0"/>
              <a:cs typeface="Open Sans" charset="0"/>
            </a:endParaRPr>
          </a:p>
        </p:txBody>
      </p:sp>
      <p:sp>
        <p:nvSpPr>
          <p:cNvPr id="6" name="TextBox 5"/>
          <p:cNvSpPr txBox="1"/>
          <p:nvPr/>
        </p:nvSpPr>
        <p:spPr>
          <a:xfrm>
            <a:off x="1556331" y="3602038"/>
            <a:ext cx="6138248" cy="1169551"/>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Mackay, F., Bovill. H, McCartan, K., Waller, R., Miguel Lazaro, A., Carrie, S., and Smith, T. (2018) </a:t>
            </a:r>
            <a:r>
              <a:rPr lang="en-GB" sz="1400" i="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SpeakUp</a:t>
            </a: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Bristol, University of the West of England. In collaboration with UWE students, UWE Student Union, UWE staff, and external stakeholders; Bristol Zero Tolerance, Somerset and Avon Rape and Sexual Abuse Support, and Stand Against Racism and </a:t>
            </a:r>
            <a:r>
              <a:rPr lang="en-GB" sz="1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Inequality</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85800" y="1795549"/>
            <a:ext cx="184731" cy="369332"/>
          </a:xfrm>
          <a:prstGeom prst="rect">
            <a:avLst/>
          </a:prstGeom>
          <a:noFill/>
        </p:spPr>
        <p:txBody>
          <a:bodyPr wrap="none" rtlCol="0">
            <a:spAutoFit/>
          </a:bodyPr>
          <a:lstStyle/>
          <a:p>
            <a:endParaRPr lang="en-GB" dirty="0"/>
          </a:p>
        </p:txBody>
      </p:sp>
      <p:sp>
        <p:nvSpPr>
          <p:cNvPr id="13" name="Slide Number Placeholder 12"/>
          <p:cNvSpPr>
            <a:spLocks noGrp="1"/>
          </p:cNvSpPr>
          <p:nvPr>
            <p:ph type="sldNum" sz="quarter" idx="12"/>
          </p:nvPr>
        </p:nvSpPr>
        <p:spPr>
          <a:xfrm>
            <a:off x="7098030" y="6492875"/>
            <a:ext cx="2057400" cy="365125"/>
          </a:xfrm>
        </p:spPr>
        <p:txBody>
          <a:bodyPr/>
          <a:lstStyle/>
          <a:p>
            <a:fld id="{5C722B02-F980-B24D-857B-15C8AE78691B}" type="slidenum">
              <a:rPr lang="en-US" smtClean="0"/>
              <a:t>19</a:t>
            </a:fld>
            <a:endParaRPr lang="en-US" dirty="0"/>
          </a:p>
        </p:txBody>
      </p:sp>
    </p:spTree>
    <p:extLst>
      <p:ext uri="{BB962C8B-B14F-4D97-AF65-F5344CB8AC3E}">
        <p14:creationId xmlns:p14="http://schemas.microsoft.com/office/powerpoint/2010/main" val="1937781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829745" y="1413063"/>
            <a:ext cx="6787736" cy="4088451"/>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“UWE allows the Bystander material on its presentation to be used under the international creative commons share-alike licence 4.0. </a:t>
            </a:r>
            <a:r>
              <a:rPr lang="en-GB" sz="1600" u="sng" dirty="0">
                <a:latin typeface="Open Sans" panose="020B0606030504020204" pitchFamily="34" charset="0"/>
                <a:ea typeface="Open Sans" panose="020B0606030504020204" pitchFamily="34" charset="0"/>
                <a:cs typeface="Open Sans" panose="020B0606030504020204" pitchFamily="34" charset="0"/>
                <a:hlinkClick r:id="rId3"/>
              </a:rPr>
              <a:t>https://creativecommons.org/licenses/by-nc-sa/4.0/</a:t>
            </a:r>
            <a:r>
              <a:rPr lang="en-GB" sz="1600" dirty="0">
                <a:latin typeface="Open Sans" panose="020B0606030504020204" pitchFamily="34" charset="0"/>
                <a:ea typeface="Open Sans" panose="020B0606030504020204" pitchFamily="34" charset="0"/>
                <a:cs typeface="Open Sans" panose="020B0606030504020204" pitchFamily="34" charset="0"/>
              </a:rPr>
              <a:t>.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This means this material can be copied and adapted for non-commercial purposes. If you republish it you must ensure the creative commons licence applies to your material and is clearly referenced. Similarly, if you share this material, or adapted forms of it, with another party you must ensure that they are aware of the creative commons licence and their obligations to comply with it and to reference it. </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In addition, if you republish or reuse this work, either in original form or modified, then you are asked to acknowledge “University of the West of England, Bristol” clearly in any such reuse or republication as the creator of this work’</a:t>
            </a: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a:t>
            </a:fld>
            <a:endParaRPr lang="en-US" dirty="0"/>
          </a:p>
        </p:txBody>
      </p:sp>
    </p:spTree>
    <p:extLst>
      <p:ext uri="{BB962C8B-B14F-4D97-AF65-F5344CB8AC3E}">
        <p14:creationId xmlns:p14="http://schemas.microsoft.com/office/powerpoint/2010/main" val="341231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769441"/>
          </a:xfrm>
          <a:prstGeom prst="rect">
            <a:avLst/>
          </a:prstGeom>
          <a:noFill/>
        </p:spPr>
        <p:txBody>
          <a:bodyPr wrap="square" rtlCol="0">
            <a:spAutoFit/>
          </a:bodyPr>
          <a:lstStyle/>
          <a:p>
            <a:r>
              <a:rPr lang="en-US" sz="4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Ground rules</a:t>
            </a:r>
            <a:endParaRPr lang="en-US" sz="44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2139378"/>
            <a:ext cx="7159558" cy="3416320"/>
          </a:xfrm>
          <a:prstGeom prst="rect">
            <a:avLst/>
          </a:prstGeom>
          <a:noFill/>
        </p:spPr>
        <p:txBody>
          <a:bodyPr wrap="square" rtlCol="0">
            <a:spAutoFit/>
          </a:bodyPr>
          <a:lstStyle/>
          <a:p>
            <a:pPr>
              <a:spcBef>
                <a:spcPct val="0"/>
              </a:spcBef>
            </a:pPr>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Some </a:t>
            </a: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of the material we will be discussing will be sensitive and some of us will have had personal experience of the things we discuss. Please be respectful of personal emotions as we learn.</a:t>
            </a:r>
          </a:p>
          <a:p>
            <a:pPr>
              <a:spcBef>
                <a:spcPct val="0"/>
              </a:spcBef>
            </a:pPr>
            <a:endPar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Anything you hear is confidential</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Respect one another’s views</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is not a place to publicly disclose information for the first time</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UWE Bristol support and guidance information will be provided.</a:t>
            </a:r>
          </a:p>
          <a:p>
            <a:pPr marL="342900" indent="-342900">
              <a:spcBef>
                <a:spcPct val="0"/>
              </a:spcBef>
              <a:buAutoNum type="arabicPeriod"/>
            </a:pPr>
            <a:endPar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Please be aware that we will be talking about sensitive issues and issues that might have affected you or people you care about.  </a:t>
            </a:r>
            <a:r>
              <a:rPr lang="en-US" altLang="en-US"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material is triggering, it is fine to leave the space permanently or for part of the session. Facilitators will understand and you do not need to give a reason for this. </a:t>
            </a:r>
          </a:p>
          <a:p>
            <a:pPr>
              <a:spcBef>
                <a:spcPct val="0"/>
              </a:spcBef>
            </a:pPr>
            <a:endPar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the end </a:t>
            </a:r>
            <a:r>
              <a:rPr lang="en-US"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we will leave UWE </a:t>
            </a: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and guidance </a:t>
            </a:r>
            <a:r>
              <a:rPr lang="en-US"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websites </a:t>
            </a: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 that everyone leaves knowing how to access support and guidance. If you do leave the session before this, please either email the facilitator so they can check in with you and advise you how to get support should you need it, or access the support and guidance from the UWE intranet.</a:t>
            </a:r>
          </a:p>
          <a:p>
            <a:endParaRPr lang="en-US" sz="1200" dirty="0">
              <a:latin typeface="Open Sans" charset="0"/>
              <a:ea typeface="Open Sans" charset="0"/>
              <a:cs typeface="Open Sans"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3</a:t>
            </a:fld>
            <a:endParaRPr lang="en-US" dirty="0"/>
          </a:p>
        </p:txBody>
      </p:sp>
    </p:spTree>
    <p:extLst>
      <p:ext uri="{BB962C8B-B14F-4D97-AF65-F5344CB8AC3E}">
        <p14:creationId xmlns:p14="http://schemas.microsoft.com/office/powerpoint/2010/main" val="422264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143018"/>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092528"/>
            <a:ext cx="5882404" cy="461665"/>
          </a:xfrm>
          <a:prstGeom prst="rect">
            <a:avLst/>
          </a:prstGeom>
          <a:noFill/>
        </p:spPr>
        <p:txBody>
          <a:bodyPr wrap="square" rtlCol="0">
            <a:spAutoFit/>
          </a:bodyPr>
          <a:lstStyle/>
          <a:p>
            <a:r>
              <a:rPr lang="en-US" altLang="en-US" sz="2400" dirty="0">
                <a:solidFill>
                  <a:schemeClr val="tx2">
                    <a:lumMod val="50000"/>
                  </a:schemeClr>
                </a:solidFill>
                <a:ea typeface="ＭＳ Ｐゴシック" charset="-128"/>
              </a:rPr>
              <a:t>What is Bystander? 4 stages of intervention</a:t>
            </a: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1769431"/>
            <a:ext cx="3272208" cy="4031873"/>
          </a:xfrm>
          <a:prstGeom prst="rect">
            <a:avLst/>
          </a:prstGeom>
          <a:noFill/>
        </p:spPr>
        <p:txBody>
          <a:bodyPr wrap="square" rtlCol="0">
            <a:spAutoFit/>
          </a:bodyPr>
          <a:lstStyle/>
          <a:p>
            <a:pPr marL="171450" indent="-171450">
              <a:buClr>
                <a:srgbClr val="16818D"/>
              </a:buClr>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programme out of the United States</a:t>
            </a:r>
          </a:p>
          <a:p>
            <a:pPr marL="171450" indent="-171450">
              <a:buClr>
                <a:srgbClr val="16818D"/>
              </a:buClr>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Supporting students to look after each other</a:t>
            </a:r>
          </a:p>
          <a:p>
            <a:pPr marL="171450" indent="-171450">
              <a:buClr>
                <a:srgbClr val="16818D"/>
              </a:buClr>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 this case = focussing on interrupting sexual violence</a:t>
            </a:r>
          </a:p>
          <a:p>
            <a:pPr marL="171450" indent="-171450">
              <a:buClr>
                <a:srgbClr val="16818D"/>
              </a:buClr>
              <a:buFont typeface="Arial" panose="020B0604020202020204" pitchFamily="34" charset="0"/>
              <a:buChar char="•"/>
            </a:pPr>
            <a:endPar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Clr>
                <a:srgbClr val="16818D"/>
              </a:buClr>
              <a:buFont typeface="Arial" panose="020B0604020202020204" pitchFamily="34" charset="0"/>
              <a:buChar char="•"/>
            </a:pP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Passive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bystander </a:t>
            </a: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to</a:t>
            </a:r>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Pro-social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active bystander </a:t>
            </a:r>
          </a:p>
          <a:p>
            <a:pPr algn="ctr"/>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someone </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understands:</a:t>
            </a:r>
          </a:p>
          <a:p>
            <a:pPr marL="514350" indent="-514350">
              <a:buClr>
                <a:srgbClr val="16818D"/>
              </a:buClr>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that some sexual behaviours may be harmful</a:t>
            </a:r>
          </a:p>
          <a:p>
            <a:pPr marL="514350" indent="-514350">
              <a:buClr>
                <a:srgbClr val="16818D"/>
              </a:buClr>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and when it is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useful</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to </a:t>
            </a:r>
            <a:r>
              <a:rPr lang="en-GB" sz="16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SpeakUp</a:t>
            </a:r>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rgbClr val="16818D"/>
              </a:buClr>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various ways to do this</a:t>
            </a:r>
          </a:p>
        </p:txBody>
      </p:sp>
      <p:graphicFrame>
        <p:nvGraphicFramePr>
          <p:cNvPr id="12" name="Diagram 11"/>
          <p:cNvGraphicFramePr/>
          <p:nvPr>
            <p:extLst>
              <p:ext uri="{D42A27DB-BD31-4B8C-83A1-F6EECF244321}">
                <p14:modId xmlns:p14="http://schemas.microsoft.com/office/powerpoint/2010/main" val="261193360"/>
              </p:ext>
            </p:extLst>
          </p:nvPr>
        </p:nvGraphicFramePr>
        <p:xfrm>
          <a:off x="4540353" y="1738859"/>
          <a:ext cx="3240360" cy="340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5021" y="5831876"/>
            <a:ext cx="1278170" cy="276999"/>
          </a:xfrm>
          <a:prstGeom prst="rect">
            <a:avLst/>
          </a:prstGeom>
          <a:noFill/>
        </p:spPr>
        <p:txBody>
          <a:bodyPr wrap="none" rtlCol="0">
            <a:spAutoFit/>
          </a:bodyPr>
          <a:lstStyle/>
          <a:p>
            <a:r>
              <a:rPr lang="en-GB" sz="1200" dirty="0" smtClean="0">
                <a:latin typeface="Open Sans" panose="020B0606030504020204" pitchFamily="34" charset="0"/>
                <a:ea typeface="Open Sans" panose="020B0606030504020204" pitchFamily="34" charset="0"/>
                <a:cs typeface="Open Sans" panose="020B0606030504020204" pitchFamily="34" charset="0"/>
              </a:rPr>
              <a:t>Berkowitz 2009</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86600" y="6349857"/>
            <a:ext cx="2057400" cy="365125"/>
          </a:xfrm>
        </p:spPr>
        <p:txBody>
          <a:bodyPr/>
          <a:lstStyle/>
          <a:p>
            <a:fld id="{5C722B02-F980-B24D-857B-15C8AE78691B}" type="slidenum">
              <a:rPr lang="en-US" smtClean="0"/>
              <a:t>4</a:t>
            </a:fld>
            <a:endParaRPr lang="en-US" dirty="0"/>
          </a:p>
        </p:txBody>
      </p:sp>
    </p:spTree>
    <p:extLst>
      <p:ext uri="{BB962C8B-B14F-4D97-AF65-F5344CB8AC3E}">
        <p14:creationId xmlns:p14="http://schemas.microsoft.com/office/powerpoint/2010/main" val="48775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1446550"/>
          </a:xfrm>
          <a:prstGeom prst="rect">
            <a:avLst/>
          </a:prstGeom>
          <a:noFill/>
        </p:spPr>
        <p:txBody>
          <a:bodyPr wrap="square" rtlCol="0">
            <a:spAutoFit/>
          </a:bodyPr>
          <a:lstStyle/>
          <a:p>
            <a:r>
              <a:rPr lang="en-US" altLang="en-US" sz="4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Golden Rule</a:t>
            </a: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2139378"/>
            <a:ext cx="7159558" cy="3293209"/>
          </a:xfrm>
          <a:prstGeom prst="rect">
            <a:avLst/>
          </a:prstGeom>
          <a:noFill/>
        </p:spPr>
        <p:txBody>
          <a:bodyPr wrap="square" rtlCol="0">
            <a:spAutoFit/>
          </a:bodyPr>
          <a:lstStyle/>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Only intervene when it is </a:t>
            </a:r>
            <a:r>
              <a:rPr lang="en-GB" sz="20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a:t>
            </a: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for you to do so.</a:t>
            </a: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not safe, intervene later, get help.</a:t>
            </a:r>
          </a:p>
          <a:p>
            <a:pPr>
              <a:defRPr/>
            </a:pP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 an emergency:</a:t>
            </a: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Dial 999 if off-campus</a:t>
            </a: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Dial 0117 32 </a:t>
            </a:r>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89999 if on-campus</a:t>
            </a: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it’s not an emergency, contact our 24 hour Security Team: </a:t>
            </a:r>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0117 </a:t>
            </a: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32 86404</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98030" y="6492875"/>
            <a:ext cx="2057400" cy="365125"/>
          </a:xfrm>
        </p:spPr>
        <p:txBody>
          <a:bodyPr/>
          <a:lstStyle/>
          <a:p>
            <a:fld id="{5C722B02-F980-B24D-857B-15C8AE78691B}" type="slidenum">
              <a:rPr lang="en-US" smtClean="0"/>
              <a:t>5</a:t>
            </a:fld>
            <a:endParaRPr lang="en-US" dirty="0"/>
          </a:p>
        </p:txBody>
      </p:sp>
    </p:spTree>
    <p:extLst>
      <p:ext uri="{BB962C8B-B14F-4D97-AF65-F5344CB8AC3E}">
        <p14:creationId xmlns:p14="http://schemas.microsoft.com/office/powerpoint/2010/main" val="2645840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189963" y="1550513"/>
            <a:ext cx="8220792" cy="646331"/>
          </a:xfrm>
          <a:prstGeom prst="rect">
            <a:avLst/>
          </a:prstGeom>
          <a:noFill/>
        </p:spPr>
        <p:txBody>
          <a:bodyPr wrap="square" rtlCol="0">
            <a:spAutoFit/>
          </a:bodyPr>
          <a:lstStyle/>
          <a:p>
            <a:r>
              <a:rPr lang="en-US" sz="3600" b="1" dirty="0" smtClean="0">
                <a:latin typeface="Open Sans" charset="0"/>
                <a:ea typeface="Open Sans" charset="0"/>
                <a:cs typeface="Open Sans" charset="0"/>
              </a:rPr>
              <a:t>Speaking up in the news: #</a:t>
            </a:r>
            <a:r>
              <a:rPr lang="en-US" sz="3600" b="1" dirty="0" err="1" smtClean="0">
                <a:latin typeface="Open Sans" charset="0"/>
                <a:ea typeface="Open Sans" charset="0"/>
                <a:cs typeface="Open Sans" charset="0"/>
              </a:rPr>
              <a:t>MeToo</a:t>
            </a:r>
            <a:endParaRPr lang="en-US" b="1" dirty="0">
              <a:solidFill>
                <a:schemeClr val="bg1"/>
              </a:solidFill>
              <a:latin typeface="Open Sans" charset="0"/>
              <a:ea typeface="Open Sans" charset="0"/>
              <a:cs typeface="Open Sans"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189963" y="2596579"/>
            <a:ext cx="7159558" cy="2862322"/>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t>
            </a:r>
            <a:r>
              <a:rPr lang="en-US" i="1" dirty="0">
                <a:latin typeface="Open Sans" panose="020B0606030504020204" pitchFamily="34" charset="0"/>
                <a:ea typeface="Open Sans" panose="020B0606030504020204" pitchFamily="34" charset="0"/>
                <a:cs typeface="Open Sans" panose="020B0606030504020204" pitchFamily="34" charset="0"/>
              </a:rPr>
              <a:t>at a Hollywood function last year and a high level Hollywood executive came over to me and groped…. Jumping back, I said, ‘what are you doing?’ He just grinned like a crazy jerk. I decided not to take it further because I didn’t want to be </a:t>
            </a:r>
            <a:r>
              <a:rPr lang="en-US" i="1" dirty="0" smtClean="0">
                <a:latin typeface="Open Sans" panose="020B0606030504020204" pitchFamily="34" charset="0"/>
                <a:ea typeface="Open Sans" panose="020B0606030504020204" pitchFamily="34" charset="0"/>
                <a:cs typeface="Open Sans" panose="020B0606030504020204" pitchFamily="34" charset="0"/>
              </a:rPr>
              <a:t>ostracized, </a:t>
            </a:r>
            <a:r>
              <a:rPr lang="en-US" i="1" dirty="0">
                <a:latin typeface="Open Sans" panose="020B0606030504020204" pitchFamily="34" charset="0"/>
                <a:ea typeface="Open Sans" panose="020B0606030504020204" pitchFamily="34" charset="0"/>
                <a:cs typeface="Open Sans" panose="020B0606030504020204" pitchFamily="34" charset="0"/>
              </a:rPr>
              <a:t>par for the course when the predator has power and influence. I let it go. Who’s going to believe you? Few. What are the repercussions? Many. Do you want to work again? Yes. Are you prepared to be </a:t>
            </a:r>
            <a:r>
              <a:rPr lang="en-US" i="1" dirty="0" smtClean="0">
                <a:latin typeface="Open Sans" panose="020B0606030504020204" pitchFamily="34" charset="0"/>
                <a:ea typeface="Open Sans" panose="020B0606030504020204" pitchFamily="34" charset="0"/>
                <a:cs typeface="Open Sans" panose="020B0606030504020204" pitchFamily="34" charset="0"/>
              </a:rPr>
              <a:t>ostracized? </a:t>
            </a:r>
            <a:r>
              <a:rPr lang="en-US" i="1" dirty="0">
                <a:latin typeface="Open Sans" panose="020B0606030504020204" pitchFamily="34" charset="0"/>
                <a:ea typeface="Open Sans" panose="020B0606030504020204" pitchFamily="34" charset="0"/>
                <a:cs typeface="Open Sans" panose="020B0606030504020204" pitchFamily="34" charset="0"/>
              </a:rPr>
              <a:t>No. The assault lasted only minutes, but what he was effectively telling me was that he held the power. That he was in control. This is how toxic masculinity permeates culture</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2" name="Slide Number Placeholder 1"/>
          <p:cNvSpPr>
            <a:spLocks noGrp="1"/>
          </p:cNvSpPr>
          <p:nvPr>
            <p:ph type="sldNum" sz="quarter" idx="12"/>
          </p:nvPr>
        </p:nvSpPr>
        <p:spPr>
          <a:xfrm>
            <a:off x="7098030" y="6492875"/>
            <a:ext cx="2057400" cy="365125"/>
          </a:xfrm>
        </p:spPr>
        <p:txBody>
          <a:bodyPr/>
          <a:lstStyle/>
          <a:p>
            <a:fld id="{5C722B02-F980-B24D-857B-15C8AE78691B}" type="slidenum">
              <a:rPr lang="en-US" smtClean="0"/>
              <a:t>6</a:t>
            </a:fld>
            <a:endParaRPr lang="en-US" dirty="0"/>
          </a:p>
        </p:txBody>
      </p:sp>
    </p:spTree>
    <p:extLst>
      <p:ext uri="{BB962C8B-B14F-4D97-AF65-F5344CB8AC3E}">
        <p14:creationId xmlns:p14="http://schemas.microsoft.com/office/powerpoint/2010/main" val="547534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172712" y="1277193"/>
            <a:ext cx="6805118" cy="1138773"/>
          </a:xfrm>
          <a:prstGeom prst="rect">
            <a:avLst/>
          </a:prstGeom>
          <a:noFill/>
        </p:spPr>
        <p:txBody>
          <a:bodyPr wrap="square" rtlCol="0">
            <a:spAutoFit/>
          </a:bodyPr>
          <a:lstStyle/>
          <a:p>
            <a:r>
              <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can experience sexual violence? Anyone!</a:t>
            </a: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1452382120"/>
              </p:ext>
            </p:extLst>
          </p:nvPr>
        </p:nvGraphicFramePr>
        <p:xfrm>
          <a:off x="551250" y="1846580"/>
          <a:ext cx="7747361" cy="3240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77291" y="6492875"/>
            <a:ext cx="2057400" cy="365125"/>
          </a:xfrm>
        </p:spPr>
        <p:txBody>
          <a:bodyPr/>
          <a:lstStyle/>
          <a:p>
            <a:fld id="{5C722B02-F980-B24D-857B-15C8AE78691B}" type="slidenum">
              <a:rPr lang="en-US" smtClean="0"/>
              <a:t>7</a:t>
            </a:fld>
            <a:endParaRPr lang="en-US" dirty="0"/>
          </a:p>
        </p:txBody>
      </p:sp>
    </p:spTree>
    <p:extLst>
      <p:ext uri="{BB962C8B-B14F-4D97-AF65-F5344CB8AC3E}">
        <p14:creationId xmlns:p14="http://schemas.microsoft.com/office/powerpoint/2010/main" val="55154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77636" y="1666392"/>
            <a:ext cx="8609163" cy="400110"/>
          </a:xfrm>
          <a:prstGeom prst="rect">
            <a:avLst/>
          </a:prstGeom>
          <a:noFill/>
        </p:spPr>
        <p:txBody>
          <a:bodyPr wrap="square" rtlCol="0">
            <a:spAutoFit/>
          </a:bodyPr>
          <a:lstStyle/>
          <a:p>
            <a:r>
              <a:rPr lang="en-US" altLang="en-US" sz="2000" b="1" dirty="0" smtClean="0">
                <a:latin typeface="Open Sans" panose="020B0606030504020204" pitchFamily="34" charset="0"/>
                <a:ea typeface="Open Sans" panose="020B0606030504020204" pitchFamily="34" charset="0"/>
                <a:cs typeface="Open Sans" panose="020B0606030504020204" pitchFamily="34" charset="0"/>
              </a:rPr>
              <a:t>Bystanders In The News! Being </a:t>
            </a:r>
            <a:r>
              <a:rPr lang="en-US" altLang="en-US" sz="2000" b="1" dirty="0">
                <a:latin typeface="Open Sans" panose="020B0606030504020204" pitchFamily="34" charset="0"/>
                <a:ea typeface="Open Sans" panose="020B0606030504020204" pitchFamily="34" charset="0"/>
                <a:cs typeface="Open Sans" panose="020B0606030504020204" pitchFamily="34" charset="0"/>
              </a:rPr>
              <a:t>an active pro-social </a:t>
            </a:r>
            <a:r>
              <a:rPr lang="en-US" altLang="en-US" sz="2000" b="1" dirty="0" smtClean="0">
                <a:latin typeface="Open Sans" panose="020B0606030504020204" pitchFamily="34" charset="0"/>
                <a:ea typeface="Open Sans" panose="020B0606030504020204" pitchFamily="34" charset="0"/>
                <a:cs typeface="Open Sans" panose="020B0606030504020204" pitchFamily="34" charset="0"/>
              </a:rPr>
              <a:t>bystander</a:t>
            </a: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448110" y="2440342"/>
            <a:ext cx="4437097" cy="2904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Boycott Gillette is currently still trending. </a:t>
            </a:r>
          </a:p>
          <a:p>
            <a:pPr algn="l"/>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advert shows practical, everyday ways to intervene and challenge negative social norms.</a:t>
            </a:r>
          </a:p>
          <a:p>
            <a:pPr algn="l"/>
            <a:endPar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advert has more dislikes than likes…</a:t>
            </a: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8</a:t>
            </a:fld>
            <a:endParaRPr lang="en-US" dirty="0"/>
          </a:p>
        </p:txBody>
      </p:sp>
      <p:sp>
        <p:nvSpPr>
          <p:cNvPr id="3" name="Rectangle 2"/>
          <p:cNvSpPr/>
          <p:nvPr/>
        </p:nvSpPr>
        <p:spPr>
          <a:xfrm>
            <a:off x="77637" y="5455210"/>
            <a:ext cx="4572000" cy="923330"/>
          </a:xfrm>
          <a:prstGeom prst="rect">
            <a:avLst/>
          </a:prstGeom>
        </p:spPr>
        <p:txBody>
          <a:bodyPr>
            <a:spAutoFit/>
          </a:bodyPr>
          <a:lstStyle/>
          <a:p>
            <a:r>
              <a:rPr lang="en-GB" dirty="0">
                <a:hlinkClick r:id="rId3"/>
              </a:rPr>
              <a:t>https://</a:t>
            </a:r>
            <a:r>
              <a:rPr lang="en-GB" dirty="0" smtClean="0">
                <a:hlinkClick r:id="rId3"/>
              </a:rPr>
              <a:t>www.youtube.com/watch?time_continue=2&amp;v=koPmuEyP3a0</a:t>
            </a:r>
            <a:endParaRPr lang="en-GB" dirty="0" smtClean="0"/>
          </a:p>
          <a:p>
            <a:endParaRPr lang="en-GB" dirty="0"/>
          </a:p>
        </p:txBody>
      </p:sp>
      <p:pic>
        <p:nvPicPr>
          <p:cNvPr id="4" name="Picture 3"/>
          <p:cNvPicPr>
            <a:picLocks noChangeAspect="1"/>
          </p:cNvPicPr>
          <p:nvPr/>
        </p:nvPicPr>
        <p:blipFill>
          <a:blip r:embed="rId4"/>
          <a:stretch>
            <a:fillRect/>
          </a:stretch>
        </p:blipFill>
        <p:spPr>
          <a:xfrm>
            <a:off x="138022" y="2440342"/>
            <a:ext cx="4182200" cy="2350903"/>
          </a:xfrm>
          <a:prstGeom prst="rect">
            <a:avLst/>
          </a:prstGeom>
        </p:spPr>
      </p:pic>
    </p:spTree>
    <p:extLst>
      <p:ext uri="{BB962C8B-B14F-4D97-AF65-F5344CB8AC3E}">
        <p14:creationId xmlns:p14="http://schemas.microsoft.com/office/powerpoint/2010/main" val="1965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0" y="1128871"/>
            <a:ext cx="8609163" cy="400110"/>
          </a:xfrm>
          <a:prstGeom prst="rect">
            <a:avLst/>
          </a:prstGeom>
          <a:noFill/>
        </p:spPr>
        <p:txBody>
          <a:bodyPr wrap="square" rtlCol="0">
            <a:spAutoFit/>
          </a:bodyPr>
          <a:lstStyle/>
          <a:p>
            <a:r>
              <a:rPr lang="en-US" altLang="en-US" sz="2000" b="1" dirty="0" smtClean="0">
                <a:latin typeface="Open Sans" panose="020B0606030504020204" pitchFamily="34" charset="0"/>
                <a:ea typeface="Open Sans" panose="020B0606030504020204" pitchFamily="34" charset="0"/>
                <a:cs typeface="Open Sans" panose="020B0606030504020204" pitchFamily="34" charset="0"/>
              </a:rPr>
              <a:t>Bystanders Challenge Negative Social Norms</a:t>
            </a: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5170267" y="1954097"/>
            <a:ext cx="3611423" cy="2904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Challenging negative social norms can challenge and even reduce sexual violence and assault.</a:t>
            </a:r>
            <a:endParaRPr lang="en-GB"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9</a:t>
            </a:fld>
            <a:endParaRPr lang="en-US" dirty="0"/>
          </a:p>
        </p:txBody>
      </p:sp>
      <p:pic>
        <p:nvPicPr>
          <p:cNvPr id="7" name="Picture 6"/>
          <p:cNvPicPr>
            <a:picLocks noChangeAspect="1"/>
          </p:cNvPicPr>
          <p:nvPr/>
        </p:nvPicPr>
        <p:blipFill>
          <a:blip r:embed="rId3"/>
          <a:stretch>
            <a:fillRect/>
          </a:stretch>
        </p:blipFill>
        <p:spPr>
          <a:xfrm>
            <a:off x="163750" y="1696333"/>
            <a:ext cx="4273146" cy="4273146"/>
          </a:xfrm>
          <a:prstGeom prst="rect">
            <a:avLst/>
          </a:prstGeom>
        </p:spPr>
      </p:pic>
    </p:spTree>
    <p:extLst>
      <p:ext uri="{BB962C8B-B14F-4D97-AF65-F5344CB8AC3E}">
        <p14:creationId xmlns:p14="http://schemas.microsoft.com/office/powerpoint/2010/main" val="1153545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TotalTime>
  <Words>1867</Words>
  <Application>Microsoft Office PowerPoint</Application>
  <PresentationFormat>On-screen Show (4:3)</PresentationFormat>
  <Paragraphs>189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Calibri Light</vt:lpstr>
      <vt:lpstr>Open Sans</vt:lpstr>
      <vt:lpstr>Tahoma</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Dickinson</cp:lastModifiedBy>
  <cp:revision>103</cp:revision>
  <dcterms:created xsi:type="dcterms:W3CDTF">2018-08-24T14:30:06Z</dcterms:created>
  <dcterms:modified xsi:type="dcterms:W3CDTF">2019-05-16T13:17:22Z</dcterms:modified>
</cp:coreProperties>
</file>