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diagrams/data4.xml" ContentType="application/vnd.openxmlformats-officedocument.drawingml.diagramData+xml"/>
  <Override PartName="/ppt/diagrams/data3.xml" ContentType="application/vnd.openxmlformats-officedocument.drawingml.diagramData+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diagrams/data2.xml" ContentType="application/vnd.openxmlformats-officedocument.drawingml.diagramData+xml"/>
  <Override PartName="/ppt/slideLayouts/slideLayout7.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2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1.xml" ContentType="application/vnd.openxmlformats-officedocument.theme+xml"/>
  <Override PartName="/ppt/diagrams/drawing4.xml" ContentType="application/vnd.ms-office.drawingml.diagramDrawing+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2.xml" ContentType="application/vnd.openxmlformats-officedocument.theme+xml"/>
  <Override PartName="/ppt/diagrams/layout1.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layout4.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quickStyle1.xml" ContentType="application/vnd.openxmlformats-officedocument.drawingml.diagramStyle+xml"/>
  <Override PartName="/ppt/diagrams/quickStyle4.xml" ContentType="application/vnd.openxmlformats-officedocument.drawingml.diagramStyle+xml"/>
  <Override PartName="/ppt/diagrams/colors4.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72" r:id="rId5"/>
    <p:sldId id="283" r:id="rId6"/>
    <p:sldId id="284" r:id="rId7"/>
    <p:sldId id="285" r:id="rId8"/>
    <p:sldId id="286" r:id="rId9"/>
    <p:sldId id="273" r:id="rId10"/>
    <p:sldId id="275" r:id="rId11"/>
    <p:sldId id="288" r:id="rId12"/>
    <p:sldId id="282" r:id="rId13"/>
    <p:sldId id="289" r:id="rId14"/>
    <p:sldId id="290" r:id="rId15"/>
    <p:sldId id="291" r:id="rId16"/>
    <p:sldId id="280" r:id="rId17"/>
    <p:sldId id="292" r:id="rId18"/>
    <p:sldId id="293" r:id="rId19"/>
    <p:sldId id="294" r:id="rId20"/>
    <p:sldId id="295" r:id="rId21"/>
    <p:sldId id="26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 Hutchinson" initials="JH" lastIdx="6" clrIdx="0">
    <p:extLst>
      <p:ext uri="{19B8F6BF-5375-455C-9EA6-DF929625EA0E}">
        <p15:presenceInfo xmlns:p15="http://schemas.microsoft.com/office/powerpoint/2012/main" userId="S::JHutchinson@sqw.co.uk::741df326-a6d2-43ed-814f-830082b05b62" providerId="AD"/>
      </p:ext>
    </p:extLst>
  </p:cmAuthor>
  <p:cmAuthor id="2" name="Lauren Roberts" initials="LR" lastIdx="12" clrIdx="1">
    <p:extLst>
      <p:ext uri="{19B8F6BF-5375-455C-9EA6-DF929625EA0E}">
        <p15:presenceInfo xmlns:p15="http://schemas.microsoft.com/office/powerpoint/2012/main" userId="S::lroberts@sqw.co.uk::f808af9f-7747-4e09-9471-dd8474e22765" providerId="AD"/>
      </p:ext>
    </p:extLst>
  </p:cmAuthor>
  <p:cmAuthor id="3" name="Meena Kaur-Brannan" initials="MKB" lastIdx="6" clrIdx="2">
    <p:extLst>
      <p:ext uri="{19B8F6BF-5375-455C-9EA6-DF929625EA0E}">
        <p15:presenceInfo xmlns:p15="http://schemas.microsoft.com/office/powerpoint/2012/main" userId="S::mkaur-brannan@sqw.co.uk::d0fe314d-be88-44b6-bdf7-c0c0df780e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A291C"/>
    <a:srgbClr val="BDC2C6"/>
    <a:srgbClr val="000000"/>
    <a:srgbClr val="333F48"/>
    <a:srgbClr val="5B6770"/>
    <a:srgbClr val="EBEDEE"/>
    <a:srgbClr val="9A3324"/>
    <a:srgbClr val="9DA4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77673" autoAdjust="0"/>
  </p:normalViewPr>
  <p:slideViewPr>
    <p:cSldViewPr snapToGrid="0" showGuides="1">
      <p:cViewPr varScale="1">
        <p:scale>
          <a:sx n="82" d="100"/>
          <a:sy n="82" d="100"/>
        </p:scale>
        <p:origin x="30" y="57"/>
      </p:cViewPr>
      <p:guideLst>
        <p:guide orient="horz" pos="2160"/>
        <p:guide pos="3840"/>
      </p:guideLst>
    </p:cSldViewPr>
  </p:slideViewPr>
  <p:outlineViewPr>
    <p:cViewPr>
      <p:scale>
        <a:sx n="33" d="100"/>
        <a:sy n="33" d="100"/>
      </p:scale>
      <p:origin x="0" y="-566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_rels/data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ata4.xml.rels><?xml version="1.0" encoding="UTF-8" standalone="yes"?>
<Relationships xmlns="http://schemas.openxmlformats.org/package/2006/relationships"><Relationship Id="rId3" Type="http://schemas.openxmlformats.org/officeDocument/2006/relationships/hyperlink" Target="https://www.england.nhs.uk/ahp/ahps-day/" TargetMode="External"/><Relationship Id="rId2" Type="http://schemas.openxmlformats.org/officeDocument/2006/relationships/hyperlink" Target="http://www.nhs.uk/wearethenhs" TargetMode="External"/><Relationship Id="rId1" Type="http://schemas.openxmlformats.org/officeDocument/2006/relationships/hyperlink" Target="https://www.nhsbsa.nhs.uk/nhs-learning-support-fund" TargetMode="External"/><Relationship Id="rId6" Type="http://schemas.openxmlformats.org/officeDocument/2006/relationships/hyperlink" Target="https://www.iseethedifference.co.uk/" TargetMode="External"/><Relationship Id="rId5" Type="http://schemas.openxmlformats.org/officeDocument/2006/relationships/hyperlink" Target="https://www.ucas.com/corporate/news-and-key-documents/news/nursing-applications-soar-ucas-publishes-latest-undergraduate-applicant-analysis" TargetMode="External"/><Relationship Id="rId4" Type="http://schemas.openxmlformats.org/officeDocument/2006/relationships/hyperlink" Target="https://www.thewowshow.org/thinking-of-becoming-an-ahp-student/"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rawing4.xml.rels><?xml version="1.0" encoding="UTF-8" standalone="yes"?>
<Relationships xmlns="http://schemas.openxmlformats.org/package/2006/relationships"><Relationship Id="rId3" Type="http://schemas.openxmlformats.org/officeDocument/2006/relationships/hyperlink" Target="http://www.nhs.uk/wearethenhs" TargetMode="External"/><Relationship Id="rId2" Type="http://schemas.openxmlformats.org/officeDocument/2006/relationships/hyperlink" Target="https://www.ucas.com/corporate/news-and-key-documents/news/nursing-applications-soar-ucas-publishes-latest-undergraduate-applicant-analysis" TargetMode="External"/><Relationship Id="rId1" Type="http://schemas.openxmlformats.org/officeDocument/2006/relationships/hyperlink" Target="https://www.nhsbsa.nhs.uk/nhs-learning-support-fund" TargetMode="External"/><Relationship Id="rId6" Type="http://schemas.openxmlformats.org/officeDocument/2006/relationships/hyperlink" Target="https://www.iseethedifference.co.uk/" TargetMode="External"/><Relationship Id="rId5" Type="http://schemas.openxmlformats.org/officeDocument/2006/relationships/hyperlink" Target="https://www.thewowshow.org/thinking-of-becoming-an-ahp-student/" TargetMode="External"/><Relationship Id="rId4" Type="http://schemas.openxmlformats.org/officeDocument/2006/relationships/hyperlink" Target="https://www.england.nhs.uk/ahp/ahps-day/"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B20112-AF03-4F2E-8C47-684B70F926AB}" type="doc">
      <dgm:prSet loTypeId="urn:microsoft.com/office/officeart/2005/8/layout/cycle1" loCatId="cycle" qsTypeId="urn:microsoft.com/office/officeart/2005/8/quickstyle/simple1" qsCatId="simple" csTypeId="urn:microsoft.com/office/officeart/2005/8/colors/accent1_2" csCatId="accent1" phldr="1"/>
      <dgm:spPr/>
    </dgm:pt>
    <dgm:pt modelId="{92A867D5-5562-411E-984E-826ED0A378EF}">
      <dgm:prSet phldrT="[Text]"/>
      <dgm:spPr/>
      <dgm:t>
        <a:bodyPr/>
        <a:lstStyle/>
        <a:p>
          <a:r>
            <a:rPr lang="en-GB" dirty="0"/>
            <a:t>Raise awareness of the professions</a:t>
          </a:r>
        </a:p>
      </dgm:t>
    </dgm:pt>
    <dgm:pt modelId="{1CF35135-25AD-4513-AC5D-EE52C4A2D34F}" type="parTrans" cxnId="{727F8C82-7ABE-43A8-AB7B-D9918C8D17CB}">
      <dgm:prSet/>
      <dgm:spPr/>
      <dgm:t>
        <a:bodyPr/>
        <a:lstStyle/>
        <a:p>
          <a:endParaRPr lang="en-GB"/>
        </a:p>
      </dgm:t>
    </dgm:pt>
    <dgm:pt modelId="{9F9AC7F2-8EB7-41D0-8848-B457DF9A4742}" type="sibTrans" cxnId="{727F8C82-7ABE-43A8-AB7B-D9918C8D17CB}">
      <dgm:prSet/>
      <dgm:spPr/>
      <dgm:t>
        <a:bodyPr/>
        <a:lstStyle/>
        <a:p>
          <a:endParaRPr lang="en-GB"/>
        </a:p>
      </dgm:t>
    </dgm:pt>
    <dgm:pt modelId="{4C1E9897-1CB0-4A5A-8069-4EB8EDBEF789}">
      <dgm:prSet phldrT="[Text]"/>
      <dgm:spPr/>
      <dgm:t>
        <a:bodyPr/>
        <a:lstStyle/>
        <a:p>
          <a:r>
            <a:rPr lang="en-GB" dirty="0"/>
            <a:t>Increase applications and acceptances to courses</a:t>
          </a:r>
        </a:p>
      </dgm:t>
    </dgm:pt>
    <dgm:pt modelId="{438E5077-4BA5-43C9-88D0-4CEEA8E8080F}" type="parTrans" cxnId="{52809BB2-859F-454A-BE12-DB93E348693E}">
      <dgm:prSet/>
      <dgm:spPr/>
      <dgm:t>
        <a:bodyPr/>
        <a:lstStyle/>
        <a:p>
          <a:endParaRPr lang="en-GB"/>
        </a:p>
      </dgm:t>
    </dgm:pt>
    <dgm:pt modelId="{3FDF4702-E95B-40F5-A4BD-1DD8ADA6894D}" type="sibTrans" cxnId="{52809BB2-859F-454A-BE12-DB93E348693E}">
      <dgm:prSet/>
      <dgm:spPr/>
      <dgm:t>
        <a:bodyPr/>
        <a:lstStyle/>
        <a:p>
          <a:endParaRPr lang="en-GB"/>
        </a:p>
      </dgm:t>
    </dgm:pt>
    <dgm:pt modelId="{6EFCF7FC-42D4-44C4-AA48-8F56EB6B6EC4}">
      <dgm:prSet phldrT="[Text]"/>
      <dgm:spPr/>
      <dgm:t>
        <a:bodyPr/>
        <a:lstStyle/>
        <a:p>
          <a:r>
            <a:rPr lang="en-GB" dirty="0"/>
            <a:t>Improve retention and student experience</a:t>
          </a:r>
        </a:p>
      </dgm:t>
    </dgm:pt>
    <dgm:pt modelId="{ECEC8B54-5C92-47CB-BCED-42C43688A991}" type="parTrans" cxnId="{84F05D5B-8413-473D-AEF7-AB0FBAB65482}">
      <dgm:prSet/>
      <dgm:spPr/>
      <dgm:t>
        <a:bodyPr/>
        <a:lstStyle/>
        <a:p>
          <a:endParaRPr lang="en-GB"/>
        </a:p>
      </dgm:t>
    </dgm:pt>
    <dgm:pt modelId="{C50BD918-9E38-4748-9119-8508B9B44151}" type="sibTrans" cxnId="{84F05D5B-8413-473D-AEF7-AB0FBAB65482}">
      <dgm:prSet/>
      <dgm:spPr/>
      <dgm:t>
        <a:bodyPr/>
        <a:lstStyle/>
        <a:p>
          <a:endParaRPr lang="en-GB"/>
        </a:p>
      </dgm:t>
    </dgm:pt>
    <dgm:pt modelId="{31B1817F-18C2-46F8-B0FD-B1566F7E0022}">
      <dgm:prSet phldrT="[Text]"/>
      <dgm:spPr/>
      <dgm:t>
        <a:bodyPr/>
        <a:lstStyle/>
        <a:p>
          <a:r>
            <a:rPr lang="en-GB" dirty="0"/>
            <a:t>Network practitioners and academics</a:t>
          </a:r>
        </a:p>
      </dgm:t>
    </dgm:pt>
    <dgm:pt modelId="{6A8B83D1-1C9C-4837-BECC-7F558834E48F}" type="parTrans" cxnId="{D429DCDF-4056-484F-A027-71B90CA40336}">
      <dgm:prSet/>
      <dgm:spPr/>
      <dgm:t>
        <a:bodyPr/>
        <a:lstStyle/>
        <a:p>
          <a:endParaRPr lang="en-GB"/>
        </a:p>
      </dgm:t>
    </dgm:pt>
    <dgm:pt modelId="{3D805C5B-92EE-42AD-9432-9D0CF50C8426}" type="sibTrans" cxnId="{D429DCDF-4056-484F-A027-71B90CA40336}">
      <dgm:prSet/>
      <dgm:spPr/>
      <dgm:t>
        <a:bodyPr/>
        <a:lstStyle/>
        <a:p>
          <a:endParaRPr lang="en-GB"/>
        </a:p>
      </dgm:t>
    </dgm:pt>
    <dgm:pt modelId="{DDBEC0CB-76A7-44D3-9703-062E4DED43EB}" type="pres">
      <dgm:prSet presAssocID="{E0B20112-AF03-4F2E-8C47-684B70F926AB}" presName="cycle" presStyleCnt="0">
        <dgm:presLayoutVars>
          <dgm:dir/>
          <dgm:resizeHandles val="exact"/>
        </dgm:presLayoutVars>
      </dgm:prSet>
      <dgm:spPr/>
    </dgm:pt>
    <dgm:pt modelId="{C0BD875F-CE84-4C0B-AD6D-4FF69C0746AF}" type="pres">
      <dgm:prSet presAssocID="{92A867D5-5562-411E-984E-826ED0A378EF}" presName="dummy" presStyleCnt="0"/>
      <dgm:spPr/>
    </dgm:pt>
    <dgm:pt modelId="{E50D06E3-CCC1-40FA-B97E-653D05A9D520}" type="pres">
      <dgm:prSet presAssocID="{92A867D5-5562-411E-984E-826ED0A378EF}" presName="node" presStyleLbl="revTx" presStyleIdx="0" presStyleCnt="4">
        <dgm:presLayoutVars>
          <dgm:bulletEnabled val="1"/>
        </dgm:presLayoutVars>
      </dgm:prSet>
      <dgm:spPr/>
    </dgm:pt>
    <dgm:pt modelId="{99121BC8-E22B-4F3E-93F3-AB37164065AE}" type="pres">
      <dgm:prSet presAssocID="{9F9AC7F2-8EB7-41D0-8848-B457DF9A4742}" presName="sibTrans" presStyleLbl="node1" presStyleIdx="0" presStyleCnt="4"/>
      <dgm:spPr/>
    </dgm:pt>
    <dgm:pt modelId="{A099A494-7660-44C8-ACE8-1D09A63BB634}" type="pres">
      <dgm:prSet presAssocID="{4C1E9897-1CB0-4A5A-8069-4EB8EDBEF789}" presName="dummy" presStyleCnt="0"/>
      <dgm:spPr/>
    </dgm:pt>
    <dgm:pt modelId="{31A5B596-F489-48DD-840D-56209E9353E5}" type="pres">
      <dgm:prSet presAssocID="{4C1E9897-1CB0-4A5A-8069-4EB8EDBEF789}" presName="node" presStyleLbl="revTx" presStyleIdx="1" presStyleCnt="4">
        <dgm:presLayoutVars>
          <dgm:bulletEnabled val="1"/>
        </dgm:presLayoutVars>
      </dgm:prSet>
      <dgm:spPr/>
    </dgm:pt>
    <dgm:pt modelId="{ED0A18A7-724A-4960-82D0-6FBB287A9424}" type="pres">
      <dgm:prSet presAssocID="{3FDF4702-E95B-40F5-A4BD-1DD8ADA6894D}" presName="sibTrans" presStyleLbl="node1" presStyleIdx="1" presStyleCnt="4"/>
      <dgm:spPr/>
    </dgm:pt>
    <dgm:pt modelId="{C6999579-E6E3-4939-BC86-DF55770143A2}" type="pres">
      <dgm:prSet presAssocID="{6EFCF7FC-42D4-44C4-AA48-8F56EB6B6EC4}" presName="dummy" presStyleCnt="0"/>
      <dgm:spPr/>
    </dgm:pt>
    <dgm:pt modelId="{A638F7CF-62B9-4FB5-8981-6CB14EF16103}" type="pres">
      <dgm:prSet presAssocID="{6EFCF7FC-42D4-44C4-AA48-8F56EB6B6EC4}" presName="node" presStyleLbl="revTx" presStyleIdx="2" presStyleCnt="4">
        <dgm:presLayoutVars>
          <dgm:bulletEnabled val="1"/>
        </dgm:presLayoutVars>
      </dgm:prSet>
      <dgm:spPr/>
    </dgm:pt>
    <dgm:pt modelId="{FFACD492-305D-4283-8AF7-6D1B12987654}" type="pres">
      <dgm:prSet presAssocID="{C50BD918-9E38-4748-9119-8508B9B44151}" presName="sibTrans" presStyleLbl="node1" presStyleIdx="2" presStyleCnt="4"/>
      <dgm:spPr/>
    </dgm:pt>
    <dgm:pt modelId="{4F6D8F9F-022B-4B3F-9DB2-ED0FE461D1CE}" type="pres">
      <dgm:prSet presAssocID="{31B1817F-18C2-46F8-B0FD-B1566F7E0022}" presName="dummy" presStyleCnt="0"/>
      <dgm:spPr/>
    </dgm:pt>
    <dgm:pt modelId="{339D425B-B503-4923-B4E3-9561AC4823F2}" type="pres">
      <dgm:prSet presAssocID="{31B1817F-18C2-46F8-B0FD-B1566F7E0022}" presName="node" presStyleLbl="revTx" presStyleIdx="3" presStyleCnt="4">
        <dgm:presLayoutVars>
          <dgm:bulletEnabled val="1"/>
        </dgm:presLayoutVars>
      </dgm:prSet>
      <dgm:spPr/>
    </dgm:pt>
    <dgm:pt modelId="{1CCAA4BD-9126-4DC5-B506-00BCF7424D19}" type="pres">
      <dgm:prSet presAssocID="{3D805C5B-92EE-42AD-9432-9D0CF50C8426}" presName="sibTrans" presStyleLbl="node1" presStyleIdx="3" presStyleCnt="4"/>
      <dgm:spPr/>
    </dgm:pt>
  </dgm:ptLst>
  <dgm:cxnLst>
    <dgm:cxn modelId="{A25A711C-5FCC-47CD-9E18-83045564890C}" type="presOf" srcId="{31B1817F-18C2-46F8-B0FD-B1566F7E0022}" destId="{339D425B-B503-4923-B4E3-9561AC4823F2}" srcOrd="0" destOrd="0" presId="urn:microsoft.com/office/officeart/2005/8/layout/cycle1"/>
    <dgm:cxn modelId="{84F05D5B-8413-473D-AEF7-AB0FBAB65482}" srcId="{E0B20112-AF03-4F2E-8C47-684B70F926AB}" destId="{6EFCF7FC-42D4-44C4-AA48-8F56EB6B6EC4}" srcOrd="2" destOrd="0" parTransId="{ECEC8B54-5C92-47CB-BCED-42C43688A991}" sibTransId="{C50BD918-9E38-4748-9119-8508B9B44151}"/>
    <dgm:cxn modelId="{847FF65C-6E02-40D4-8CC8-9410B021E10D}" type="presOf" srcId="{E0B20112-AF03-4F2E-8C47-684B70F926AB}" destId="{DDBEC0CB-76A7-44D3-9703-062E4DED43EB}" srcOrd="0" destOrd="0" presId="urn:microsoft.com/office/officeart/2005/8/layout/cycle1"/>
    <dgm:cxn modelId="{4CC63544-C6CE-4BE5-8ECA-5A212BD71BCA}" type="presOf" srcId="{3FDF4702-E95B-40F5-A4BD-1DD8ADA6894D}" destId="{ED0A18A7-724A-4960-82D0-6FBB287A9424}" srcOrd="0" destOrd="0" presId="urn:microsoft.com/office/officeart/2005/8/layout/cycle1"/>
    <dgm:cxn modelId="{8B996369-DDDC-4BD7-944E-8C9F687CDE17}" type="presOf" srcId="{4C1E9897-1CB0-4A5A-8069-4EB8EDBEF789}" destId="{31A5B596-F489-48DD-840D-56209E9353E5}" srcOrd="0" destOrd="0" presId="urn:microsoft.com/office/officeart/2005/8/layout/cycle1"/>
    <dgm:cxn modelId="{E47FE77A-5940-4E3B-9402-353F0CACBD58}" type="presOf" srcId="{3D805C5B-92EE-42AD-9432-9D0CF50C8426}" destId="{1CCAA4BD-9126-4DC5-B506-00BCF7424D19}" srcOrd="0" destOrd="0" presId="urn:microsoft.com/office/officeart/2005/8/layout/cycle1"/>
    <dgm:cxn modelId="{B5C48482-9508-4938-A001-7B4A9507D47E}" type="presOf" srcId="{9F9AC7F2-8EB7-41D0-8848-B457DF9A4742}" destId="{99121BC8-E22B-4F3E-93F3-AB37164065AE}" srcOrd="0" destOrd="0" presId="urn:microsoft.com/office/officeart/2005/8/layout/cycle1"/>
    <dgm:cxn modelId="{727F8C82-7ABE-43A8-AB7B-D9918C8D17CB}" srcId="{E0B20112-AF03-4F2E-8C47-684B70F926AB}" destId="{92A867D5-5562-411E-984E-826ED0A378EF}" srcOrd="0" destOrd="0" parTransId="{1CF35135-25AD-4513-AC5D-EE52C4A2D34F}" sibTransId="{9F9AC7F2-8EB7-41D0-8848-B457DF9A4742}"/>
    <dgm:cxn modelId="{44098686-A202-46E5-9DF8-0E4BEEA45299}" type="presOf" srcId="{92A867D5-5562-411E-984E-826ED0A378EF}" destId="{E50D06E3-CCC1-40FA-B97E-653D05A9D520}" srcOrd="0" destOrd="0" presId="urn:microsoft.com/office/officeart/2005/8/layout/cycle1"/>
    <dgm:cxn modelId="{52809BB2-859F-454A-BE12-DB93E348693E}" srcId="{E0B20112-AF03-4F2E-8C47-684B70F926AB}" destId="{4C1E9897-1CB0-4A5A-8069-4EB8EDBEF789}" srcOrd="1" destOrd="0" parTransId="{438E5077-4BA5-43C9-88D0-4CEEA8E8080F}" sibTransId="{3FDF4702-E95B-40F5-A4BD-1DD8ADA6894D}"/>
    <dgm:cxn modelId="{D429DCDF-4056-484F-A027-71B90CA40336}" srcId="{E0B20112-AF03-4F2E-8C47-684B70F926AB}" destId="{31B1817F-18C2-46F8-B0FD-B1566F7E0022}" srcOrd="3" destOrd="0" parTransId="{6A8B83D1-1C9C-4837-BECC-7F558834E48F}" sibTransId="{3D805C5B-92EE-42AD-9432-9D0CF50C8426}"/>
    <dgm:cxn modelId="{DD56F6C5-A2AE-45DB-8C7E-143C49635EDE}" type="presOf" srcId="{C50BD918-9E38-4748-9119-8508B9B44151}" destId="{FFACD492-305D-4283-8AF7-6D1B12987654}" srcOrd="0" destOrd="0" presId="urn:microsoft.com/office/officeart/2005/8/layout/cycle1"/>
    <dgm:cxn modelId="{4F408ADD-2103-44F5-B526-92211E5F846E}" type="presOf" srcId="{6EFCF7FC-42D4-44C4-AA48-8F56EB6B6EC4}" destId="{A638F7CF-62B9-4FB5-8981-6CB14EF16103}" srcOrd="0" destOrd="0" presId="urn:microsoft.com/office/officeart/2005/8/layout/cycle1"/>
    <dgm:cxn modelId="{89D344AD-B13E-4352-B419-501D844677A8}" type="presParOf" srcId="{DDBEC0CB-76A7-44D3-9703-062E4DED43EB}" destId="{C0BD875F-CE84-4C0B-AD6D-4FF69C0746AF}" srcOrd="0" destOrd="0" presId="urn:microsoft.com/office/officeart/2005/8/layout/cycle1"/>
    <dgm:cxn modelId="{2005EB4C-4631-4C76-9EE6-D13BAC8CC2AB}" type="presParOf" srcId="{DDBEC0CB-76A7-44D3-9703-062E4DED43EB}" destId="{E50D06E3-CCC1-40FA-B97E-653D05A9D520}" srcOrd="1" destOrd="0" presId="urn:microsoft.com/office/officeart/2005/8/layout/cycle1"/>
    <dgm:cxn modelId="{73173272-4302-46B6-821E-800CD6EB1D5D}" type="presParOf" srcId="{DDBEC0CB-76A7-44D3-9703-062E4DED43EB}" destId="{99121BC8-E22B-4F3E-93F3-AB37164065AE}" srcOrd="2" destOrd="0" presId="urn:microsoft.com/office/officeart/2005/8/layout/cycle1"/>
    <dgm:cxn modelId="{43976EB0-7B97-4572-999E-2F5FD062757D}" type="presParOf" srcId="{DDBEC0CB-76A7-44D3-9703-062E4DED43EB}" destId="{A099A494-7660-44C8-ACE8-1D09A63BB634}" srcOrd="3" destOrd="0" presId="urn:microsoft.com/office/officeart/2005/8/layout/cycle1"/>
    <dgm:cxn modelId="{DB167BCD-92C5-45AA-803F-B9DE1EEA6F69}" type="presParOf" srcId="{DDBEC0CB-76A7-44D3-9703-062E4DED43EB}" destId="{31A5B596-F489-48DD-840D-56209E9353E5}" srcOrd="4" destOrd="0" presId="urn:microsoft.com/office/officeart/2005/8/layout/cycle1"/>
    <dgm:cxn modelId="{5865DA07-1519-49D1-92E8-91C257EB23E9}" type="presParOf" srcId="{DDBEC0CB-76A7-44D3-9703-062E4DED43EB}" destId="{ED0A18A7-724A-4960-82D0-6FBB287A9424}" srcOrd="5" destOrd="0" presId="urn:microsoft.com/office/officeart/2005/8/layout/cycle1"/>
    <dgm:cxn modelId="{0485D2CF-8952-4ABF-8143-C52A21729BD6}" type="presParOf" srcId="{DDBEC0CB-76A7-44D3-9703-062E4DED43EB}" destId="{C6999579-E6E3-4939-BC86-DF55770143A2}" srcOrd="6" destOrd="0" presId="urn:microsoft.com/office/officeart/2005/8/layout/cycle1"/>
    <dgm:cxn modelId="{E27E6E4E-A7C1-4DB2-B921-31F8B0AA80E5}" type="presParOf" srcId="{DDBEC0CB-76A7-44D3-9703-062E4DED43EB}" destId="{A638F7CF-62B9-4FB5-8981-6CB14EF16103}" srcOrd="7" destOrd="0" presId="urn:microsoft.com/office/officeart/2005/8/layout/cycle1"/>
    <dgm:cxn modelId="{1005F4EC-FDC1-4272-863C-AA7C4DCCCF1F}" type="presParOf" srcId="{DDBEC0CB-76A7-44D3-9703-062E4DED43EB}" destId="{FFACD492-305D-4283-8AF7-6D1B12987654}" srcOrd="8" destOrd="0" presId="urn:microsoft.com/office/officeart/2005/8/layout/cycle1"/>
    <dgm:cxn modelId="{D10F4EA6-0661-4249-9296-379BD3D6F805}" type="presParOf" srcId="{DDBEC0CB-76A7-44D3-9703-062E4DED43EB}" destId="{4F6D8F9F-022B-4B3F-9DB2-ED0FE461D1CE}" srcOrd="9" destOrd="0" presId="urn:microsoft.com/office/officeart/2005/8/layout/cycle1"/>
    <dgm:cxn modelId="{B43649D1-321C-432A-83AF-EBE69A74BC3E}" type="presParOf" srcId="{DDBEC0CB-76A7-44D3-9703-062E4DED43EB}" destId="{339D425B-B503-4923-B4E3-9561AC4823F2}" srcOrd="10" destOrd="0" presId="urn:microsoft.com/office/officeart/2005/8/layout/cycle1"/>
    <dgm:cxn modelId="{9D232EE7-CC59-4EC6-89A8-E6767E73E7CF}" type="presParOf" srcId="{DDBEC0CB-76A7-44D3-9703-062E4DED43EB}" destId="{1CCAA4BD-9126-4DC5-B506-00BCF7424D19}"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08A467-727F-4A6B-B83A-B1CC0DBF7DAF}"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GB"/>
        </a:p>
      </dgm:t>
    </dgm:pt>
    <dgm:pt modelId="{23637434-8BE1-4E85-A926-4BB0E39C0CB0}">
      <dgm:prSet phldrT="[Text]"/>
      <dgm:spPr>
        <a:solidFill>
          <a:schemeClr val="accent6">
            <a:lumMod val="40000"/>
            <a:lumOff val="60000"/>
          </a:schemeClr>
        </a:solidFill>
      </dgm:spPr>
      <dgm:t>
        <a:bodyPr/>
        <a:lstStyle/>
        <a:p>
          <a:r>
            <a:rPr lang="en-GB" dirty="0"/>
            <a:t>Marketing campaign ‘ISeeTheDifference’ </a:t>
          </a:r>
        </a:p>
      </dgm:t>
      <dgm:extLst>
        <a:ext uri="{E40237B7-FDA0-4F09-8148-C483321AD2D9}">
          <dgm14:cNvPr xmlns:dgm14="http://schemas.microsoft.com/office/drawing/2010/diagram" id="0" name="" descr="Key actions diagram.  Includes marketing campaign, outreach officers, secondments, challenge funds and commissioned research.  "/>
        </a:ext>
      </dgm:extLst>
    </dgm:pt>
    <dgm:pt modelId="{870941C3-E3D7-43DC-AB95-34455B97ACFC}" type="parTrans" cxnId="{F1BC5BB9-0E42-4982-A142-1EB1472A7B88}">
      <dgm:prSet/>
      <dgm:spPr/>
      <dgm:t>
        <a:bodyPr/>
        <a:lstStyle/>
        <a:p>
          <a:endParaRPr lang="en-GB"/>
        </a:p>
      </dgm:t>
    </dgm:pt>
    <dgm:pt modelId="{BF76E648-318C-4B2A-AED1-0DC34A84EBA3}" type="sibTrans" cxnId="{F1BC5BB9-0E42-4982-A142-1EB1472A7B88}">
      <dgm:prSet/>
      <dgm:spPr/>
      <dgm:t>
        <a:bodyPr/>
        <a:lstStyle/>
        <a:p>
          <a:endParaRPr lang="en-GB"/>
        </a:p>
      </dgm:t>
    </dgm:pt>
    <dgm:pt modelId="{06ED1C5F-9F99-48BD-9CD5-B32C56F04BFC}">
      <dgm:prSet phldrT="[Text]"/>
      <dgm:spPr>
        <a:solidFill>
          <a:schemeClr val="accent6">
            <a:lumMod val="40000"/>
            <a:lumOff val="60000"/>
          </a:schemeClr>
        </a:solidFill>
      </dgm:spPr>
      <dgm:t>
        <a:bodyPr/>
        <a:lstStyle/>
        <a:p>
          <a:r>
            <a:rPr lang="en-GB" dirty="0"/>
            <a:t>Secondments (work shadowing for orthoptists and work placements for podiatry and prosthetics and orthotics)</a:t>
          </a:r>
        </a:p>
      </dgm:t>
    </dgm:pt>
    <dgm:pt modelId="{8197B540-E54F-4CDB-B957-F4D5CD3AE30D}" type="parTrans" cxnId="{76058248-1D1C-47CB-99BC-50D2F46DD2EF}">
      <dgm:prSet/>
      <dgm:spPr/>
      <dgm:t>
        <a:bodyPr/>
        <a:lstStyle/>
        <a:p>
          <a:endParaRPr lang="en-GB"/>
        </a:p>
      </dgm:t>
    </dgm:pt>
    <dgm:pt modelId="{5445032F-8655-49EF-94ED-AE4D747E19F0}" type="sibTrans" cxnId="{76058248-1D1C-47CB-99BC-50D2F46DD2EF}">
      <dgm:prSet/>
      <dgm:spPr/>
      <dgm:t>
        <a:bodyPr/>
        <a:lstStyle/>
        <a:p>
          <a:endParaRPr lang="en-GB"/>
        </a:p>
      </dgm:t>
    </dgm:pt>
    <dgm:pt modelId="{346414B8-04DD-485E-8743-4EA16732E520}">
      <dgm:prSet phldrT="[Text]"/>
      <dgm:spPr>
        <a:solidFill>
          <a:schemeClr val="accent6">
            <a:lumMod val="40000"/>
            <a:lumOff val="60000"/>
          </a:schemeClr>
        </a:solidFill>
      </dgm:spPr>
      <dgm:t>
        <a:bodyPr/>
        <a:lstStyle/>
        <a:p>
          <a:r>
            <a:rPr lang="en-GB" dirty="0"/>
            <a:t>Challenge Funds: 16 funded projects led by universities to undertake innovative schemes relating to healthcare courses</a:t>
          </a:r>
        </a:p>
      </dgm:t>
    </dgm:pt>
    <dgm:pt modelId="{0304422A-F0C6-4223-9AAB-1496D35B364A}" type="parTrans" cxnId="{CEC3A828-02C8-47EC-A94E-B96FD691C905}">
      <dgm:prSet/>
      <dgm:spPr/>
      <dgm:t>
        <a:bodyPr/>
        <a:lstStyle/>
        <a:p>
          <a:endParaRPr lang="en-GB"/>
        </a:p>
      </dgm:t>
    </dgm:pt>
    <dgm:pt modelId="{89A74665-A9CE-4ACE-905E-8E351B2FBF9F}" type="sibTrans" cxnId="{CEC3A828-02C8-47EC-A94E-B96FD691C905}">
      <dgm:prSet/>
      <dgm:spPr/>
      <dgm:t>
        <a:bodyPr/>
        <a:lstStyle/>
        <a:p>
          <a:endParaRPr lang="en-GB"/>
        </a:p>
      </dgm:t>
    </dgm:pt>
    <dgm:pt modelId="{51D861F6-397F-47FB-BB1C-485038A3723D}">
      <dgm:prSet phldrT="[Text]"/>
      <dgm:spPr>
        <a:solidFill>
          <a:schemeClr val="accent6">
            <a:lumMod val="40000"/>
            <a:lumOff val="60000"/>
          </a:schemeClr>
        </a:solidFill>
      </dgm:spPr>
      <dgm:t>
        <a:bodyPr/>
        <a:lstStyle/>
        <a:p>
          <a:r>
            <a:rPr lang="en-GB" dirty="0"/>
            <a:t>Outreach officers (up to 6 full and part time posts)</a:t>
          </a:r>
        </a:p>
      </dgm:t>
    </dgm:pt>
    <dgm:pt modelId="{B4BB0095-C88E-4691-A9A7-64FF38AADF2E}" type="parTrans" cxnId="{015C8533-D941-449C-9032-806B5AEBFEA7}">
      <dgm:prSet/>
      <dgm:spPr/>
      <dgm:t>
        <a:bodyPr/>
        <a:lstStyle/>
        <a:p>
          <a:endParaRPr lang="en-GB"/>
        </a:p>
      </dgm:t>
    </dgm:pt>
    <dgm:pt modelId="{BF112B2D-639B-46A8-9045-3C54E79F62CC}" type="sibTrans" cxnId="{015C8533-D941-449C-9032-806B5AEBFEA7}">
      <dgm:prSet/>
      <dgm:spPr/>
      <dgm:t>
        <a:bodyPr/>
        <a:lstStyle/>
        <a:p>
          <a:endParaRPr lang="en-GB"/>
        </a:p>
      </dgm:t>
    </dgm:pt>
    <dgm:pt modelId="{6BE85F72-B755-4140-9DEB-12B7D044F09D}">
      <dgm:prSet phldrT="[Text]"/>
      <dgm:spPr>
        <a:solidFill>
          <a:schemeClr val="accent6">
            <a:lumMod val="40000"/>
            <a:lumOff val="60000"/>
          </a:schemeClr>
        </a:solidFill>
      </dgm:spPr>
      <dgm:t>
        <a:bodyPr/>
        <a:lstStyle/>
        <a:p>
          <a:r>
            <a:rPr lang="en-GB" dirty="0"/>
            <a:t>Commissioned research into mature students and male participation</a:t>
          </a:r>
        </a:p>
      </dgm:t>
    </dgm:pt>
    <dgm:pt modelId="{C5628625-9027-48C3-A6EA-F4EA36E82F85}" type="parTrans" cxnId="{E2FD6DA8-E7E6-476A-A435-4339D1D97F98}">
      <dgm:prSet/>
      <dgm:spPr/>
      <dgm:t>
        <a:bodyPr/>
        <a:lstStyle/>
        <a:p>
          <a:endParaRPr lang="en-GB"/>
        </a:p>
      </dgm:t>
    </dgm:pt>
    <dgm:pt modelId="{E321BFFF-8BC6-4AA2-A403-1054E5BF0CDE}" type="sibTrans" cxnId="{E2FD6DA8-E7E6-476A-A435-4339D1D97F98}">
      <dgm:prSet/>
      <dgm:spPr/>
      <dgm:t>
        <a:bodyPr/>
        <a:lstStyle/>
        <a:p>
          <a:endParaRPr lang="en-GB"/>
        </a:p>
      </dgm:t>
    </dgm:pt>
    <dgm:pt modelId="{3BFB2550-28D9-4696-A36B-AD35C1BAFF80}" type="pres">
      <dgm:prSet presAssocID="{2408A467-727F-4A6B-B83A-B1CC0DBF7DAF}" presName="Name0" presStyleCnt="0">
        <dgm:presLayoutVars>
          <dgm:chMax val="7"/>
          <dgm:chPref val="7"/>
          <dgm:dir/>
        </dgm:presLayoutVars>
      </dgm:prSet>
      <dgm:spPr/>
    </dgm:pt>
    <dgm:pt modelId="{A1FA5E51-AF67-4159-A197-96488B4957BC}" type="pres">
      <dgm:prSet presAssocID="{2408A467-727F-4A6B-B83A-B1CC0DBF7DAF}" presName="Name1" presStyleCnt="0"/>
      <dgm:spPr/>
    </dgm:pt>
    <dgm:pt modelId="{9ABFB573-76D1-41A0-9519-2E92CBF71066}" type="pres">
      <dgm:prSet presAssocID="{2408A467-727F-4A6B-B83A-B1CC0DBF7DAF}" presName="cycle" presStyleCnt="0"/>
      <dgm:spPr/>
    </dgm:pt>
    <dgm:pt modelId="{68372E57-D065-4004-89DF-C5A963E83884}" type="pres">
      <dgm:prSet presAssocID="{2408A467-727F-4A6B-B83A-B1CC0DBF7DAF}" presName="srcNode" presStyleLbl="node1" presStyleIdx="0" presStyleCnt="5"/>
      <dgm:spPr/>
    </dgm:pt>
    <dgm:pt modelId="{50AF22EA-312E-4026-AD7C-0F346F400596}" type="pres">
      <dgm:prSet presAssocID="{2408A467-727F-4A6B-B83A-B1CC0DBF7DAF}" presName="conn" presStyleLbl="parChTrans1D2" presStyleIdx="0" presStyleCnt="1"/>
      <dgm:spPr/>
    </dgm:pt>
    <dgm:pt modelId="{4B8C1F6D-18AD-40CD-B4ED-5C8650A6C505}" type="pres">
      <dgm:prSet presAssocID="{2408A467-727F-4A6B-B83A-B1CC0DBF7DAF}" presName="extraNode" presStyleLbl="node1" presStyleIdx="0" presStyleCnt="5"/>
      <dgm:spPr/>
    </dgm:pt>
    <dgm:pt modelId="{B7DDE47B-F1EC-4A64-9E93-F95F5E0C35CF}" type="pres">
      <dgm:prSet presAssocID="{2408A467-727F-4A6B-B83A-B1CC0DBF7DAF}" presName="dstNode" presStyleLbl="node1" presStyleIdx="0" presStyleCnt="5"/>
      <dgm:spPr/>
    </dgm:pt>
    <dgm:pt modelId="{24A06A15-15CC-48F2-BFC9-E1C765AC8DA6}" type="pres">
      <dgm:prSet presAssocID="{23637434-8BE1-4E85-A926-4BB0E39C0CB0}" presName="text_1" presStyleLbl="node1" presStyleIdx="0" presStyleCnt="5">
        <dgm:presLayoutVars>
          <dgm:bulletEnabled val="1"/>
        </dgm:presLayoutVars>
      </dgm:prSet>
      <dgm:spPr/>
    </dgm:pt>
    <dgm:pt modelId="{D36980BE-E51D-4E48-ADB5-6429DCBB7E09}" type="pres">
      <dgm:prSet presAssocID="{23637434-8BE1-4E85-A926-4BB0E39C0CB0}" presName="accent_1" presStyleCnt="0"/>
      <dgm:spPr/>
    </dgm:pt>
    <dgm:pt modelId="{8DD5720F-DDBC-4766-9B6B-CB9363CBE595}" type="pres">
      <dgm:prSet presAssocID="{23637434-8BE1-4E85-A926-4BB0E39C0CB0}" presName="accentRepeatNode" presStyleLbl="solidFgAcc1" presStyleIdx="0" presStyleCnt="5"/>
      <dgm:spPr>
        <a:solidFill>
          <a:srgbClr val="DA291C"/>
        </a:solidFill>
        <a:ln>
          <a:solidFill>
            <a:schemeClr val="tx2"/>
          </a:solidFill>
        </a:ln>
      </dgm:spPr>
    </dgm:pt>
    <dgm:pt modelId="{F4D3C6AF-099A-464A-A59A-779A276A064D}" type="pres">
      <dgm:prSet presAssocID="{51D861F6-397F-47FB-BB1C-485038A3723D}" presName="text_2" presStyleLbl="node1" presStyleIdx="1" presStyleCnt="5">
        <dgm:presLayoutVars>
          <dgm:bulletEnabled val="1"/>
        </dgm:presLayoutVars>
      </dgm:prSet>
      <dgm:spPr/>
    </dgm:pt>
    <dgm:pt modelId="{DF125C9D-D3AB-471F-AD43-B1E6289E0411}" type="pres">
      <dgm:prSet presAssocID="{51D861F6-397F-47FB-BB1C-485038A3723D}" presName="accent_2" presStyleCnt="0"/>
      <dgm:spPr/>
    </dgm:pt>
    <dgm:pt modelId="{8A7A1CAD-0002-4534-837F-38D3C096116B}" type="pres">
      <dgm:prSet presAssocID="{51D861F6-397F-47FB-BB1C-485038A3723D}" presName="accentRepeatNode" presStyleLbl="solidFgAcc1" presStyleIdx="1" presStyleCnt="5"/>
      <dgm:spPr>
        <a:solidFill>
          <a:srgbClr val="DA291C"/>
        </a:solidFill>
        <a:ln>
          <a:solidFill>
            <a:schemeClr val="tx2"/>
          </a:solidFill>
        </a:ln>
      </dgm:spPr>
    </dgm:pt>
    <dgm:pt modelId="{1D424759-2533-4D67-BC1B-3CCED3DF16EF}" type="pres">
      <dgm:prSet presAssocID="{06ED1C5F-9F99-48BD-9CD5-B32C56F04BFC}" presName="text_3" presStyleLbl="node1" presStyleIdx="2" presStyleCnt="5">
        <dgm:presLayoutVars>
          <dgm:bulletEnabled val="1"/>
        </dgm:presLayoutVars>
      </dgm:prSet>
      <dgm:spPr/>
    </dgm:pt>
    <dgm:pt modelId="{548AD3ED-2CFC-434B-A265-807DDA4162EE}" type="pres">
      <dgm:prSet presAssocID="{06ED1C5F-9F99-48BD-9CD5-B32C56F04BFC}" presName="accent_3" presStyleCnt="0"/>
      <dgm:spPr/>
    </dgm:pt>
    <dgm:pt modelId="{FD1A958A-DDA3-4149-9583-C17C5EF7F444}" type="pres">
      <dgm:prSet presAssocID="{06ED1C5F-9F99-48BD-9CD5-B32C56F04BFC}" presName="accentRepeatNode" presStyleLbl="solidFgAcc1" presStyleIdx="2" presStyleCnt="5"/>
      <dgm:spPr>
        <a:solidFill>
          <a:srgbClr val="DA291C"/>
        </a:solidFill>
        <a:ln>
          <a:solidFill>
            <a:schemeClr val="tx2"/>
          </a:solidFill>
        </a:ln>
      </dgm:spPr>
    </dgm:pt>
    <dgm:pt modelId="{2DDB4798-4890-419E-AE91-FACEA2561E4A}" type="pres">
      <dgm:prSet presAssocID="{346414B8-04DD-485E-8743-4EA16732E520}" presName="text_4" presStyleLbl="node1" presStyleIdx="3" presStyleCnt="5">
        <dgm:presLayoutVars>
          <dgm:bulletEnabled val="1"/>
        </dgm:presLayoutVars>
      </dgm:prSet>
      <dgm:spPr/>
    </dgm:pt>
    <dgm:pt modelId="{F9A46A6A-9632-4C07-A291-B95FEB570435}" type="pres">
      <dgm:prSet presAssocID="{346414B8-04DD-485E-8743-4EA16732E520}" presName="accent_4" presStyleCnt="0"/>
      <dgm:spPr/>
    </dgm:pt>
    <dgm:pt modelId="{2687AC60-719A-4B0B-9676-98FB6423D987}" type="pres">
      <dgm:prSet presAssocID="{346414B8-04DD-485E-8743-4EA16732E520}" presName="accentRepeatNode" presStyleLbl="solidFgAcc1" presStyleIdx="3" presStyleCnt="5"/>
      <dgm:spPr>
        <a:solidFill>
          <a:srgbClr val="DA291C"/>
        </a:solidFill>
        <a:ln>
          <a:solidFill>
            <a:schemeClr val="tx2"/>
          </a:solidFill>
        </a:ln>
      </dgm:spPr>
    </dgm:pt>
    <dgm:pt modelId="{FE52BF0E-791D-4754-AAF9-CDF94F72ADE5}" type="pres">
      <dgm:prSet presAssocID="{6BE85F72-B755-4140-9DEB-12B7D044F09D}" presName="text_5" presStyleLbl="node1" presStyleIdx="4" presStyleCnt="5">
        <dgm:presLayoutVars>
          <dgm:bulletEnabled val="1"/>
        </dgm:presLayoutVars>
      </dgm:prSet>
      <dgm:spPr/>
    </dgm:pt>
    <dgm:pt modelId="{39DE61D5-ECA2-4D0A-BDE2-454D151BE774}" type="pres">
      <dgm:prSet presAssocID="{6BE85F72-B755-4140-9DEB-12B7D044F09D}" presName="accent_5" presStyleCnt="0"/>
      <dgm:spPr/>
    </dgm:pt>
    <dgm:pt modelId="{2EB08D8A-762A-4CF5-BCF1-F531171FFB13}" type="pres">
      <dgm:prSet presAssocID="{6BE85F72-B755-4140-9DEB-12B7D044F09D}" presName="accentRepeatNode" presStyleLbl="solidFgAcc1" presStyleIdx="4" presStyleCnt="5"/>
      <dgm:spPr>
        <a:solidFill>
          <a:srgbClr val="DA291C"/>
        </a:solidFill>
        <a:ln>
          <a:solidFill>
            <a:schemeClr val="tx2"/>
          </a:solidFill>
        </a:ln>
      </dgm:spPr>
    </dgm:pt>
  </dgm:ptLst>
  <dgm:cxnLst>
    <dgm:cxn modelId="{67CBDD20-858D-4A0A-843B-D9E6A89F3F74}" type="presOf" srcId="{6BE85F72-B755-4140-9DEB-12B7D044F09D}" destId="{FE52BF0E-791D-4754-AAF9-CDF94F72ADE5}" srcOrd="0" destOrd="0" presId="urn:microsoft.com/office/officeart/2008/layout/VerticalCurvedList"/>
    <dgm:cxn modelId="{CEC3A828-02C8-47EC-A94E-B96FD691C905}" srcId="{2408A467-727F-4A6B-B83A-B1CC0DBF7DAF}" destId="{346414B8-04DD-485E-8743-4EA16732E520}" srcOrd="3" destOrd="0" parTransId="{0304422A-F0C6-4223-9AAB-1496D35B364A}" sibTransId="{89A74665-A9CE-4ACE-905E-8E351B2FBF9F}"/>
    <dgm:cxn modelId="{85F5132D-8C40-4FC1-9C43-8CD6CB961318}" type="presOf" srcId="{06ED1C5F-9F99-48BD-9CD5-B32C56F04BFC}" destId="{1D424759-2533-4D67-BC1B-3CCED3DF16EF}" srcOrd="0" destOrd="0" presId="urn:microsoft.com/office/officeart/2008/layout/VerticalCurvedList"/>
    <dgm:cxn modelId="{015C8533-D941-449C-9032-806B5AEBFEA7}" srcId="{2408A467-727F-4A6B-B83A-B1CC0DBF7DAF}" destId="{51D861F6-397F-47FB-BB1C-485038A3723D}" srcOrd="1" destOrd="0" parTransId="{B4BB0095-C88E-4691-A9A7-64FF38AADF2E}" sibTransId="{BF112B2D-639B-46A8-9045-3C54E79F62CC}"/>
    <dgm:cxn modelId="{408B6A41-DF08-4226-A858-EDE8ABB75377}" type="presOf" srcId="{BF76E648-318C-4B2A-AED1-0DC34A84EBA3}" destId="{50AF22EA-312E-4026-AD7C-0F346F400596}" srcOrd="0" destOrd="0" presId="urn:microsoft.com/office/officeart/2008/layout/VerticalCurvedList"/>
    <dgm:cxn modelId="{76058248-1D1C-47CB-99BC-50D2F46DD2EF}" srcId="{2408A467-727F-4A6B-B83A-B1CC0DBF7DAF}" destId="{06ED1C5F-9F99-48BD-9CD5-B32C56F04BFC}" srcOrd="2" destOrd="0" parTransId="{8197B540-E54F-4CDB-B957-F4D5CD3AE30D}" sibTransId="{5445032F-8655-49EF-94ED-AE4D747E19F0}"/>
    <dgm:cxn modelId="{554CB351-3021-4143-A70A-46CF483A191F}" type="presOf" srcId="{2408A467-727F-4A6B-B83A-B1CC0DBF7DAF}" destId="{3BFB2550-28D9-4696-A36B-AD35C1BAFF80}" srcOrd="0" destOrd="0" presId="urn:microsoft.com/office/officeart/2008/layout/VerticalCurvedList"/>
    <dgm:cxn modelId="{E2FD6DA8-E7E6-476A-A435-4339D1D97F98}" srcId="{2408A467-727F-4A6B-B83A-B1CC0DBF7DAF}" destId="{6BE85F72-B755-4140-9DEB-12B7D044F09D}" srcOrd="4" destOrd="0" parTransId="{C5628625-9027-48C3-A6EA-F4EA36E82F85}" sibTransId="{E321BFFF-8BC6-4AA2-A403-1054E5BF0CDE}"/>
    <dgm:cxn modelId="{2E06C7B0-1471-4AB5-BC78-C1E0A205840B}" type="presOf" srcId="{51D861F6-397F-47FB-BB1C-485038A3723D}" destId="{F4D3C6AF-099A-464A-A59A-779A276A064D}" srcOrd="0" destOrd="0" presId="urn:microsoft.com/office/officeart/2008/layout/VerticalCurvedList"/>
    <dgm:cxn modelId="{F1BC5BB9-0E42-4982-A142-1EB1472A7B88}" srcId="{2408A467-727F-4A6B-B83A-B1CC0DBF7DAF}" destId="{23637434-8BE1-4E85-A926-4BB0E39C0CB0}" srcOrd="0" destOrd="0" parTransId="{870941C3-E3D7-43DC-AB95-34455B97ACFC}" sibTransId="{BF76E648-318C-4B2A-AED1-0DC34A84EBA3}"/>
    <dgm:cxn modelId="{AE3B53CA-1861-487A-9A38-EABFD0C209C1}" type="presOf" srcId="{23637434-8BE1-4E85-A926-4BB0E39C0CB0}" destId="{24A06A15-15CC-48F2-BFC9-E1C765AC8DA6}" srcOrd="0" destOrd="0" presId="urn:microsoft.com/office/officeart/2008/layout/VerticalCurvedList"/>
    <dgm:cxn modelId="{EAE558D9-CDDC-4687-B161-BFDDDE693DC5}" type="presOf" srcId="{346414B8-04DD-485E-8743-4EA16732E520}" destId="{2DDB4798-4890-419E-AE91-FACEA2561E4A}" srcOrd="0" destOrd="0" presId="urn:microsoft.com/office/officeart/2008/layout/VerticalCurvedList"/>
    <dgm:cxn modelId="{C085DE11-133B-4EBE-BF3C-0B80B294578F}" type="presParOf" srcId="{3BFB2550-28D9-4696-A36B-AD35C1BAFF80}" destId="{A1FA5E51-AF67-4159-A197-96488B4957BC}" srcOrd="0" destOrd="0" presId="urn:microsoft.com/office/officeart/2008/layout/VerticalCurvedList"/>
    <dgm:cxn modelId="{70B257B0-EDD7-4230-84C1-625B4E219AA1}" type="presParOf" srcId="{A1FA5E51-AF67-4159-A197-96488B4957BC}" destId="{9ABFB573-76D1-41A0-9519-2E92CBF71066}" srcOrd="0" destOrd="0" presId="urn:microsoft.com/office/officeart/2008/layout/VerticalCurvedList"/>
    <dgm:cxn modelId="{FDD73377-BDC1-4D76-8362-C0B8C10297F8}" type="presParOf" srcId="{9ABFB573-76D1-41A0-9519-2E92CBF71066}" destId="{68372E57-D065-4004-89DF-C5A963E83884}" srcOrd="0" destOrd="0" presId="urn:microsoft.com/office/officeart/2008/layout/VerticalCurvedList"/>
    <dgm:cxn modelId="{1104E33C-B29B-4E8C-B6BF-FD8921933BC7}" type="presParOf" srcId="{9ABFB573-76D1-41A0-9519-2E92CBF71066}" destId="{50AF22EA-312E-4026-AD7C-0F346F400596}" srcOrd="1" destOrd="0" presId="urn:microsoft.com/office/officeart/2008/layout/VerticalCurvedList"/>
    <dgm:cxn modelId="{1A8B16D0-D5E9-4AFB-95C4-0965F4B719C9}" type="presParOf" srcId="{9ABFB573-76D1-41A0-9519-2E92CBF71066}" destId="{4B8C1F6D-18AD-40CD-B4ED-5C8650A6C505}" srcOrd="2" destOrd="0" presId="urn:microsoft.com/office/officeart/2008/layout/VerticalCurvedList"/>
    <dgm:cxn modelId="{650005A9-03F1-4FC3-B964-01DBBA52C1DE}" type="presParOf" srcId="{9ABFB573-76D1-41A0-9519-2E92CBF71066}" destId="{B7DDE47B-F1EC-4A64-9E93-F95F5E0C35CF}" srcOrd="3" destOrd="0" presId="urn:microsoft.com/office/officeart/2008/layout/VerticalCurvedList"/>
    <dgm:cxn modelId="{752EE25F-F920-4331-A8B2-03D826779F3B}" type="presParOf" srcId="{A1FA5E51-AF67-4159-A197-96488B4957BC}" destId="{24A06A15-15CC-48F2-BFC9-E1C765AC8DA6}" srcOrd="1" destOrd="0" presId="urn:microsoft.com/office/officeart/2008/layout/VerticalCurvedList"/>
    <dgm:cxn modelId="{2A1BA498-5FC9-408B-8D9E-9BEE393F128E}" type="presParOf" srcId="{A1FA5E51-AF67-4159-A197-96488B4957BC}" destId="{D36980BE-E51D-4E48-ADB5-6429DCBB7E09}" srcOrd="2" destOrd="0" presId="urn:microsoft.com/office/officeart/2008/layout/VerticalCurvedList"/>
    <dgm:cxn modelId="{1DB42CF6-354A-4B1A-BD19-9E95B69EE0D0}" type="presParOf" srcId="{D36980BE-E51D-4E48-ADB5-6429DCBB7E09}" destId="{8DD5720F-DDBC-4766-9B6B-CB9363CBE595}" srcOrd="0" destOrd="0" presId="urn:microsoft.com/office/officeart/2008/layout/VerticalCurvedList"/>
    <dgm:cxn modelId="{497AA06B-9474-49DC-8283-FC59C1C368F6}" type="presParOf" srcId="{A1FA5E51-AF67-4159-A197-96488B4957BC}" destId="{F4D3C6AF-099A-464A-A59A-779A276A064D}" srcOrd="3" destOrd="0" presId="urn:microsoft.com/office/officeart/2008/layout/VerticalCurvedList"/>
    <dgm:cxn modelId="{577D7495-9C5B-4E23-BD70-0F5AB40283CB}" type="presParOf" srcId="{A1FA5E51-AF67-4159-A197-96488B4957BC}" destId="{DF125C9D-D3AB-471F-AD43-B1E6289E0411}" srcOrd="4" destOrd="0" presId="urn:microsoft.com/office/officeart/2008/layout/VerticalCurvedList"/>
    <dgm:cxn modelId="{EA02C29E-2783-4481-9447-8BBC258F2F71}" type="presParOf" srcId="{DF125C9D-D3AB-471F-AD43-B1E6289E0411}" destId="{8A7A1CAD-0002-4534-837F-38D3C096116B}" srcOrd="0" destOrd="0" presId="urn:microsoft.com/office/officeart/2008/layout/VerticalCurvedList"/>
    <dgm:cxn modelId="{4D30E745-E51C-4A99-A3E1-A84317E027AC}" type="presParOf" srcId="{A1FA5E51-AF67-4159-A197-96488B4957BC}" destId="{1D424759-2533-4D67-BC1B-3CCED3DF16EF}" srcOrd="5" destOrd="0" presId="urn:microsoft.com/office/officeart/2008/layout/VerticalCurvedList"/>
    <dgm:cxn modelId="{C382FAC1-9886-49E8-9752-1B7881417D9F}" type="presParOf" srcId="{A1FA5E51-AF67-4159-A197-96488B4957BC}" destId="{548AD3ED-2CFC-434B-A265-807DDA4162EE}" srcOrd="6" destOrd="0" presId="urn:microsoft.com/office/officeart/2008/layout/VerticalCurvedList"/>
    <dgm:cxn modelId="{F922D410-CD40-45E2-A72B-3522E1FE37AD}" type="presParOf" srcId="{548AD3ED-2CFC-434B-A265-807DDA4162EE}" destId="{FD1A958A-DDA3-4149-9583-C17C5EF7F444}" srcOrd="0" destOrd="0" presId="urn:microsoft.com/office/officeart/2008/layout/VerticalCurvedList"/>
    <dgm:cxn modelId="{615CC407-795A-4B7C-A9D7-51E67551F563}" type="presParOf" srcId="{A1FA5E51-AF67-4159-A197-96488B4957BC}" destId="{2DDB4798-4890-419E-AE91-FACEA2561E4A}" srcOrd="7" destOrd="0" presId="urn:microsoft.com/office/officeart/2008/layout/VerticalCurvedList"/>
    <dgm:cxn modelId="{01E35CCB-44EA-41DF-BDCA-743D575561AA}" type="presParOf" srcId="{A1FA5E51-AF67-4159-A197-96488B4957BC}" destId="{F9A46A6A-9632-4C07-A291-B95FEB570435}" srcOrd="8" destOrd="0" presId="urn:microsoft.com/office/officeart/2008/layout/VerticalCurvedList"/>
    <dgm:cxn modelId="{53A9C4B8-DAF4-4F24-BA96-176E3A821D9C}" type="presParOf" srcId="{F9A46A6A-9632-4C07-A291-B95FEB570435}" destId="{2687AC60-719A-4B0B-9676-98FB6423D987}" srcOrd="0" destOrd="0" presId="urn:microsoft.com/office/officeart/2008/layout/VerticalCurvedList"/>
    <dgm:cxn modelId="{187B3F95-B1C8-4720-AC1F-5172D0923FAB}" type="presParOf" srcId="{A1FA5E51-AF67-4159-A197-96488B4957BC}" destId="{FE52BF0E-791D-4754-AAF9-CDF94F72ADE5}" srcOrd="9" destOrd="0" presId="urn:microsoft.com/office/officeart/2008/layout/VerticalCurvedList"/>
    <dgm:cxn modelId="{C671A4D8-0715-497A-9749-3C04E4FB276D}" type="presParOf" srcId="{A1FA5E51-AF67-4159-A197-96488B4957BC}" destId="{39DE61D5-ECA2-4D0A-BDE2-454D151BE774}" srcOrd="10" destOrd="0" presId="urn:microsoft.com/office/officeart/2008/layout/VerticalCurvedList"/>
    <dgm:cxn modelId="{1540C496-6FAE-48B1-9F79-2E353B03B9B0}" type="presParOf" srcId="{39DE61D5-ECA2-4D0A-BDE2-454D151BE774}" destId="{2EB08D8A-762A-4CF5-BCF1-F531171FFB13}"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F27712-94FD-4BF2-B9EF-E0BA3B7632A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9D472C6-5431-4394-AD4D-A538F9B6EE54}">
      <dgm:prSet/>
      <dgm:spPr/>
      <dgm:t>
        <a:bodyPr/>
        <a:lstStyle/>
        <a:p>
          <a:pPr>
            <a:lnSpc>
              <a:spcPct val="100000"/>
            </a:lnSpc>
          </a:pPr>
          <a:r>
            <a:rPr lang="en-GB" b="1" dirty="0"/>
            <a:t>Strategic partnerships</a:t>
          </a:r>
          <a:endParaRPr lang="en-US" dirty="0"/>
        </a:p>
      </dgm:t>
    </dgm:pt>
    <dgm:pt modelId="{8ADFCEC6-757A-4C7B-994E-4BD5B411B82E}" type="parTrans" cxnId="{12BF3BD9-DDBE-4120-B179-BA5ACA843E6C}">
      <dgm:prSet/>
      <dgm:spPr/>
      <dgm:t>
        <a:bodyPr/>
        <a:lstStyle/>
        <a:p>
          <a:endParaRPr lang="en-US"/>
        </a:p>
      </dgm:t>
    </dgm:pt>
    <dgm:pt modelId="{ABA35AB2-BEF8-46CA-BA0F-4C65BA4A2CE8}" type="sibTrans" cxnId="{12BF3BD9-DDBE-4120-B179-BA5ACA843E6C}">
      <dgm:prSet/>
      <dgm:spPr/>
      <dgm:t>
        <a:bodyPr/>
        <a:lstStyle/>
        <a:p>
          <a:endParaRPr lang="en-US"/>
        </a:p>
      </dgm:t>
    </dgm:pt>
    <dgm:pt modelId="{FE2C28C9-7F6D-41DC-A7FF-94674A491A87}">
      <dgm:prSet/>
      <dgm:spPr/>
      <dgm:t>
        <a:bodyPr/>
        <a:lstStyle/>
        <a:p>
          <a:pPr>
            <a:lnSpc>
              <a:spcPct val="100000"/>
            </a:lnSpc>
          </a:pPr>
          <a:r>
            <a:rPr lang="en-GB" b="1" dirty="0"/>
            <a:t>Working with the professional bodies</a:t>
          </a:r>
          <a:endParaRPr lang="en-US" dirty="0"/>
        </a:p>
      </dgm:t>
    </dgm:pt>
    <dgm:pt modelId="{79E5722F-2043-427F-BFA6-CA0DE8B47423}" type="parTrans" cxnId="{D9E24263-17B3-4984-9E48-D02A2777362B}">
      <dgm:prSet/>
      <dgm:spPr/>
      <dgm:t>
        <a:bodyPr/>
        <a:lstStyle/>
        <a:p>
          <a:endParaRPr lang="en-US"/>
        </a:p>
      </dgm:t>
    </dgm:pt>
    <dgm:pt modelId="{9BA5013B-3A35-446C-A31C-6FF5975614ED}" type="sibTrans" cxnId="{D9E24263-17B3-4984-9E48-D02A2777362B}">
      <dgm:prSet/>
      <dgm:spPr/>
      <dgm:t>
        <a:bodyPr/>
        <a:lstStyle/>
        <a:p>
          <a:endParaRPr lang="en-US"/>
        </a:p>
      </dgm:t>
    </dgm:pt>
    <dgm:pt modelId="{D774B47E-68E2-4002-A2CA-D5C61750C483}">
      <dgm:prSet/>
      <dgm:spPr/>
      <dgm:t>
        <a:bodyPr/>
        <a:lstStyle/>
        <a:p>
          <a:pPr>
            <a:lnSpc>
              <a:spcPct val="100000"/>
            </a:lnSpc>
          </a:pPr>
          <a:r>
            <a:rPr lang="en-GB" b="1" dirty="0"/>
            <a:t>Mobilising members to help achieve objectives</a:t>
          </a:r>
          <a:endParaRPr lang="en-US" dirty="0"/>
        </a:p>
      </dgm:t>
    </dgm:pt>
    <dgm:pt modelId="{A36502CC-7D37-4EBC-9323-A4CAD7D8A41C}" type="parTrans" cxnId="{11BF4CD6-3FCD-4F95-AD5C-CF96FAA557FF}">
      <dgm:prSet/>
      <dgm:spPr/>
      <dgm:t>
        <a:bodyPr/>
        <a:lstStyle/>
        <a:p>
          <a:endParaRPr lang="en-US"/>
        </a:p>
      </dgm:t>
    </dgm:pt>
    <dgm:pt modelId="{E60D4C77-7A02-42EE-92D5-14BA04E486E7}" type="sibTrans" cxnId="{11BF4CD6-3FCD-4F95-AD5C-CF96FAA557FF}">
      <dgm:prSet/>
      <dgm:spPr/>
      <dgm:t>
        <a:bodyPr/>
        <a:lstStyle/>
        <a:p>
          <a:endParaRPr lang="en-US"/>
        </a:p>
      </dgm:t>
    </dgm:pt>
    <dgm:pt modelId="{28F08E76-283B-4BBF-9F1C-CECEF4E31062}">
      <dgm:prSet/>
      <dgm:spPr/>
      <dgm:t>
        <a:bodyPr/>
        <a:lstStyle/>
        <a:p>
          <a:pPr>
            <a:lnSpc>
              <a:spcPct val="100000"/>
            </a:lnSpc>
          </a:pPr>
          <a:r>
            <a:rPr lang="en-GB" b="1" dirty="0"/>
            <a:t>Harnessing digital technology</a:t>
          </a:r>
          <a:endParaRPr lang="en-US" dirty="0"/>
        </a:p>
      </dgm:t>
    </dgm:pt>
    <dgm:pt modelId="{C2B74B1A-EC9C-4F56-BCBB-F121070308BF}" type="parTrans" cxnId="{365C18CC-81E6-4DAA-9297-6000CFB4B3DF}">
      <dgm:prSet/>
      <dgm:spPr/>
      <dgm:t>
        <a:bodyPr/>
        <a:lstStyle/>
        <a:p>
          <a:endParaRPr lang="en-US"/>
        </a:p>
      </dgm:t>
    </dgm:pt>
    <dgm:pt modelId="{BD6729B0-E815-488D-A52C-8BC03A20100A}" type="sibTrans" cxnId="{365C18CC-81E6-4DAA-9297-6000CFB4B3DF}">
      <dgm:prSet/>
      <dgm:spPr/>
      <dgm:t>
        <a:bodyPr/>
        <a:lstStyle/>
        <a:p>
          <a:endParaRPr lang="en-US"/>
        </a:p>
      </dgm:t>
    </dgm:pt>
    <dgm:pt modelId="{A7582583-DEE7-428E-93EC-52C3CC3F436D}">
      <dgm:prSet/>
      <dgm:spPr/>
      <dgm:t>
        <a:bodyPr/>
        <a:lstStyle/>
        <a:p>
          <a:pPr>
            <a:lnSpc>
              <a:spcPct val="100000"/>
            </a:lnSpc>
          </a:pPr>
          <a:r>
            <a:rPr lang="en-GB" b="1" dirty="0"/>
            <a:t>Networking, collaboration and open communication</a:t>
          </a:r>
          <a:endParaRPr lang="en-US" dirty="0"/>
        </a:p>
      </dgm:t>
    </dgm:pt>
    <dgm:pt modelId="{2BAADAB6-CE86-42CD-8324-E679CA8F20F9}" type="parTrans" cxnId="{027B5B7C-F488-409E-A31F-EB72509F1973}">
      <dgm:prSet/>
      <dgm:spPr/>
      <dgm:t>
        <a:bodyPr/>
        <a:lstStyle/>
        <a:p>
          <a:endParaRPr lang="en-US"/>
        </a:p>
      </dgm:t>
    </dgm:pt>
    <dgm:pt modelId="{2192192D-5E87-426C-879B-8B338FEDC47C}" type="sibTrans" cxnId="{027B5B7C-F488-409E-A31F-EB72509F1973}">
      <dgm:prSet/>
      <dgm:spPr/>
      <dgm:t>
        <a:bodyPr/>
        <a:lstStyle/>
        <a:p>
          <a:endParaRPr lang="en-US"/>
        </a:p>
      </dgm:t>
    </dgm:pt>
    <dgm:pt modelId="{7563B036-0645-4C01-A3B9-B1C31EB62A24}">
      <dgm:prSet/>
      <dgm:spPr/>
      <dgm:t>
        <a:bodyPr/>
        <a:lstStyle/>
        <a:p>
          <a:pPr>
            <a:lnSpc>
              <a:spcPct val="100000"/>
            </a:lnSpc>
          </a:pPr>
          <a:r>
            <a:rPr lang="en-GB" b="1" dirty="0"/>
            <a:t>Sustainability built into planning</a:t>
          </a:r>
          <a:endParaRPr lang="en-US" dirty="0"/>
        </a:p>
      </dgm:t>
    </dgm:pt>
    <dgm:pt modelId="{ED34CEF2-5D8B-4E02-94D5-0BFD4A5FCB59}" type="parTrans" cxnId="{92FC7D07-1E0D-46E4-9902-BD036B67DAB9}">
      <dgm:prSet/>
      <dgm:spPr/>
      <dgm:t>
        <a:bodyPr/>
        <a:lstStyle/>
        <a:p>
          <a:endParaRPr lang="en-US"/>
        </a:p>
      </dgm:t>
    </dgm:pt>
    <dgm:pt modelId="{985E34AF-241D-4CF7-B58F-3050A8769FCE}" type="sibTrans" cxnId="{92FC7D07-1E0D-46E4-9902-BD036B67DAB9}">
      <dgm:prSet/>
      <dgm:spPr/>
      <dgm:t>
        <a:bodyPr/>
        <a:lstStyle/>
        <a:p>
          <a:endParaRPr lang="en-US"/>
        </a:p>
      </dgm:t>
    </dgm:pt>
    <dgm:pt modelId="{0576EC99-B1CA-4A51-B976-DBAF81F12F0A}" type="pres">
      <dgm:prSet presAssocID="{B9F27712-94FD-4BF2-B9EF-E0BA3B7632A8}" presName="root" presStyleCnt="0">
        <dgm:presLayoutVars>
          <dgm:dir/>
          <dgm:resizeHandles val="exact"/>
        </dgm:presLayoutVars>
      </dgm:prSet>
      <dgm:spPr/>
    </dgm:pt>
    <dgm:pt modelId="{C1976C72-1F1C-423F-86DF-AA1BBF15A8FB}" type="pres">
      <dgm:prSet presAssocID="{79D472C6-5431-4394-AD4D-A538F9B6EE54}" presName="compNode" presStyleCnt="0"/>
      <dgm:spPr/>
    </dgm:pt>
    <dgm:pt modelId="{A6F5BBB8-C2DF-46E1-BEC2-B6B38DB94EBA}" type="pres">
      <dgm:prSet presAssocID="{79D472C6-5431-4394-AD4D-A538F9B6EE54}" presName="bgRect" presStyleLbl="bgShp" presStyleIdx="0" presStyleCnt="6" custLinFactNeighborX="-25304" custLinFactNeighborY="-13864"/>
      <dgm:spPr/>
    </dgm:pt>
    <dgm:pt modelId="{43C6060D-195D-4A5A-B116-CE7F3F385CC3}" type="pres">
      <dgm:prSet presAssocID="{79D472C6-5431-4394-AD4D-A538F9B6EE5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6F1FFC4D-132D-48EA-ADE0-008C504A82AE}" type="pres">
      <dgm:prSet presAssocID="{79D472C6-5431-4394-AD4D-A538F9B6EE54}" presName="spaceRect" presStyleCnt="0"/>
      <dgm:spPr/>
    </dgm:pt>
    <dgm:pt modelId="{DA77167A-336F-4EF3-89EF-E81303942178}" type="pres">
      <dgm:prSet presAssocID="{79D472C6-5431-4394-AD4D-A538F9B6EE54}" presName="parTx" presStyleLbl="revTx" presStyleIdx="0" presStyleCnt="6">
        <dgm:presLayoutVars>
          <dgm:chMax val="0"/>
          <dgm:chPref val="0"/>
        </dgm:presLayoutVars>
      </dgm:prSet>
      <dgm:spPr/>
    </dgm:pt>
    <dgm:pt modelId="{2A16A014-7E3E-470B-A71E-EA1FEE229652}" type="pres">
      <dgm:prSet presAssocID="{ABA35AB2-BEF8-46CA-BA0F-4C65BA4A2CE8}" presName="sibTrans" presStyleCnt="0"/>
      <dgm:spPr/>
    </dgm:pt>
    <dgm:pt modelId="{B17C795F-322D-4A9B-A639-0FC51BBDCC2D}" type="pres">
      <dgm:prSet presAssocID="{A7582583-DEE7-428E-93EC-52C3CC3F436D}" presName="compNode" presStyleCnt="0"/>
      <dgm:spPr/>
    </dgm:pt>
    <dgm:pt modelId="{9B05E479-922E-4F48-A2FA-BB6F1C82787C}" type="pres">
      <dgm:prSet presAssocID="{A7582583-DEE7-428E-93EC-52C3CC3F436D}" presName="bgRect" presStyleLbl="bgShp" presStyleIdx="1" presStyleCnt="6"/>
      <dgm:spPr/>
    </dgm:pt>
    <dgm:pt modelId="{2D444E00-45A1-4F55-9488-3DB41F2189BD}" type="pres">
      <dgm:prSet presAssocID="{A7582583-DEE7-428E-93EC-52C3CC3F436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8060CDFC-1B22-433D-BE13-469CFA125481}" type="pres">
      <dgm:prSet presAssocID="{A7582583-DEE7-428E-93EC-52C3CC3F436D}" presName="spaceRect" presStyleCnt="0"/>
      <dgm:spPr/>
    </dgm:pt>
    <dgm:pt modelId="{362505BB-FAFC-4BB4-9434-28C09DEA4173}" type="pres">
      <dgm:prSet presAssocID="{A7582583-DEE7-428E-93EC-52C3CC3F436D}" presName="parTx" presStyleLbl="revTx" presStyleIdx="1" presStyleCnt="6">
        <dgm:presLayoutVars>
          <dgm:chMax val="0"/>
          <dgm:chPref val="0"/>
        </dgm:presLayoutVars>
      </dgm:prSet>
      <dgm:spPr/>
    </dgm:pt>
    <dgm:pt modelId="{0A0EFE71-42AB-419A-B3F0-1C140A162B17}" type="pres">
      <dgm:prSet presAssocID="{2192192D-5E87-426C-879B-8B338FEDC47C}" presName="sibTrans" presStyleCnt="0"/>
      <dgm:spPr/>
    </dgm:pt>
    <dgm:pt modelId="{937AD484-6D1D-4C72-A5E5-9861F38657FB}" type="pres">
      <dgm:prSet presAssocID="{FE2C28C9-7F6D-41DC-A7FF-94674A491A87}" presName="compNode" presStyleCnt="0"/>
      <dgm:spPr/>
    </dgm:pt>
    <dgm:pt modelId="{84C21F55-FC47-4972-93FB-43642739E954}" type="pres">
      <dgm:prSet presAssocID="{FE2C28C9-7F6D-41DC-A7FF-94674A491A87}" presName="bgRect" presStyleLbl="bgShp" presStyleIdx="2" presStyleCnt="6"/>
      <dgm:spPr/>
    </dgm:pt>
    <dgm:pt modelId="{04F869FD-DE0D-407F-84F2-A32032F38548}" type="pres">
      <dgm:prSet presAssocID="{FE2C28C9-7F6D-41DC-A7FF-94674A491A87}"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5FD9D27B-B2F6-4979-B207-4587923F7A0A}" type="pres">
      <dgm:prSet presAssocID="{FE2C28C9-7F6D-41DC-A7FF-94674A491A87}" presName="spaceRect" presStyleCnt="0"/>
      <dgm:spPr/>
    </dgm:pt>
    <dgm:pt modelId="{B3897B5E-4AB2-46A9-933C-3A8C788D9AAA}" type="pres">
      <dgm:prSet presAssocID="{FE2C28C9-7F6D-41DC-A7FF-94674A491A87}" presName="parTx" presStyleLbl="revTx" presStyleIdx="2" presStyleCnt="6">
        <dgm:presLayoutVars>
          <dgm:chMax val="0"/>
          <dgm:chPref val="0"/>
        </dgm:presLayoutVars>
      </dgm:prSet>
      <dgm:spPr/>
    </dgm:pt>
    <dgm:pt modelId="{E269C8DC-3E7B-4D6F-B8D1-F5D470A1A250}" type="pres">
      <dgm:prSet presAssocID="{9BA5013B-3A35-446C-A31C-6FF5975614ED}" presName="sibTrans" presStyleCnt="0"/>
      <dgm:spPr/>
    </dgm:pt>
    <dgm:pt modelId="{F17375E9-BC22-40E0-A59F-C21F5552BCFB}" type="pres">
      <dgm:prSet presAssocID="{D774B47E-68E2-4002-A2CA-D5C61750C483}" presName="compNode" presStyleCnt="0"/>
      <dgm:spPr/>
    </dgm:pt>
    <dgm:pt modelId="{D7F74CF0-900F-427D-9492-EF2977C09B87}" type="pres">
      <dgm:prSet presAssocID="{D774B47E-68E2-4002-A2CA-D5C61750C483}" presName="bgRect" presStyleLbl="bgShp" presStyleIdx="3" presStyleCnt="6"/>
      <dgm:spPr/>
    </dgm:pt>
    <dgm:pt modelId="{8D916A95-4004-4D13-9231-BCBAB9BCCC4F}" type="pres">
      <dgm:prSet presAssocID="{D774B47E-68E2-4002-A2CA-D5C61750C48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llseye"/>
        </a:ext>
      </dgm:extLst>
    </dgm:pt>
    <dgm:pt modelId="{3806DA5A-E99B-48C7-B152-A6EE7C5E247E}" type="pres">
      <dgm:prSet presAssocID="{D774B47E-68E2-4002-A2CA-D5C61750C483}" presName="spaceRect" presStyleCnt="0"/>
      <dgm:spPr/>
    </dgm:pt>
    <dgm:pt modelId="{3C15834D-4312-43E8-B0D1-0A945D5F06FF}" type="pres">
      <dgm:prSet presAssocID="{D774B47E-68E2-4002-A2CA-D5C61750C483}" presName="parTx" presStyleLbl="revTx" presStyleIdx="3" presStyleCnt="6">
        <dgm:presLayoutVars>
          <dgm:chMax val="0"/>
          <dgm:chPref val="0"/>
        </dgm:presLayoutVars>
      </dgm:prSet>
      <dgm:spPr/>
    </dgm:pt>
    <dgm:pt modelId="{BCB4BF3E-82B4-457A-8EEB-F2287FDA05DC}" type="pres">
      <dgm:prSet presAssocID="{E60D4C77-7A02-42EE-92D5-14BA04E486E7}" presName="sibTrans" presStyleCnt="0"/>
      <dgm:spPr/>
    </dgm:pt>
    <dgm:pt modelId="{2C25BD70-BE61-4869-99B1-78FDDD49A5F3}" type="pres">
      <dgm:prSet presAssocID="{28F08E76-283B-4BBF-9F1C-CECEF4E31062}" presName="compNode" presStyleCnt="0"/>
      <dgm:spPr/>
    </dgm:pt>
    <dgm:pt modelId="{2F44612D-009A-4E45-B0DB-0C86F860FCA6}" type="pres">
      <dgm:prSet presAssocID="{28F08E76-283B-4BBF-9F1C-CECEF4E31062}" presName="bgRect" presStyleLbl="bgShp" presStyleIdx="4" presStyleCnt="6"/>
      <dgm:spPr/>
    </dgm:pt>
    <dgm:pt modelId="{327D3DDE-18DD-450B-B743-7776F13FF341}" type="pres">
      <dgm:prSet presAssocID="{28F08E76-283B-4BBF-9F1C-CECEF4E31062}"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mart Phone"/>
        </a:ext>
      </dgm:extLst>
    </dgm:pt>
    <dgm:pt modelId="{98DAA9A3-D9FC-414A-9AFD-A25C5B1AF839}" type="pres">
      <dgm:prSet presAssocID="{28F08E76-283B-4BBF-9F1C-CECEF4E31062}" presName="spaceRect" presStyleCnt="0"/>
      <dgm:spPr/>
    </dgm:pt>
    <dgm:pt modelId="{2B396894-AD2A-4DC2-A7ED-A7F7BA8D44D0}" type="pres">
      <dgm:prSet presAssocID="{28F08E76-283B-4BBF-9F1C-CECEF4E31062}" presName="parTx" presStyleLbl="revTx" presStyleIdx="4" presStyleCnt="6">
        <dgm:presLayoutVars>
          <dgm:chMax val="0"/>
          <dgm:chPref val="0"/>
        </dgm:presLayoutVars>
      </dgm:prSet>
      <dgm:spPr/>
    </dgm:pt>
    <dgm:pt modelId="{FD277BAA-F101-40F9-B823-920879B76C59}" type="pres">
      <dgm:prSet presAssocID="{BD6729B0-E815-488D-A52C-8BC03A20100A}" presName="sibTrans" presStyleCnt="0"/>
      <dgm:spPr/>
    </dgm:pt>
    <dgm:pt modelId="{11B6A603-EC10-4ADD-ACA0-5B21025DBD37}" type="pres">
      <dgm:prSet presAssocID="{7563B036-0645-4C01-A3B9-B1C31EB62A24}" presName="compNode" presStyleCnt="0"/>
      <dgm:spPr/>
    </dgm:pt>
    <dgm:pt modelId="{B0506156-CFE3-4E0F-A771-3CD42C6256AE}" type="pres">
      <dgm:prSet presAssocID="{7563B036-0645-4C01-A3B9-B1C31EB62A24}" presName="bgRect" presStyleLbl="bgShp" presStyleIdx="5" presStyleCnt="6"/>
      <dgm:spPr/>
    </dgm:pt>
    <dgm:pt modelId="{63E285F8-88C3-4466-81BA-525311B348D5}" type="pres">
      <dgm:prSet presAssocID="{7563B036-0645-4C01-A3B9-B1C31EB62A24}"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ity"/>
        </a:ext>
      </dgm:extLst>
    </dgm:pt>
    <dgm:pt modelId="{B60A8C41-461B-4DC1-8C6C-6F6207C1BEF4}" type="pres">
      <dgm:prSet presAssocID="{7563B036-0645-4C01-A3B9-B1C31EB62A24}" presName="spaceRect" presStyleCnt="0"/>
      <dgm:spPr/>
    </dgm:pt>
    <dgm:pt modelId="{8F7041F3-2EB0-4226-8A58-FE257A14AB61}" type="pres">
      <dgm:prSet presAssocID="{7563B036-0645-4C01-A3B9-B1C31EB62A24}" presName="parTx" presStyleLbl="revTx" presStyleIdx="5" presStyleCnt="6">
        <dgm:presLayoutVars>
          <dgm:chMax val="0"/>
          <dgm:chPref val="0"/>
        </dgm:presLayoutVars>
      </dgm:prSet>
      <dgm:spPr/>
    </dgm:pt>
  </dgm:ptLst>
  <dgm:cxnLst>
    <dgm:cxn modelId="{92FC7D07-1E0D-46E4-9902-BD036B67DAB9}" srcId="{B9F27712-94FD-4BF2-B9EF-E0BA3B7632A8}" destId="{7563B036-0645-4C01-A3B9-B1C31EB62A24}" srcOrd="5" destOrd="0" parTransId="{ED34CEF2-5D8B-4E02-94D5-0BFD4A5FCB59}" sibTransId="{985E34AF-241D-4CF7-B58F-3050A8769FCE}"/>
    <dgm:cxn modelId="{400C5708-C721-4435-A5E2-320C3A402A1E}" type="presOf" srcId="{7563B036-0645-4C01-A3B9-B1C31EB62A24}" destId="{8F7041F3-2EB0-4226-8A58-FE257A14AB61}" srcOrd="0" destOrd="0" presId="urn:microsoft.com/office/officeart/2018/2/layout/IconVerticalSolidList"/>
    <dgm:cxn modelId="{8F14E72A-7194-4F5A-9D87-C19D9AB19CDE}" type="presOf" srcId="{D774B47E-68E2-4002-A2CA-D5C61750C483}" destId="{3C15834D-4312-43E8-B0D1-0A945D5F06FF}" srcOrd="0" destOrd="0" presId="urn:microsoft.com/office/officeart/2018/2/layout/IconVerticalSolidList"/>
    <dgm:cxn modelId="{D9E24263-17B3-4984-9E48-D02A2777362B}" srcId="{B9F27712-94FD-4BF2-B9EF-E0BA3B7632A8}" destId="{FE2C28C9-7F6D-41DC-A7FF-94674A491A87}" srcOrd="2" destOrd="0" parTransId="{79E5722F-2043-427F-BFA6-CA0DE8B47423}" sibTransId="{9BA5013B-3A35-446C-A31C-6FF5975614ED}"/>
    <dgm:cxn modelId="{A3400267-B575-48BC-A432-7FB73423ABED}" type="presOf" srcId="{FE2C28C9-7F6D-41DC-A7FF-94674A491A87}" destId="{B3897B5E-4AB2-46A9-933C-3A8C788D9AAA}" srcOrd="0" destOrd="0" presId="urn:microsoft.com/office/officeart/2018/2/layout/IconVerticalSolidList"/>
    <dgm:cxn modelId="{A49A6F52-556B-47E5-B78C-120CCAB8B43C}" type="presOf" srcId="{79D472C6-5431-4394-AD4D-A538F9B6EE54}" destId="{DA77167A-336F-4EF3-89EF-E81303942178}" srcOrd="0" destOrd="0" presId="urn:microsoft.com/office/officeart/2018/2/layout/IconVerticalSolidList"/>
    <dgm:cxn modelId="{027B5B7C-F488-409E-A31F-EB72509F1973}" srcId="{B9F27712-94FD-4BF2-B9EF-E0BA3B7632A8}" destId="{A7582583-DEE7-428E-93EC-52C3CC3F436D}" srcOrd="1" destOrd="0" parTransId="{2BAADAB6-CE86-42CD-8324-E679CA8F20F9}" sibTransId="{2192192D-5E87-426C-879B-8B338FEDC47C}"/>
    <dgm:cxn modelId="{8CBB819D-2343-403C-8E8A-B40E9C1A452B}" type="presOf" srcId="{B9F27712-94FD-4BF2-B9EF-E0BA3B7632A8}" destId="{0576EC99-B1CA-4A51-B976-DBAF81F12F0A}" srcOrd="0" destOrd="0" presId="urn:microsoft.com/office/officeart/2018/2/layout/IconVerticalSolidList"/>
    <dgm:cxn modelId="{365C18CC-81E6-4DAA-9297-6000CFB4B3DF}" srcId="{B9F27712-94FD-4BF2-B9EF-E0BA3B7632A8}" destId="{28F08E76-283B-4BBF-9F1C-CECEF4E31062}" srcOrd="4" destOrd="0" parTransId="{C2B74B1A-EC9C-4F56-BCBB-F121070308BF}" sibTransId="{BD6729B0-E815-488D-A52C-8BC03A20100A}"/>
    <dgm:cxn modelId="{CE2BA0CC-2747-4ACD-8B86-4B0685D311D6}" type="presOf" srcId="{A7582583-DEE7-428E-93EC-52C3CC3F436D}" destId="{362505BB-FAFC-4BB4-9434-28C09DEA4173}" srcOrd="0" destOrd="0" presId="urn:microsoft.com/office/officeart/2018/2/layout/IconVerticalSolidList"/>
    <dgm:cxn modelId="{FC2413F2-F0A1-45C5-8B11-F0848794169D}" type="presOf" srcId="{28F08E76-283B-4BBF-9F1C-CECEF4E31062}" destId="{2B396894-AD2A-4DC2-A7ED-A7F7BA8D44D0}" srcOrd="0" destOrd="0" presId="urn:microsoft.com/office/officeart/2018/2/layout/IconVerticalSolidList"/>
    <dgm:cxn modelId="{11BF4CD6-3FCD-4F95-AD5C-CF96FAA557FF}" srcId="{B9F27712-94FD-4BF2-B9EF-E0BA3B7632A8}" destId="{D774B47E-68E2-4002-A2CA-D5C61750C483}" srcOrd="3" destOrd="0" parTransId="{A36502CC-7D37-4EBC-9323-A4CAD7D8A41C}" sibTransId="{E60D4C77-7A02-42EE-92D5-14BA04E486E7}"/>
    <dgm:cxn modelId="{12BF3BD9-DDBE-4120-B179-BA5ACA843E6C}" srcId="{B9F27712-94FD-4BF2-B9EF-E0BA3B7632A8}" destId="{79D472C6-5431-4394-AD4D-A538F9B6EE54}" srcOrd="0" destOrd="0" parTransId="{8ADFCEC6-757A-4C7B-994E-4BD5B411B82E}" sibTransId="{ABA35AB2-BEF8-46CA-BA0F-4C65BA4A2CE8}"/>
    <dgm:cxn modelId="{1C144B91-FC25-4AE4-A410-256167F37E77}" type="presParOf" srcId="{0576EC99-B1CA-4A51-B976-DBAF81F12F0A}" destId="{C1976C72-1F1C-423F-86DF-AA1BBF15A8FB}" srcOrd="0" destOrd="0" presId="urn:microsoft.com/office/officeart/2018/2/layout/IconVerticalSolidList"/>
    <dgm:cxn modelId="{4A897F8F-1451-4330-B429-C0CD8EBDA986}" type="presParOf" srcId="{C1976C72-1F1C-423F-86DF-AA1BBF15A8FB}" destId="{A6F5BBB8-C2DF-46E1-BEC2-B6B38DB94EBA}" srcOrd="0" destOrd="0" presId="urn:microsoft.com/office/officeart/2018/2/layout/IconVerticalSolidList"/>
    <dgm:cxn modelId="{D9A902FB-EBBB-41F7-87E1-82BB672A5428}" type="presParOf" srcId="{C1976C72-1F1C-423F-86DF-AA1BBF15A8FB}" destId="{43C6060D-195D-4A5A-B116-CE7F3F385CC3}" srcOrd="1" destOrd="0" presId="urn:microsoft.com/office/officeart/2018/2/layout/IconVerticalSolidList"/>
    <dgm:cxn modelId="{F3E45236-32FC-46A7-BBD0-FFBAC338E3D3}" type="presParOf" srcId="{C1976C72-1F1C-423F-86DF-AA1BBF15A8FB}" destId="{6F1FFC4D-132D-48EA-ADE0-008C504A82AE}" srcOrd="2" destOrd="0" presId="urn:microsoft.com/office/officeart/2018/2/layout/IconVerticalSolidList"/>
    <dgm:cxn modelId="{1CA49DC5-BC94-43DF-9165-8CC5E3850A89}" type="presParOf" srcId="{C1976C72-1F1C-423F-86DF-AA1BBF15A8FB}" destId="{DA77167A-336F-4EF3-89EF-E81303942178}" srcOrd="3" destOrd="0" presId="urn:microsoft.com/office/officeart/2018/2/layout/IconVerticalSolidList"/>
    <dgm:cxn modelId="{E4AD6779-49BB-40B1-A962-8D1B301F006F}" type="presParOf" srcId="{0576EC99-B1CA-4A51-B976-DBAF81F12F0A}" destId="{2A16A014-7E3E-470B-A71E-EA1FEE229652}" srcOrd="1" destOrd="0" presId="urn:microsoft.com/office/officeart/2018/2/layout/IconVerticalSolidList"/>
    <dgm:cxn modelId="{AB917567-6812-48C5-9D8C-547A793C19CC}" type="presParOf" srcId="{0576EC99-B1CA-4A51-B976-DBAF81F12F0A}" destId="{B17C795F-322D-4A9B-A639-0FC51BBDCC2D}" srcOrd="2" destOrd="0" presId="urn:microsoft.com/office/officeart/2018/2/layout/IconVerticalSolidList"/>
    <dgm:cxn modelId="{93E4EEA3-199B-48A7-81FE-25935946E72E}" type="presParOf" srcId="{B17C795F-322D-4A9B-A639-0FC51BBDCC2D}" destId="{9B05E479-922E-4F48-A2FA-BB6F1C82787C}" srcOrd="0" destOrd="0" presId="urn:microsoft.com/office/officeart/2018/2/layout/IconVerticalSolidList"/>
    <dgm:cxn modelId="{B5AAD540-77F2-4AC2-9430-CF3F911D1C87}" type="presParOf" srcId="{B17C795F-322D-4A9B-A639-0FC51BBDCC2D}" destId="{2D444E00-45A1-4F55-9488-3DB41F2189BD}" srcOrd="1" destOrd="0" presId="urn:microsoft.com/office/officeart/2018/2/layout/IconVerticalSolidList"/>
    <dgm:cxn modelId="{1CF4BF06-223E-4CFC-9349-D7E1A438AA30}" type="presParOf" srcId="{B17C795F-322D-4A9B-A639-0FC51BBDCC2D}" destId="{8060CDFC-1B22-433D-BE13-469CFA125481}" srcOrd="2" destOrd="0" presId="urn:microsoft.com/office/officeart/2018/2/layout/IconVerticalSolidList"/>
    <dgm:cxn modelId="{67773665-5D19-4057-AEC7-CD18D4458284}" type="presParOf" srcId="{B17C795F-322D-4A9B-A639-0FC51BBDCC2D}" destId="{362505BB-FAFC-4BB4-9434-28C09DEA4173}" srcOrd="3" destOrd="0" presId="urn:microsoft.com/office/officeart/2018/2/layout/IconVerticalSolidList"/>
    <dgm:cxn modelId="{EB6376D3-B4BA-45BB-AF80-9A65AEB045CA}" type="presParOf" srcId="{0576EC99-B1CA-4A51-B976-DBAF81F12F0A}" destId="{0A0EFE71-42AB-419A-B3F0-1C140A162B17}" srcOrd="3" destOrd="0" presId="urn:microsoft.com/office/officeart/2018/2/layout/IconVerticalSolidList"/>
    <dgm:cxn modelId="{963D4EFD-6C89-42B7-AFFA-874DB7B47B85}" type="presParOf" srcId="{0576EC99-B1CA-4A51-B976-DBAF81F12F0A}" destId="{937AD484-6D1D-4C72-A5E5-9861F38657FB}" srcOrd="4" destOrd="0" presId="urn:microsoft.com/office/officeart/2018/2/layout/IconVerticalSolidList"/>
    <dgm:cxn modelId="{FF969FD3-6573-4561-97BB-42DC08969BC2}" type="presParOf" srcId="{937AD484-6D1D-4C72-A5E5-9861F38657FB}" destId="{84C21F55-FC47-4972-93FB-43642739E954}" srcOrd="0" destOrd="0" presId="urn:microsoft.com/office/officeart/2018/2/layout/IconVerticalSolidList"/>
    <dgm:cxn modelId="{6351DEE3-520D-4A2C-9E5A-F3C3FF641977}" type="presParOf" srcId="{937AD484-6D1D-4C72-A5E5-9861F38657FB}" destId="{04F869FD-DE0D-407F-84F2-A32032F38548}" srcOrd="1" destOrd="0" presId="urn:microsoft.com/office/officeart/2018/2/layout/IconVerticalSolidList"/>
    <dgm:cxn modelId="{1179D35C-0954-4C7B-9E45-F190CD0EE4DF}" type="presParOf" srcId="{937AD484-6D1D-4C72-A5E5-9861F38657FB}" destId="{5FD9D27B-B2F6-4979-B207-4587923F7A0A}" srcOrd="2" destOrd="0" presId="urn:microsoft.com/office/officeart/2018/2/layout/IconVerticalSolidList"/>
    <dgm:cxn modelId="{63A3189E-A518-4566-8E45-C19D403A5E83}" type="presParOf" srcId="{937AD484-6D1D-4C72-A5E5-9861F38657FB}" destId="{B3897B5E-4AB2-46A9-933C-3A8C788D9AAA}" srcOrd="3" destOrd="0" presId="urn:microsoft.com/office/officeart/2018/2/layout/IconVerticalSolidList"/>
    <dgm:cxn modelId="{A5545823-2995-4341-9218-74956A59A101}" type="presParOf" srcId="{0576EC99-B1CA-4A51-B976-DBAF81F12F0A}" destId="{E269C8DC-3E7B-4D6F-B8D1-F5D470A1A250}" srcOrd="5" destOrd="0" presId="urn:microsoft.com/office/officeart/2018/2/layout/IconVerticalSolidList"/>
    <dgm:cxn modelId="{FACB2D96-1243-4E15-896A-0A9C98FDDB1B}" type="presParOf" srcId="{0576EC99-B1CA-4A51-B976-DBAF81F12F0A}" destId="{F17375E9-BC22-40E0-A59F-C21F5552BCFB}" srcOrd="6" destOrd="0" presId="urn:microsoft.com/office/officeart/2018/2/layout/IconVerticalSolidList"/>
    <dgm:cxn modelId="{1DA95E8D-B37E-4550-ABF0-D45122FD7BB6}" type="presParOf" srcId="{F17375E9-BC22-40E0-A59F-C21F5552BCFB}" destId="{D7F74CF0-900F-427D-9492-EF2977C09B87}" srcOrd="0" destOrd="0" presId="urn:microsoft.com/office/officeart/2018/2/layout/IconVerticalSolidList"/>
    <dgm:cxn modelId="{3FE60245-EC1F-49EC-B8D9-969F5CF08C5E}" type="presParOf" srcId="{F17375E9-BC22-40E0-A59F-C21F5552BCFB}" destId="{8D916A95-4004-4D13-9231-BCBAB9BCCC4F}" srcOrd="1" destOrd="0" presId="urn:microsoft.com/office/officeart/2018/2/layout/IconVerticalSolidList"/>
    <dgm:cxn modelId="{6CB0D808-B559-420D-9D22-6D4853766EBC}" type="presParOf" srcId="{F17375E9-BC22-40E0-A59F-C21F5552BCFB}" destId="{3806DA5A-E99B-48C7-B152-A6EE7C5E247E}" srcOrd="2" destOrd="0" presId="urn:microsoft.com/office/officeart/2018/2/layout/IconVerticalSolidList"/>
    <dgm:cxn modelId="{745E6102-C1A0-43AF-8C76-C18486579C95}" type="presParOf" srcId="{F17375E9-BC22-40E0-A59F-C21F5552BCFB}" destId="{3C15834D-4312-43E8-B0D1-0A945D5F06FF}" srcOrd="3" destOrd="0" presId="urn:microsoft.com/office/officeart/2018/2/layout/IconVerticalSolidList"/>
    <dgm:cxn modelId="{05C3D21B-1CE4-4625-94DB-5FDF9ABBC799}" type="presParOf" srcId="{0576EC99-B1CA-4A51-B976-DBAF81F12F0A}" destId="{BCB4BF3E-82B4-457A-8EEB-F2287FDA05DC}" srcOrd="7" destOrd="0" presId="urn:microsoft.com/office/officeart/2018/2/layout/IconVerticalSolidList"/>
    <dgm:cxn modelId="{FEAE0CF5-1BF8-4601-BA66-000F3DB896B9}" type="presParOf" srcId="{0576EC99-B1CA-4A51-B976-DBAF81F12F0A}" destId="{2C25BD70-BE61-4869-99B1-78FDDD49A5F3}" srcOrd="8" destOrd="0" presId="urn:microsoft.com/office/officeart/2018/2/layout/IconVerticalSolidList"/>
    <dgm:cxn modelId="{85B4A30A-7608-43A9-8B93-2D5858D4AEF5}" type="presParOf" srcId="{2C25BD70-BE61-4869-99B1-78FDDD49A5F3}" destId="{2F44612D-009A-4E45-B0DB-0C86F860FCA6}" srcOrd="0" destOrd="0" presId="urn:microsoft.com/office/officeart/2018/2/layout/IconVerticalSolidList"/>
    <dgm:cxn modelId="{37ACAF9D-B924-4888-9FD8-6BDB34C8FB97}" type="presParOf" srcId="{2C25BD70-BE61-4869-99B1-78FDDD49A5F3}" destId="{327D3DDE-18DD-450B-B743-7776F13FF341}" srcOrd="1" destOrd="0" presId="urn:microsoft.com/office/officeart/2018/2/layout/IconVerticalSolidList"/>
    <dgm:cxn modelId="{3759FDE7-CF07-4E7D-AB01-DED6B7B874D8}" type="presParOf" srcId="{2C25BD70-BE61-4869-99B1-78FDDD49A5F3}" destId="{98DAA9A3-D9FC-414A-9AFD-A25C5B1AF839}" srcOrd="2" destOrd="0" presId="urn:microsoft.com/office/officeart/2018/2/layout/IconVerticalSolidList"/>
    <dgm:cxn modelId="{C7C736F3-4AD6-4EEC-A0E9-ABF43C81F709}" type="presParOf" srcId="{2C25BD70-BE61-4869-99B1-78FDDD49A5F3}" destId="{2B396894-AD2A-4DC2-A7ED-A7F7BA8D44D0}" srcOrd="3" destOrd="0" presId="urn:microsoft.com/office/officeart/2018/2/layout/IconVerticalSolidList"/>
    <dgm:cxn modelId="{F98AF8A3-500B-4920-9666-1DF71896FD59}" type="presParOf" srcId="{0576EC99-B1CA-4A51-B976-DBAF81F12F0A}" destId="{FD277BAA-F101-40F9-B823-920879B76C59}" srcOrd="9" destOrd="0" presId="urn:microsoft.com/office/officeart/2018/2/layout/IconVerticalSolidList"/>
    <dgm:cxn modelId="{D7D1F3AF-FCD2-4C2B-A530-A202BDC6DA19}" type="presParOf" srcId="{0576EC99-B1CA-4A51-B976-DBAF81F12F0A}" destId="{11B6A603-EC10-4ADD-ACA0-5B21025DBD37}" srcOrd="10" destOrd="0" presId="urn:microsoft.com/office/officeart/2018/2/layout/IconVerticalSolidList"/>
    <dgm:cxn modelId="{434353C9-E8CD-4DAE-808E-F70669D2E954}" type="presParOf" srcId="{11B6A603-EC10-4ADD-ACA0-5B21025DBD37}" destId="{B0506156-CFE3-4E0F-A771-3CD42C6256AE}" srcOrd="0" destOrd="0" presId="urn:microsoft.com/office/officeart/2018/2/layout/IconVerticalSolidList"/>
    <dgm:cxn modelId="{E3DCA709-4F08-4E77-836C-3F8AD2167EB7}" type="presParOf" srcId="{11B6A603-EC10-4ADD-ACA0-5B21025DBD37}" destId="{63E285F8-88C3-4466-81BA-525311B348D5}" srcOrd="1" destOrd="0" presId="urn:microsoft.com/office/officeart/2018/2/layout/IconVerticalSolidList"/>
    <dgm:cxn modelId="{2B0240F9-E5D1-489C-A4D0-4BA6969BDA22}" type="presParOf" srcId="{11B6A603-EC10-4ADD-ACA0-5B21025DBD37}" destId="{B60A8C41-461B-4DC1-8C6C-6F6207C1BEF4}" srcOrd="2" destOrd="0" presId="urn:microsoft.com/office/officeart/2018/2/layout/IconVerticalSolidList"/>
    <dgm:cxn modelId="{99386A6A-A83C-438F-AE66-04283675D47A}" type="presParOf" srcId="{11B6A603-EC10-4ADD-ACA0-5B21025DBD37}" destId="{8F7041F3-2EB0-4226-8A58-FE257A14AB6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59AFF0-461D-4243-99C3-440400A77407}"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GB"/>
        </a:p>
      </dgm:t>
    </dgm:pt>
    <dgm:pt modelId="{D352715F-0FD7-437C-B06B-D706967A41BC}">
      <dgm:prSet phldrT="[Text]" custT="1">
        <dgm:style>
          <a:lnRef idx="0">
            <a:scrgbClr r="0" g="0" b="0"/>
          </a:lnRef>
          <a:fillRef idx="0">
            <a:scrgbClr r="0" g="0" b="0"/>
          </a:fillRef>
          <a:effectRef idx="0">
            <a:scrgbClr r="0" g="0" b="0"/>
          </a:effectRef>
          <a:fontRef idx="minor">
            <a:schemeClr val="lt1"/>
          </a:fontRef>
        </dgm:style>
      </dgm:prSet>
      <dgm:spPr>
        <a:solidFill>
          <a:schemeClr val="bg2">
            <a:lumMod val="75000"/>
            <a:alpha val="50000"/>
          </a:schemeClr>
        </a:solidFill>
        <a:ln>
          <a:noFill/>
        </a:ln>
      </dgm:spPr>
      <dgm:t>
        <a:bodyPr/>
        <a:lstStyle/>
        <a:p>
          <a:pPr>
            <a:buNone/>
          </a:pPr>
          <a:r>
            <a:rPr lang="en-GB" sz="1800" dirty="0"/>
            <a:t>Bursary</a:t>
          </a:r>
        </a:p>
      </dgm:t>
    </dgm:pt>
    <dgm:pt modelId="{478C0A21-0A3D-473A-B87F-02B9E22F71EB}" type="parTrans" cxnId="{C1897158-9B31-4760-BBB1-39E473C05AC1}">
      <dgm:prSet/>
      <dgm:spPr/>
      <dgm:t>
        <a:bodyPr/>
        <a:lstStyle/>
        <a:p>
          <a:endParaRPr lang="en-GB" sz="2000"/>
        </a:p>
      </dgm:t>
    </dgm:pt>
    <dgm:pt modelId="{15ADA67B-3EA8-4F02-863A-55D64F32ADB8}" type="sibTrans" cxnId="{C1897158-9B31-4760-BBB1-39E473C05AC1}">
      <dgm:prSet/>
      <dgm:spPr/>
      <dgm:t>
        <a:bodyPr/>
        <a:lstStyle/>
        <a:p>
          <a:endParaRPr lang="en-GB" sz="2000"/>
        </a:p>
      </dgm:t>
    </dgm:pt>
    <dgm:pt modelId="{8E98D32D-D41B-4A80-AA54-BF54259BF12D}">
      <dgm:prSet phldrT="[Text]" custT="1">
        <dgm:style>
          <a:lnRef idx="0">
            <a:scrgbClr r="0" g="0" b="0"/>
          </a:lnRef>
          <a:fillRef idx="0">
            <a:scrgbClr r="0" g="0" b="0"/>
          </a:fillRef>
          <a:effectRef idx="0">
            <a:scrgbClr r="0" g="0" b="0"/>
          </a:effectRef>
          <a:fontRef idx="minor">
            <a:schemeClr val="lt1"/>
          </a:fontRef>
        </dgm:style>
      </dgm:prSet>
      <dgm:spPr>
        <a:solidFill>
          <a:schemeClr val="bg2">
            <a:lumMod val="75000"/>
            <a:alpha val="50000"/>
          </a:schemeClr>
        </a:solidFill>
        <a:ln>
          <a:noFill/>
        </a:ln>
      </dgm:spPr>
      <dgm:t>
        <a:bodyPr/>
        <a:lstStyle/>
        <a:p>
          <a:r>
            <a:rPr lang="en-GB" sz="1800" kern="1200" dirty="0"/>
            <a:t>Other campaigns</a:t>
          </a:r>
        </a:p>
      </dgm:t>
    </dgm:pt>
    <dgm:pt modelId="{1A928415-D7B6-4424-A461-1C4E4572CD1D}" type="parTrans" cxnId="{4C558173-ED6D-4878-9B2F-C830BDFADE6E}">
      <dgm:prSet/>
      <dgm:spPr/>
      <dgm:t>
        <a:bodyPr/>
        <a:lstStyle/>
        <a:p>
          <a:endParaRPr lang="en-GB" sz="2000"/>
        </a:p>
      </dgm:t>
    </dgm:pt>
    <dgm:pt modelId="{22866351-2CB0-44E4-BD22-B21F0B4B24BB}" type="sibTrans" cxnId="{4C558173-ED6D-4878-9B2F-C830BDFADE6E}">
      <dgm:prSet/>
      <dgm:spPr/>
      <dgm:t>
        <a:bodyPr/>
        <a:lstStyle/>
        <a:p>
          <a:endParaRPr lang="en-GB" sz="2000"/>
        </a:p>
      </dgm:t>
    </dgm:pt>
    <dgm:pt modelId="{3C8D9509-365B-45AE-B471-5F9DF895B0B1}">
      <dgm:prSet phldrT="[Text]" custT="1">
        <dgm:style>
          <a:lnRef idx="0">
            <a:scrgbClr r="0" g="0" b="0"/>
          </a:lnRef>
          <a:fillRef idx="0">
            <a:scrgbClr r="0" g="0" b="0"/>
          </a:fillRef>
          <a:effectRef idx="0">
            <a:scrgbClr r="0" g="0" b="0"/>
          </a:effectRef>
          <a:fontRef idx="minor">
            <a:schemeClr val="lt1"/>
          </a:fontRef>
        </dgm:style>
      </dgm:prSet>
      <dgm:spPr>
        <a:solidFill>
          <a:schemeClr val="bg2">
            <a:lumMod val="75000"/>
            <a:alpha val="50000"/>
          </a:schemeClr>
        </a:solidFill>
        <a:ln>
          <a:noFill/>
        </a:ln>
      </dgm:spPr>
      <dgm:t>
        <a:bodyPr/>
        <a:lstStyle/>
        <a:p>
          <a:r>
            <a:rPr lang="en-GB" sz="1800" dirty="0"/>
            <a:t>COVID-19</a:t>
          </a:r>
        </a:p>
      </dgm:t>
    </dgm:pt>
    <dgm:pt modelId="{F217E44D-060A-4BE9-A9DA-5E8DA8CE5819}" type="parTrans" cxnId="{EC3131DB-EE5F-4439-A61D-AA4FDE6995C5}">
      <dgm:prSet/>
      <dgm:spPr/>
      <dgm:t>
        <a:bodyPr/>
        <a:lstStyle/>
        <a:p>
          <a:endParaRPr lang="en-GB" sz="2000"/>
        </a:p>
      </dgm:t>
    </dgm:pt>
    <dgm:pt modelId="{EAE786BF-DE8B-4032-9346-BB31ADB69798}" type="sibTrans" cxnId="{EC3131DB-EE5F-4439-A61D-AA4FDE6995C5}">
      <dgm:prSet/>
      <dgm:spPr/>
      <dgm:t>
        <a:bodyPr/>
        <a:lstStyle/>
        <a:p>
          <a:endParaRPr lang="en-GB" sz="2000"/>
        </a:p>
      </dgm:t>
    </dgm:pt>
    <dgm:pt modelId="{CD654324-BB56-4F74-A45B-A2D1B76F697F}">
      <dgm:prSet phldrT="[Text]" custT="1">
        <dgm:style>
          <a:lnRef idx="0">
            <a:scrgbClr r="0" g="0" b="0"/>
          </a:lnRef>
          <a:fillRef idx="0">
            <a:scrgbClr r="0" g="0" b="0"/>
          </a:fillRef>
          <a:effectRef idx="0">
            <a:scrgbClr r="0" g="0" b="0"/>
          </a:effectRef>
          <a:fontRef idx="minor">
            <a:schemeClr val="lt1"/>
          </a:fontRef>
        </dgm:style>
      </dgm:prSet>
      <dgm:spPr>
        <a:solidFill>
          <a:schemeClr val="bg2">
            <a:lumMod val="75000"/>
            <a:alpha val="50000"/>
          </a:schemeClr>
        </a:solidFill>
        <a:ln>
          <a:noFill/>
        </a:ln>
      </dgm:spPr>
      <dgm:t>
        <a:bodyPr/>
        <a:lstStyle/>
        <a:p>
          <a:pPr>
            <a:buNone/>
          </a:pPr>
          <a:r>
            <a:rPr lang="en-GB" sz="1800" dirty="0"/>
            <a:t>SIHED</a:t>
          </a:r>
        </a:p>
      </dgm:t>
    </dgm:pt>
    <dgm:pt modelId="{88D3D1AE-9175-46AD-A627-8B19D0D79A05}" type="parTrans" cxnId="{C7429AED-AB66-4A71-AB2B-FCB8B6205E57}">
      <dgm:prSet/>
      <dgm:spPr/>
      <dgm:t>
        <a:bodyPr/>
        <a:lstStyle/>
        <a:p>
          <a:endParaRPr lang="en-GB" sz="2000"/>
        </a:p>
      </dgm:t>
    </dgm:pt>
    <dgm:pt modelId="{5B8ED9F0-32A3-4974-BA89-4CEE9867201E}" type="sibTrans" cxnId="{C7429AED-AB66-4A71-AB2B-FCB8B6205E57}">
      <dgm:prSet/>
      <dgm:spPr/>
      <dgm:t>
        <a:bodyPr/>
        <a:lstStyle/>
        <a:p>
          <a:endParaRPr lang="en-GB" sz="2000"/>
        </a:p>
      </dgm:t>
    </dgm:pt>
    <dgm:pt modelId="{A1E45250-EB1D-4D79-BE59-ED8F262BB23B}">
      <dgm:prSet phldrT="[Text]" custT="1">
        <dgm:style>
          <a:lnRef idx="0">
            <a:scrgbClr r="0" g="0" b="0"/>
          </a:lnRef>
          <a:fillRef idx="0">
            <a:scrgbClr r="0" g="0" b="0"/>
          </a:fillRef>
          <a:effectRef idx="0">
            <a:scrgbClr r="0" g="0" b="0"/>
          </a:effectRef>
          <a:fontRef idx="minor">
            <a:schemeClr val="lt1"/>
          </a:fontRef>
        </dgm:style>
      </dgm:prSet>
      <dgm:spPr>
        <a:solidFill>
          <a:schemeClr val="bg2">
            <a:lumMod val="75000"/>
            <a:alpha val="50000"/>
          </a:schemeClr>
        </a:solidFill>
        <a:ln>
          <a:noFill/>
        </a:ln>
      </dgm:spPr>
      <dgm:t>
        <a:bodyPr/>
        <a:lstStyle/>
        <a:p>
          <a:pPr>
            <a:buNone/>
          </a:pPr>
          <a:r>
            <a:rPr lang="en-GB" sz="1800" dirty="0"/>
            <a:t>Higher Education recruitment</a:t>
          </a:r>
        </a:p>
      </dgm:t>
    </dgm:pt>
    <dgm:pt modelId="{CB84BB36-C73F-4227-9572-8DE47922467F}" type="parTrans" cxnId="{5AE04106-5EC1-45FF-A4E1-7C8ED3154A87}">
      <dgm:prSet/>
      <dgm:spPr/>
      <dgm:t>
        <a:bodyPr/>
        <a:lstStyle/>
        <a:p>
          <a:endParaRPr lang="en-GB" sz="2000"/>
        </a:p>
      </dgm:t>
    </dgm:pt>
    <dgm:pt modelId="{D63654E7-D6F5-4F53-8D10-2505BB73ED3D}" type="sibTrans" cxnId="{5AE04106-5EC1-45FF-A4E1-7C8ED3154A87}">
      <dgm:prSet/>
      <dgm:spPr/>
      <dgm:t>
        <a:bodyPr/>
        <a:lstStyle/>
        <a:p>
          <a:endParaRPr lang="en-GB" sz="2000"/>
        </a:p>
      </dgm:t>
    </dgm:pt>
    <dgm:pt modelId="{7C7AA5DC-3635-4515-B422-A0B34759E3ED}">
      <dgm:prSet phldrT="[Text]" custT="1">
        <dgm:style>
          <a:lnRef idx="0">
            <a:scrgbClr r="0" g="0" b="0"/>
          </a:lnRef>
          <a:fillRef idx="0">
            <a:scrgbClr r="0" g="0" b="0"/>
          </a:fillRef>
          <a:effectRef idx="0">
            <a:scrgbClr r="0" g="0" b="0"/>
          </a:effectRef>
          <a:fontRef idx="minor">
            <a:schemeClr val="lt1"/>
          </a:fontRef>
        </dgm:style>
      </dgm:prSet>
      <dgm:spPr>
        <a:solidFill>
          <a:schemeClr val="bg2">
            <a:lumMod val="75000"/>
            <a:alpha val="50000"/>
          </a:schemeClr>
        </a:solidFill>
        <a:ln>
          <a:noFill/>
        </a:ln>
      </dgm:spPr>
      <dgm:t>
        <a:bodyPr/>
        <a:lstStyle/>
        <a:p>
          <a:pPr>
            <a:buClr>
              <a:srgbClr val="FF0000"/>
            </a:buClr>
            <a:buFont typeface="Arial" panose="020B0604020202020204" pitchFamily="34" charset="0"/>
            <a:buChar char="•"/>
          </a:pPr>
          <a:r>
            <a:rPr lang="en-GB" sz="1400" dirty="0">
              <a:hlinkClick xmlns:r="http://schemas.openxmlformats.org/officeDocument/2006/relationships" r:id="rId1"/>
            </a:rPr>
            <a:t>NHS Learning Support Fund</a:t>
          </a:r>
          <a:r>
            <a:rPr lang="en-GB" sz="1400" dirty="0"/>
            <a:t> included £5,000 bursary for nursing, midwifery and many allied health students for 2020/21 undergraduate enrolments</a:t>
          </a:r>
        </a:p>
      </dgm:t>
    </dgm:pt>
    <dgm:pt modelId="{8A788551-E7BD-43E1-8859-FBA322D95B6B}" type="parTrans" cxnId="{CEABB1D8-7FE7-453D-8C99-2EAE1A07040A}">
      <dgm:prSet/>
      <dgm:spPr/>
      <dgm:t>
        <a:bodyPr/>
        <a:lstStyle/>
        <a:p>
          <a:endParaRPr lang="en-GB" sz="2000"/>
        </a:p>
      </dgm:t>
    </dgm:pt>
    <dgm:pt modelId="{FF329D3B-7CB2-4170-A6A7-105E85C9EA69}" type="sibTrans" cxnId="{CEABB1D8-7FE7-453D-8C99-2EAE1A07040A}">
      <dgm:prSet/>
      <dgm:spPr/>
      <dgm:t>
        <a:bodyPr/>
        <a:lstStyle/>
        <a:p>
          <a:endParaRPr lang="en-GB" sz="2000"/>
        </a:p>
      </dgm:t>
    </dgm:pt>
    <dgm:pt modelId="{BEE54401-5EBA-4C96-A45B-F66DF844A349}">
      <dgm:prSet phldrT="[Text]" custT="1">
        <dgm:style>
          <a:lnRef idx="0">
            <a:scrgbClr r="0" g="0" b="0"/>
          </a:lnRef>
          <a:fillRef idx="0">
            <a:scrgbClr r="0" g="0" b="0"/>
          </a:fillRef>
          <a:effectRef idx="0">
            <a:scrgbClr r="0" g="0" b="0"/>
          </a:effectRef>
          <a:fontRef idx="minor">
            <a:schemeClr val="lt1"/>
          </a:fontRef>
        </dgm:style>
      </dgm:prSet>
      <dgm:spPr>
        <a:solidFill>
          <a:schemeClr val="bg2">
            <a:lumMod val="75000"/>
            <a:alpha val="50000"/>
          </a:schemeClr>
        </a:solidFill>
        <a:ln>
          <a:noFill/>
        </a:ln>
      </dgm:spPr>
      <dgm:t>
        <a:bodyPr/>
        <a:lstStyle/>
        <a:p>
          <a:pPr>
            <a:buClr>
              <a:srgbClr val="FF0000"/>
            </a:buClr>
          </a:pPr>
          <a:r>
            <a:rPr lang="en-GB" sz="1400" kern="1200" dirty="0"/>
            <a:t>NHS Careers campaigns and website “</a:t>
          </a:r>
          <a:r>
            <a:rPr lang="en-GB" sz="1400" kern="1200" dirty="0">
              <a:hlinkClick xmlns:r="http://schemas.openxmlformats.org/officeDocument/2006/relationships" r:id="rId2"/>
            </a:rPr>
            <a:t>We Are the NHS</a:t>
          </a:r>
          <a:r>
            <a:rPr lang="en-GB" sz="1400" kern="1200" dirty="0"/>
            <a:t>”</a:t>
          </a:r>
        </a:p>
      </dgm:t>
    </dgm:pt>
    <dgm:pt modelId="{DAB74B1F-7F85-4013-8426-AC29D4BF03E9}" type="parTrans" cxnId="{2CC78765-D17F-4C89-9BD6-A01A5217D2B3}">
      <dgm:prSet/>
      <dgm:spPr/>
      <dgm:t>
        <a:bodyPr/>
        <a:lstStyle/>
        <a:p>
          <a:endParaRPr lang="en-GB" sz="2000"/>
        </a:p>
      </dgm:t>
    </dgm:pt>
    <dgm:pt modelId="{704B3614-7EF3-4A6A-86B1-0D73525B640E}" type="sibTrans" cxnId="{2CC78765-D17F-4C89-9BD6-A01A5217D2B3}">
      <dgm:prSet/>
      <dgm:spPr/>
      <dgm:t>
        <a:bodyPr/>
        <a:lstStyle/>
        <a:p>
          <a:endParaRPr lang="en-GB" sz="2000"/>
        </a:p>
      </dgm:t>
    </dgm:pt>
    <dgm:pt modelId="{7F71F1B9-0C70-48A9-B7BD-D191E7D7F907}">
      <dgm:prSet phldrT="[Text]" custT="1">
        <dgm:style>
          <a:lnRef idx="0">
            <a:scrgbClr r="0" g="0" b="0"/>
          </a:lnRef>
          <a:fillRef idx="0">
            <a:scrgbClr r="0" g="0" b="0"/>
          </a:fillRef>
          <a:effectRef idx="0">
            <a:scrgbClr r="0" g="0" b="0"/>
          </a:effectRef>
          <a:fontRef idx="minor">
            <a:schemeClr val="lt1"/>
          </a:fontRef>
        </dgm:style>
      </dgm:prSet>
      <dgm:spPr>
        <a:solidFill>
          <a:schemeClr val="bg2">
            <a:lumMod val="75000"/>
            <a:alpha val="50000"/>
          </a:schemeClr>
        </a:solidFill>
        <a:ln>
          <a:noFill/>
        </a:ln>
      </dgm:spPr>
      <dgm:t>
        <a:bodyPr/>
        <a:lstStyle/>
        <a:p>
          <a:pPr>
            <a:buClr>
              <a:srgbClr val="FF0000"/>
            </a:buClr>
          </a:pPr>
          <a:r>
            <a:rPr lang="en-GB" sz="1400" kern="1200" dirty="0"/>
            <a:t>HEE national and regional focus including </a:t>
          </a:r>
          <a:r>
            <a:rPr lang="en-GB" sz="1400" kern="1200" dirty="0">
              <a:hlinkClick xmlns:r="http://schemas.openxmlformats.org/officeDocument/2006/relationships" r:id="rId3"/>
            </a:rPr>
            <a:t>AHP Day</a:t>
          </a:r>
          <a:r>
            <a:rPr lang="en-GB" sz="1400" kern="1200" dirty="0"/>
            <a:t> </a:t>
          </a:r>
          <a:r>
            <a:rPr lang="en-GB" sz="1400" kern="1200" dirty="0">
              <a:solidFill>
                <a:srgbClr val="1A1A1A"/>
              </a:solidFill>
              <a:latin typeface="Calibri" panose="020F0502020204030204"/>
              <a:ea typeface="+mn-ea"/>
              <a:cs typeface="+mn-cs"/>
            </a:rPr>
            <a:t>and </a:t>
          </a:r>
          <a:r>
            <a:rPr lang="en-GB" sz="1400" kern="1200" dirty="0">
              <a:solidFill>
                <a:srgbClr val="1A1A1A"/>
              </a:solidFill>
              <a:latin typeface="Calibri" panose="020F0502020204030204"/>
              <a:ea typeface="+mn-ea"/>
              <a:cs typeface="+mn-cs"/>
              <a:hlinkClick xmlns:r="http://schemas.openxmlformats.org/officeDocument/2006/relationships" r:id="rId4"/>
            </a:rPr>
            <a:t>WOW</a:t>
          </a:r>
          <a:r>
            <a:rPr lang="en-GB" sz="1400" kern="1200" dirty="0">
              <a:solidFill>
                <a:srgbClr val="1A1A1A"/>
              </a:solidFill>
              <a:latin typeface="Calibri" panose="020F0502020204030204"/>
              <a:ea typeface="+mn-ea"/>
              <a:cs typeface="+mn-cs"/>
            </a:rPr>
            <a:t> shows </a:t>
          </a:r>
        </a:p>
      </dgm:t>
    </dgm:pt>
    <dgm:pt modelId="{E62792E8-682E-460E-B242-FBE1B85C1C6D}" type="parTrans" cxnId="{84CED3EA-073E-43BF-9190-15C64DDBA0AF}">
      <dgm:prSet/>
      <dgm:spPr/>
      <dgm:t>
        <a:bodyPr/>
        <a:lstStyle/>
        <a:p>
          <a:endParaRPr lang="en-GB" sz="2000"/>
        </a:p>
      </dgm:t>
    </dgm:pt>
    <dgm:pt modelId="{A74501E7-4FE4-4227-8497-AA2C44DE828C}" type="sibTrans" cxnId="{84CED3EA-073E-43BF-9190-15C64DDBA0AF}">
      <dgm:prSet/>
      <dgm:spPr/>
      <dgm:t>
        <a:bodyPr/>
        <a:lstStyle/>
        <a:p>
          <a:endParaRPr lang="en-GB" sz="2000"/>
        </a:p>
      </dgm:t>
    </dgm:pt>
    <dgm:pt modelId="{B8156302-2A3E-4B13-8EB7-0B986DEE3ECC}">
      <dgm:prSet phldrT="[Text]" custT="1">
        <dgm:style>
          <a:lnRef idx="0">
            <a:scrgbClr r="0" g="0" b="0"/>
          </a:lnRef>
          <a:fillRef idx="0">
            <a:scrgbClr r="0" g="0" b="0"/>
          </a:fillRef>
          <a:effectRef idx="0">
            <a:scrgbClr r="0" g="0" b="0"/>
          </a:effectRef>
          <a:fontRef idx="minor">
            <a:schemeClr val="lt1"/>
          </a:fontRef>
        </dgm:style>
      </dgm:prSet>
      <dgm:spPr>
        <a:solidFill>
          <a:schemeClr val="bg2">
            <a:lumMod val="75000"/>
            <a:alpha val="50000"/>
          </a:schemeClr>
        </a:solidFill>
        <a:ln>
          <a:noFill/>
        </a:ln>
      </dgm:spPr>
      <dgm:t>
        <a:bodyPr/>
        <a:lstStyle/>
        <a:p>
          <a:pPr>
            <a:buClr>
              <a:srgbClr val="FF0000"/>
            </a:buClr>
          </a:pPr>
          <a:r>
            <a:rPr lang="en-GB" sz="1400" dirty="0"/>
            <a:t>In </a:t>
          </a:r>
          <a:r>
            <a:rPr lang="en-GB" sz="1400" dirty="0">
              <a:hlinkClick xmlns:r="http://schemas.openxmlformats.org/officeDocument/2006/relationships" r:id="rId5"/>
            </a:rPr>
            <a:t>Feb 2021, UCAS </a:t>
          </a:r>
          <a:r>
            <a:rPr lang="en-GB" sz="1400" dirty="0"/>
            <a:t>reported an annual 32% increase in applications to nursing courses</a:t>
          </a:r>
        </a:p>
      </dgm:t>
    </dgm:pt>
    <dgm:pt modelId="{0E14471F-2331-464A-892F-022947A4739F}" type="parTrans" cxnId="{16C389F5-6EC2-4194-9DB4-849D8FFF5111}">
      <dgm:prSet/>
      <dgm:spPr/>
      <dgm:t>
        <a:bodyPr/>
        <a:lstStyle/>
        <a:p>
          <a:endParaRPr lang="en-GB" sz="2000"/>
        </a:p>
      </dgm:t>
    </dgm:pt>
    <dgm:pt modelId="{4D29BD23-8E45-4028-8DDB-3CEB1EAC0C23}" type="sibTrans" cxnId="{16C389F5-6EC2-4194-9DB4-849D8FFF5111}">
      <dgm:prSet/>
      <dgm:spPr/>
      <dgm:t>
        <a:bodyPr/>
        <a:lstStyle/>
        <a:p>
          <a:endParaRPr lang="en-GB" sz="2000"/>
        </a:p>
      </dgm:t>
    </dgm:pt>
    <dgm:pt modelId="{F0463DE5-7640-4A1D-A3C5-4E314A012489}">
      <dgm:prSet phldrT="[Text]" custT="1">
        <dgm:style>
          <a:lnRef idx="0">
            <a:scrgbClr r="0" g="0" b="0"/>
          </a:lnRef>
          <a:fillRef idx="0">
            <a:scrgbClr r="0" g="0" b="0"/>
          </a:fillRef>
          <a:effectRef idx="0">
            <a:scrgbClr r="0" g="0" b="0"/>
          </a:effectRef>
          <a:fontRef idx="minor">
            <a:schemeClr val="lt1"/>
          </a:fontRef>
        </dgm:style>
      </dgm:prSet>
      <dgm:spPr>
        <a:solidFill>
          <a:schemeClr val="bg2">
            <a:lumMod val="75000"/>
            <a:alpha val="50000"/>
          </a:schemeClr>
        </a:solidFill>
        <a:ln>
          <a:noFill/>
        </a:ln>
      </dgm:spPr>
      <dgm:t>
        <a:bodyPr/>
        <a:lstStyle/>
        <a:p>
          <a:pPr>
            <a:buClr>
              <a:srgbClr val="FF0000"/>
            </a:buClr>
          </a:pPr>
          <a:r>
            <a:rPr lang="en-GB" sz="1400" dirty="0"/>
            <a:t>Changed perceptions of healthcare professions</a:t>
          </a:r>
        </a:p>
      </dgm:t>
    </dgm:pt>
    <dgm:pt modelId="{F3AD0F9A-9AFA-4C6F-8701-B9BC396381C5}" type="parTrans" cxnId="{D6BCCC45-C051-49B3-B669-ADD970BC4A0A}">
      <dgm:prSet/>
      <dgm:spPr/>
      <dgm:t>
        <a:bodyPr/>
        <a:lstStyle/>
        <a:p>
          <a:endParaRPr lang="en-GB" sz="2000"/>
        </a:p>
      </dgm:t>
    </dgm:pt>
    <dgm:pt modelId="{19B42AF6-5AE6-40EA-84E1-35305B1655E4}" type="sibTrans" cxnId="{D6BCCC45-C051-49B3-B669-ADD970BC4A0A}">
      <dgm:prSet/>
      <dgm:spPr/>
      <dgm:t>
        <a:bodyPr/>
        <a:lstStyle/>
        <a:p>
          <a:endParaRPr lang="en-GB" sz="2000"/>
        </a:p>
      </dgm:t>
    </dgm:pt>
    <dgm:pt modelId="{7EE44E40-14B3-40A7-9276-FF502677A481}">
      <dgm:prSet phldrT="[Text]" custT="1">
        <dgm:style>
          <a:lnRef idx="0">
            <a:scrgbClr r="0" g="0" b="0"/>
          </a:lnRef>
          <a:fillRef idx="0">
            <a:scrgbClr r="0" g="0" b="0"/>
          </a:fillRef>
          <a:effectRef idx="0">
            <a:scrgbClr r="0" g="0" b="0"/>
          </a:effectRef>
          <a:fontRef idx="minor">
            <a:schemeClr val="lt1"/>
          </a:fontRef>
        </dgm:style>
      </dgm:prSet>
      <dgm:spPr>
        <a:solidFill>
          <a:schemeClr val="bg2">
            <a:lumMod val="75000"/>
            <a:alpha val="50000"/>
          </a:schemeClr>
        </a:solidFill>
        <a:ln>
          <a:noFill/>
        </a:ln>
      </dgm:spPr>
      <dgm:t>
        <a:bodyPr/>
        <a:lstStyle/>
        <a:p>
          <a:pPr>
            <a:buClr>
              <a:srgbClr val="FF0000"/>
            </a:buClr>
            <a:buFont typeface="Arial" panose="020B0604020202020204" pitchFamily="34" charset="0"/>
            <a:buChar char="•"/>
          </a:pPr>
          <a:r>
            <a:rPr lang="en-GB" sz="1400" dirty="0"/>
            <a:t>Continued marketing activities with open days and campaigns</a:t>
          </a:r>
        </a:p>
      </dgm:t>
    </dgm:pt>
    <dgm:pt modelId="{73E7A4E1-7BA8-4C07-AC26-70FE69FE7317}" type="parTrans" cxnId="{74604FD5-F21F-406C-8B77-2A204C98A974}">
      <dgm:prSet/>
      <dgm:spPr/>
      <dgm:t>
        <a:bodyPr/>
        <a:lstStyle/>
        <a:p>
          <a:endParaRPr lang="en-GB" sz="2000"/>
        </a:p>
      </dgm:t>
    </dgm:pt>
    <dgm:pt modelId="{85C72858-1BE3-4505-9490-BBC2B7813463}" type="sibTrans" cxnId="{74604FD5-F21F-406C-8B77-2A204C98A974}">
      <dgm:prSet/>
      <dgm:spPr/>
      <dgm:t>
        <a:bodyPr/>
        <a:lstStyle/>
        <a:p>
          <a:endParaRPr lang="en-GB" sz="2000"/>
        </a:p>
      </dgm:t>
    </dgm:pt>
    <dgm:pt modelId="{161CCEB0-8868-4193-87C6-0550DE7767DD}">
      <dgm:prSet phldrT="[Text]" custT="1">
        <dgm:style>
          <a:lnRef idx="0">
            <a:scrgbClr r="0" g="0" b="0"/>
          </a:lnRef>
          <a:fillRef idx="0">
            <a:scrgbClr r="0" g="0" b="0"/>
          </a:fillRef>
          <a:effectRef idx="0">
            <a:scrgbClr r="0" g="0" b="0"/>
          </a:effectRef>
          <a:fontRef idx="minor">
            <a:schemeClr val="lt1"/>
          </a:fontRef>
        </dgm:style>
      </dgm:prSet>
      <dgm:spPr>
        <a:solidFill>
          <a:schemeClr val="bg2">
            <a:lumMod val="75000"/>
            <a:alpha val="50000"/>
          </a:schemeClr>
        </a:solidFill>
        <a:ln>
          <a:noFill/>
        </a:ln>
      </dgm:spPr>
      <dgm:t>
        <a:bodyPr/>
        <a:lstStyle/>
        <a:p>
          <a:pPr>
            <a:buClr>
              <a:srgbClr val="FF0000"/>
            </a:buClr>
            <a:buFont typeface="Arial" panose="020B0604020202020204" pitchFamily="34" charset="0"/>
            <a:buChar char="•"/>
          </a:pPr>
          <a:r>
            <a:rPr lang="en-GB" sz="1400" dirty="0"/>
            <a:t>Outreach work from all universities including AHP departments and admissions teams</a:t>
          </a:r>
        </a:p>
      </dgm:t>
    </dgm:pt>
    <dgm:pt modelId="{0162E5F5-19FB-4A90-A3CA-EAA009944DC1}" type="parTrans" cxnId="{C0EABA1D-4C27-462C-9036-92491CDE8318}">
      <dgm:prSet/>
      <dgm:spPr/>
      <dgm:t>
        <a:bodyPr/>
        <a:lstStyle/>
        <a:p>
          <a:endParaRPr lang="en-GB" sz="2000"/>
        </a:p>
      </dgm:t>
    </dgm:pt>
    <dgm:pt modelId="{0FDFFA06-8298-493D-BFA8-1A1EE6439F2F}" type="sibTrans" cxnId="{C0EABA1D-4C27-462C-9036-92491CDE8318}">
      <dgm:prSet/>
      <dgm:spPr/>
      <dgm:t>
        <a:bodyPr/>
        <a:lstStyle/>
        <a:p>
          <a:endParaRPr lang="en-GB" sz="2000"/>
        </a:p>
      </dgm:t>
    </dgm:pt>
    <dgm:pt modelId="{9CACA485-14F3-425C-BF00-C785E6105591}">
      <dgm:prSet custT="1"/>
      <dgm:spPr>
        <a:solidFill>
          <a:schemeClr val="bg2">
            <a:lumMod val="75000"/>
            <a:alpha val="50000"/>
          </a:schemeClr>
        </a:solidFill>
      </dgm:spPr>
      <dgm:t>
        <a:bodyPr/>
        <a:lstStyle/>
        <a:p>
          <a:pPr>
            <a:buClr>
              <a:srgbClr val="FF0000"/>
            </a:buClr>
            <a:buFont typeface="Arial" panose="020B0604020202020204" pitchFamily="34" charset="0"/>
            <a:buChar char="•"/>
          </a:pPr>
          <a:r>
            <a:rPr lang="en-GB" sz="1400" dirty="0"/>
            <a:t>Marketing and communications </a:t>
          </a:r>
          <a:r>
            <a:rPr lang="en-GB" sz="1400" dirty="0">
              <a:hlinkClick xmlns:r="http://schemas.openxmlformats.org/officeDocument/2006/relationships" r:id="rId6"/>
            </a:rPr>
            <a:t>campaigns</a:t>
          </a:r>
          <a:endParaRPr lang="en-GB" sz="1400" dirty="0"/>
        </a:p>
      </dgm:t>
    </dgm:pt>
    <dgm:pt modelId="{A5E06D65-D8F4-45A1-9DC3-734ACDF97794}" type="parTrans" cxnId="{30A1FF8B-DC60-4323-9552-B10D0D0F8CCD}">
      <dgm:prSet/>
      <dgm:spPr/>
      <dgm:t>
        <a:bodyPr/>
        <a:lstStyle/>
        <a:p>
          <a:endParaRPr lang="en-GB" sz="2000"/>
        </a:p>
      </dgm:t>
    </dgm:pt>
    <dgm:pt modelId="{913FEDC1-0EB2-4870-A190-C87E42D1CE2F}" type="sibTrans" cxnId="{30A1FF8B-DC60-4323-9552-B10D0D0F8CCD}">
      <dgm:prSet/>
      <dgm:spPr/>
      <dgm:t>
        <a:bodyPr/>
        <a:lstStyle/>
        <a:p>
          <a:endParaRPr lang="en-GB" sz="2000"/>
        </a:p>
      </dgm:t>
    </dgm:pt>
    <dgm:pt modelId="{5F3678DE-61F9-4E46-B6BD-A359D8F78680}">
      <dgm:prSet custT="1"/>
      <dgm:spPr>
        <a:solidFill>
          <a:schemeClr val="bg2">
            <a:lumMod val="75000"/>
            <a:alpha val="50000"/>
          </a:schemeClr>
        </a:solidFill>
      </dgm:spPr>
      <dgm:t>
        <a:bodyPr/>
        <a:lstStyle/>
        <a:p>
          <a:pPr>
            <a:buClr>
              <a:srgbClr val="FF0000"/>
            </a:buClr>
            <a:buFont typeface="Arial" panose="020B0604020202020204" pitchFamily="34" charset="0"/>
            <a:buChar char="•"/>
          </a:pPr>
          <a:r>
            <a:rPr lang="en-GB" sz="1400" dirty="0"/>
            <a:t>Connecting the professions, course providers, and potential students</a:t>
          </a:r>
        </a:p>
      </dgm:t>
    </dgm:pt>
    <dgm:pt modelId="{A5BB691D-CF9B-48ED-8A5E-DBA6DF4B9563}" type="parTrans" cxnId="{BE12F5C6-3DC5-4B21-93D7-84605086D588}">
      <dgm:prSet/>
      <dgm:spPr/>
      <dgm:t>
        <a:bodyPr/>
        <a:lstStyle/>
        <a:p>
          <a:endParaRPr lang="en-GB" sz="2000"/>
        </a:p>
      </dgm:t>
    </dgm:pt>
    <dgm:pt modelId="{304983B2-34A1-4FE3-B22E-7BBF87B401DE}" type="sibTrans" cxnId="{BE12F5C6-3DC5-4B21-93D7-84605086D588}">
      <dgm:prSet/>
      <dgm:spPr/>
      <dgm:t>
        <a:bodyPr/>
        <a:lstStyle/>
        <a:p>
          <a:endParaRPr lang="en-GB" sz="2000"/>
        </a:p>
      </dgm:t>
    </dgm:pt>
    <dgm:pt modelId="{CBE03621-6FD2-49B9-AE8F-87D71F87CAC4}">
      <dgm:prSet phldrT="[Text]" custT="1">
        <dgm:style>
          <a:lnRef idx="0">
            <a:scrgbClr r="0" g="0" b="0"/>
          </a:lnRef>
          <a:fillRef idx="0">
            <a:scrgbClr r="0" g="0" b="0"/>
          </a:fillRef>
          <a:effectRef idx="0">
            <a:scrgbClr r="0" g="0" b="0"/>
          </a:effectRef>
          <a:fontRef idx="minor">
            <a:schemeClr val="lt1"/>
          </a:fontRef>
        </dgm:style>
      </dgm:prSet>
      <dgm:spPr>
        <a:solidFill>
          <a:schemeClr val="bg2">
            <a:lumMod val="75000"/>
            <a:alpha val="50000"/>
          </a:schemeClr>
        </a:solidFill>
        <a:ln>
          <a:noFill/>
        </a:ln>
      </dgm:spPr>
      <dgm:t>
        <a:bodyPr/>
        <a:lstStyle/>
        <a:p>
          <a:pPr>
            <a:buClr>
              <a:srgbClr val="FF0000"/>
            </a:buClr>
          </a:pPr>
          <a:r>
            <a:rPr lang="en-GB" sz="1400" dirty="0"/>
            <a:t>Revisions to work experience / shadowing</a:t>
          </a:r>
        </a:p>
      </dgm:t>
    </dgm:pt>
    <dgm:pt modelId="{DA6A3A4A-6E0A-460C-9349-A02EE4ADE98D}" type="parTrans" cxnId="{837C1BA0-85BB-498A-82EF-60027FD46BFA}">
      <dgm:prSet/>
      <dgm:spPr/>
      <dgm:t>
        <a:bodyPr/>
        <a:lstStyle/>
        <a:p>
          <a:endParaRPr lang="en-GB" sz="2000"/>
        </a:p>
      </dgm:t>
    </dgm:pt>
    <dgm:pt modelId="{E0B643BE-F454-4569-B135-4A8E2E328242}" type="sibTrans" cxnId="{837C1BA0-85BB-498A-82EF-60027FD46BFA}">
      <dgm:prSet/>
      <dgm:spPr/>
      <dgm:t>
        <a:bodyPr/>
        <a:lstStyle/>
        <a:p>
          <a:endParaRPr lang="en-GB" sz="2000"/>
        </a:p>
      </dgm:t>
    </dgm:pt>
    <dgm:pt modelId="{89E9968E-D10C-4A4E-955C-A3D1DACDD688}" type="pres">
      <dgm:prSet presAssocID="{1459AFF0-461D-4243-99C3-440400A77407}" presName="Name0" presStyleCnt="0">
        <dgm:presLayoutVars>
          <dgm:dir/>
          <dgm:resizeHandles val="exact"/>
        </dgm:presLayoutVars>
      </dgm:prSet>
      <dgm:spPr/>
    </dgm:pt>
    <dgm:pt modelId="{92DCE434-7AED-4FDC-B1BF-FCE0F45A6763}" type="pres">
      <dgm:prSet presAssocID="{A1E45250-EB1D-4D79-BE59-ED8F262BB23B}" presName="node" presStyleLbl="node1" presStyleIdx="0" presStyleCnt="5">
        <dgm:presLayoutVars>
          <dgm:bulletEnabled val="1"/>
        </dgm:presLayoutVars>
      </dgm:prSet>
      <dgm:spPr/>
    </dgm:pt>
    <dgm:pt modelId="{1814CFD7-3C82-4310-B3E4-BAFAD00E9D03}" type="pres">
      <dgm:prSet presAssocID="{D63654E7-D6F5-4F53-8D10-2505BB73ED3D}" presName="sibTrans" presStyleCnt="0"/>
      <dgm:spPr/>
    </dgm:pt>
    <dgm:pt modelId="{BB1434CA-B26D-4624-B6E7-68694A4F4DDF}" type="pres">
      <dgm:prSet presAssocID="{D352715F-0FD7-437C-B06B-D706967A41BC}" presName="node" presStyleLbl="node1" presStyleIdx="1" presStyleCnt="5">
        <dgm:presLayoutVars>
          <dgm:bulletEnabled val="1"/>
        </dgm:presLayoutVars>
      </dgm:prSet>
      <dgm:spPr/>
    </dgm:pt>
    <dgm:pt modelId="{336B8BC0-920E-4E0C-8C3F-5EDC2D6F74ED}" type="pres">
      <dgm:prSet presAssocID="{15ADA67B-3EA8-4F02-863A-55D64F32ADB8}" presName="sibTrans" presStyleCnt="0"/>
      <dgm:spPr/>
    </dgm:pt>
    <dgm:pt modelId="{80226FE1-7217-4F8F-AF42-13076F297D0A}" type="pres">
      <dgm:prSet presAssocID="{3C8D9509-365B-45AE-B471-5F9DF895B0B1}" presName="node" presStyleLbl="node1" presStyleIdx="2" presStyleCnt="5">
        <dgm:presLayoutVars>
          <dgm:bulletEnabled val="1"/>
        </dgm:presLayoutVars>
      </dgm:prSet>
      <dgm:spPr/>
    </dgm:pt>
    <dgm:pt modelId="{7BD16275-D4B8-4BDA-BCFA-BA975E21D540}" type="pres">
      <dgm:prSet presAssocID="{EAE786BF-DE8B-4032-9346-BB31ADB69798}" presName="sibTrans" presStyleCnt="0"/>
      <dgm:spPr/>
    </dgm:pt>
    <dgm:pt modelId="{96D334E2-AE5D-4CA3-9B1D-390968635F5A}" type="pres">
      <dgm:prSet presAssocID="{8E98D32D-D41B-4A80-AA54-BF54259BF12D}" presName="node" presStyleLbl="node1" presStyleIdx="3" presStyleCnt="5">
        <dgm:presLayoutVars>
          <dgm:bulletEnabled val="1"/>
        </dgm:presLayoutVars>
      </dgm:prSet>
      <dgm:spPr/>
    </dgm:pt>
    <dgm:pt modelId="{2020E05F-B920-462F-87F8-1A3ED429462E}" type="pres">
      <dgm:prSet presAssocID="{22866351-2CB0-44E4-BD22-B21F0B4B24BB}" presName="sibTrans" presStyleCnt="0"/>
      <dgm:spPr/>
    </dgm:pt>
    <dgm:pt modelId="{F0DE019F-22E3-444E-9AE4-198D8FBD989D}" type="pres">
      <dgm:prSet presAssocID="{CD654324-BB56-4F74-A45B-A2D1B76F697F}" presName="node" presStyleLbl="node1" presStyleIdx="4" presStyleCnt="5">
        <dgm:presLayoutVars>
          <dgm:bulletEnabled val="1"/>
        </dgm:presLayoutVars>
      </dgm:prSet>
      <dgm:spPr/>
    </dgm:pt>
  </dgm:ptLst>
  <dgm:cxnLst>
    <dgm:cxn modelId="{5AE04106-5EC1-45FF-A4E1-7C8ED3154A87}" srcId="{1459AFF0-461D-4243-99C3-440400A77407}" destId="{A1E45250-EB1D-4D79-BE59-ED8F262BB23B}" srcOrd="0" destOrd="0" parTransId="{CB84BB36-C73F-4227-9572-8DE47922467F}" sibTransId="{D63654E7-D6F5-4F53-8D10-2505BB73ED3D}"/>
    <dgm:cxn modelId="{36841315-787A-4AA6-A495-E7F5879CEC11}" type="presOf" srcId="{CBE03621-6FD2-49B9-AE8F-87D71F87CAC4}" destId="{80226FE1-7217-4F8F-AF42-13076F297D0A}" srcOrd="0" destOrd="3" presId="urn:microsoft.com/office/officeart/2005/8/layout/hList6"/>
    <dgm:cxn modelId="{C0EABA1D-4C27-462C-9036-92491CDE8318}" srcId="{A1E45250-EB1D-4D79-BE59-ED8F262BB23B}" destId="{161CCEB0-8868-4193-87C6-0550DE7767DD}" srcOrd="1" destOrd="0" parTransId="{0162E5F5-19FB-4A90-A3CA-EAA009944DC1}" sibTransId="{0FDFFA06-8298-493D-BFA8-1A1EE6439F2F}"/>
    <dgm:cxn modelId="{EDF4CC38-B334-41BE-923C-A9D9C4DFFDA3}" type="presOf" srcId="{161CCEB0-8868-4193-87C6-0550DE7767DD}" destId="{92DCE434-7AED-4FDC-B1BF-FCE0F45A6763}" srcOrd="0" destOrd="2" presId="urn:microsoft.com/office/officeart/2005/8/layout/hList6"/>
    <dgm:cxn modelId="{2CC78765-D17F-4C89-9BD6-A01A5217D2B3}" srcId="{8E98D32D-D41B-4A80-AA54-BF54259BF12D}" destId="{BEE54401-5EBA-4C96-A45B-F66DF844A349}" srcOrd="0" destOrd="0" parTransId="{DAB74B1F-7F85-4013-8426-AC29D4BF03E9}" sibTransId="{704B3614-7EF3-4A6A-86B1-0D73525B640E}"/>
    <dgm:cxn modelId="{D6BCCC45-C051-49B3-B669-ADD970BC4A0A}" srcId="{3C8D9509-365B-45AE-B471-5F9DF895B0B1}" destId="{F0463DE5-7640-4A1D-A3C5-4E314A012489}" srcOrd="1" destOrd="0" parTransId="{F3AD0F9A-9AFA-4C6F-8701-B9BC396381C5}" sibTransId="{19B42AF6-5AE6-40EA-84E1-35305B1655E4}"/>
    <dgm:cxn modelId="{CCF7244F-E987-4F6D-BAF2-6D64CE23B9DE}" type="presOf" srcId="{7C7AA5DC-3635-4515-B422-A0B34759E3ED}" destId="{BB1434CA-B26D-4624-B6E7-68694A4F4DDF}" srcOrd="0" destOrd="1" presId="urn:microsoft.com/office/officeart/2005/8/layout/hList6"/>
    <dgm:cxn modelId="{26734470-B6AA-4696-8F52-13DF427B460D}" type="presOf" srcId="{BEE54401-5EBA-4C96-A45B-F66DF844A349}" destId="{96D334E2-AE5D-4CA3-9B1D-390968635F5A}" srcOrd="0" destOrd="1" presId="urn:microsoft.com/office/officeart/2005/8/layout/hList6"/>
    <dgm:cxn modelId="{4C558173-ED6D-4878-9B2F-C830BDFADE6E}" srcId="{1459AFF0-461D-4243-99C3-440400A77407}" destId="{8E98D32D-D41B-4A80-AA54-BF54259BF12D}" srcOrd="3" destOrd="0" parTransId="{1A928415-D7B6-4424-A461-1C4E4572CD1D}" sibTransId="{22866351-2CB0-44E4-BD22-B21F0B4B24BB}"/>
    <dgm:cxn modelId="{789D0E55-C1CD-4227-A77F-5E1812FF6EC1}" type="presOf" srcId="{1459AFF0-461D-4243-99C3-440400A77407}" destId="{89E9968E-D10C-4A4E-955C-A3D1DACDD688}" srcOrd="0" destOrd="0" presId="urn:microsoft.com/office/officeart/2005/8/layout/hList6"/>
    <dgm:cxn modelId="{C1897158-9B31-4760-BBB1-39E473C05AC1}" srcId="{1459AFF0-461D-4243-99C3-440400A77407}" destId="{D352715F-0FD7-437C-B06B-D706967A41BC}" srcOrd="1" destOrd="0" parTransId="{478C0A21-0A3D-473A-B87F-02B9E22F71EB}" sibTransId="{15ADA67B-3EA8-4F02-863A-55D64F32ADB8}"/>
    <dgm:cxn modelId="{991C8C78-4D25-481D-8280-C65319C390F5}" type="presOf" srcId="{7F71F1B9-0C70-48A9-B7BD-D191E7D7F907}" destId="{96D334E2-AE5D-4CA3-9B1D-390968635F5A}" srcOrd="0" destOrd="2" presId="urn:microsoft.com/office/officeart/2005/8/layout/hList6"/>
    <dgm:cxn modelId="{D2DCA47A-295A-4325-AC3C-4871EEB7C467}" type="presOf" srcId="{8E98D32D-D41B-4A80-AA54-BF54259BF12D}" destId="{96D334E2-AE5D-4CA3-9B1D-390968635F5A}" srcOrd="0" destOrd="0" presId="urn:microsoft.com/office/officeart/2005/8/layout/hList6"/>
    <dgm:cxn modelId="{B97E367F-4E7B-445B-98FF-9679BEEC8443}" type="presOf" srcId="{F0463DE5-7640-4A1D-A3C5-4E314A012489}" destId="{80226FE1-7217-4F8F-AF42-13076F297D0A}" srcOrd="0" destOrd="2" presId="urn:microsoft.com/office/officeart/2005/8/layout/hList6"/>
    <dgm:cxn modelId="{E39A0A89-C784-4809-8990-BBD94C2EEF24}" type="presOf" srcId="{7EE44E40-14B3-40A7-9276-FF502677A481}" destId="{92DCE434-7AED-4FDC-B1BF-FCE0F45A6763}" srcOrd="0" destOrd="1" presId="urn:microsoft.com/office/officeart/2005/8/layout/hList6"/>
    <dgm:cxn modelId="{30A1FF8B-DC60-4323-9552-B10D0D0F8CCD}" srcId="{CD654324-BB56-4F74-A45B-A2D1B76F697F}" destId="{9CACA485-14F3-425C-BF00-C785E6105591}" srcOrd="0" destOrd="0" parTransId="{A5E06D65-D8F4-45A1-9DC3-734ACDF97794}" sibTransId="{913FEDC1-0EB2-4870-A190-C87E42D1CE2F}"/>
    <dgm:cxn modelId="{28BC7E8E-9A31-432A-889C-145331D6AD78}" type="presOf" srcId="{A1E45250-EB1D-4D79-BE59-ED8F262BB23B}" destId="{92DCE434-7AED-4FDC-B1BF-FCE0F45A6763}" srcOrd="0" destOrd="0" presId="urn:microsoft.com/office/officeart/2005/8/layout/hList6"/>
    <dgm:cxn modelId="{837C1BA0-85BB-498A-82EF-60027FD46BFA}" srcId="{3C8D9509-365B-45AE-B471-5F9DF895B0B1}" destId="{CBE03621-6FD2-49B9-AE8F-87D71F87CAC4}" srcOrd="2" destOrd="0" parTransId="{DA6A3A4A-6E0A-460C-9349-A02EE4ADE98D}" sibTransId="{E0B643BE-F454-4569-B135-4A8E2E328242}"/>
    <dgm:cxn modelId="{E1DE02A7-3DE4-413D-9459-273B1E56A790}" type="presOf" srcId="{9CACA485-14F3-425C-BF00-C785E6105591}" destId="{F0DE019F-22E3-444E-9AE4-198D8FBD989D}" srcOrd="0" destOrd="1" presId="urn:microsoft.com/office/officeart/2005/8/layout/hList6"/>
    <dgm:cxn modelId="{429416E1-C03A-45A3-9B0F-27476433D378}" type="presOf" srcId="{D352715F-0FD7-437C-B06B-D706967A41BC}" destId="{BB1434CA-B26D-4624-B6E7-68694A4F4DDF}" srcOrd="0" destOrd="0" presId="urn:microsoft.com/office/officeart/2005/8/layout/hList6"/>
    <dgm:cxn modelId="{C39528C5-8DDB-41D0-B5FF-F3A3E0C95FD1}" type="presOf" srcId="{CD654324-BB56-4F74-A45B-A2D1B76F697F}" destId="{F0DE019F-22E3-444E-9AE4-198D8FBD989D}" srcOrd="0" destOrd="0" presId="urn:microsoft.com/office/officeart/2005/8/layout/hList6"/>
    <dgm:cxn modelId="{BE12F5C6-3DC5-4B21-93D7-84605086D588}" srcId="{CD654324-BB56-4F74-A45B-A2D1B76F697F}" destId="{5F3678DE-61F9-4E46-B6BD-A359D8F78680}" srcOrd="1" destOrd="0" parTransId="{A5BB691D-CF9B-48ED-8A5E-DBA6DF4B9563}" sibTransId="{304983B2-34A1-4FE3-B22E-7BBF87B401DE}"/>
    <dgm:cxn modelId="{84CED3EA-073E-43BF-9190-15C64DDBA0AF}" srcId="{8E98D32D-D41B-4A80-AA54-BF54259BF12D}" destId="{7F71F1B9-0C70-48A9-B7BD-D191E7D7F907}" srcOrd="1" destOrd="0" parTransId="{E62792E8-682E-460E-B242-FBE1B85C1C6D}" sibTransId="{A74501E7-4FE4-4227-8497-AA2C44DE828C}"/>
    <dgm:cxn modelId="{BB1B33CD-867E-4A01-8755-FCED69CC8FB5}" type="presOf" srcId="{B8156302-2A3E-4B13-8EB7-0B986DEE3ECC}" destId="{80226FE1-7217-4F8F-AF42-13076F297D0A}" srcOrd="0" destOrd="1" presId="urn:microsoft.com/office/officeart/2005/8/layout/hList6"/>
    <dgm:cxn modelId="{C7429AED-AB66-4A71-AB2B-FCB8B6205E57}" srcId="{1459AFF0-461D-4243-99C3-440400A77407}" destId="{CD654324-BB56-4F74-A45B-A2D1B76F697F}" srcOrd="4" destOrd="0" parTransId="{88D3D1AE-9175-46AD-A627-8B19D0D79A05}" sibTransId="{5B8ED9F0-32A3-4974-BA89-4CEE9867201E}"/>
    <dgm:cxn modelId="{4DAFCEEF-8CD8-4390-BEDE-4E7704475717}" type="presOf" srcId="{3C8D9509-365B-45AE-B471-5F9DF895B0B1}" destId="{80226FE1-7217-4F8F-AF42-13076F297D0A}" srcOrd="0" destOrd="0" presId="urn:microsoft.com/office/officeart/2005/8/layout/hList6"/>
    <dgm:cxn modelId="{74604FD5-F21F-406C-8B77-2A204C98A974}" srcId="{A1E45250-EB1D-4D79-BE59-ED8F262BB23B}" destId="{7EE44E40-14B3-40A7-9276-FF502677A481}" srcOrd="0" destOrd="0" parTransId="{73E7A4E1-7BA8-4C07-AC26-70FE69FE7317}" sibTransId="{85C72858-1BE3-4505-9490-BBC2B7813463}"/>
    <dgm:cxn modelId="{16C389F5-6EC2-4194-9DB4-849D8FFF5111}" srcId="{3C8D9509-365B-45AE-B471-5F9DF895B0B1}" destId="{B8156302-2A3E-4B13-8EB7-0B986DEE3ECC}" srcOrd="0" destOrd="0" parTransId="{0E14471F-2331-464A-892F-022947A4739F}" sibTransId="{4D29BD23-8E45-4028-8DDB-3CEB1EAC0C23}"/>
    <dgm:cxn modelId="{CEABB1D8-7FE7-453D-8C99-2EAE1A07040A}" srcId="{D352715F-0FD7-437C-B06B-D706967A41BC}" destId="{7C7AA5DC-3635-4515-B422-A0B34759E3ED}" srcOrd="0" destOrd="0" parTransId="{8A788551-E7BD-43E1-8859-FBA322D95B6B}" sibTransId="{FF329D3B-7CB2-4170-A6A7-105E85C9EA69}"/>
    <dgm:cxn modelId="{EC3131DB-EE5F-4439-A61D-AA4FDE6995C5}" srcId="{1459AFF0-461D-4243-99C3-440400A77407}" destId="{3C8D9509-365B-45AE-B471-5F9DF895B0B1}" srcOrd="2" destOrd="0" parTransId="{F217E44D-060A-4BE9-A9DA-5E8DA8CE5819}" sibTransId="{EAE786BF-DE8B-4032-9346-BB31ADB69798}"/>
    <dgm:cxn modelId="{E3101EFD-FB8A-4E15-A271-159D5F034005}" type="presOf" srcId="{5F3678DE-61F9-4E46-B6BD-A359D8F78680}" destId="{F0DE019F-22E3-444E-9AE4-198D8FBD989D}" srcOrd="0" destOrd="2" presId="urn:microsoft.com/office/officeart/2005/8/layout/hList6"/>
    <dgm:cxn modelId="{8E91555B-C4D1-4648-BB86-85BA3784700E}" type="presParOf" srcId="{89E9968E-D10C-4A4E-955C-A3D1DACDD688}" destId="{92DCE434-7AED-4FDC-B1BF-FCE0F45A6763}" srcOrd="0" destOrd="0" presId="urn:microsoft.com/office/officeart/2005/8/layout/hList6"/>
    <dgm:cxn modelId="{35A4DA87-4452-4F2A-84C7-E68E3B8ED378}" type="presParOf" srcId="{89E9968E-D10C-4A4E-955C-A3D1DACDD688}" destId="{1814CFD7-3C82-4310-B3E4-BAFAD00E9D03}" srcOrd="1" destOrd="0" presId="urn:microsoft.com/office/officeart/2005/8/layout/hList6"/>
    <dgm:cxn modelId="{5468FA4F-637C-417F-9AF1-FECC706309B3}" type="presParOf" srcId="{89E9968E-D10C-4A4E-955C-A3D1DACDD688}" destId="{BB1434CA-B26D-4624-B6E7-68694A4F4DDF}" srcOrd="2" destOrd="0" presId="urn:microsoft.com/office/officeart/2005/8/layout/hList6"/>
    <dgm:cxn modelId="{509FB039-7DF1-4F42-A1F4-3A75B0A42F50}" type="presParOf" srcId="{89E9968E-D10C-4A4E-955C-A3D1DACDD688}" destId="{336B8BC0-920E-4E0C-8C3F-5EDC2D6F74ED}" srcOrd="3" destOrd="0" presId="urn:microsoft.com/office/officeart/2005/8/layout/hList6"/>
    <dgm:cxn modelId="{2075C299-9812-4EDC-940B-2C1CE9826C0B}" type="presParOf" srcId="{89E9968E-D10C-4A4E-955C-A3D1DACDD688}" destId="{80226FE1-7217-4F8F-AF42-13076F297D0A}" srcOrd="4" destOrd="0" presId="urn:microsoft.com/office/officeart/2005/8/layout/hList6"/>
    <dgm:cxn modelId="{C3C6B295-B45A-49FC-8229-192758BC18B7}" type="presParOf" srcId="{89E9968E-D10C-4A4E-955C-A3D1DACDD688}" destId="{7BD16275-D4B8-4BDA-BCFA-BA975E21D540}" srcOrd="5" destOrd="0" presId="urn:microsoft.com/office/officeart/2005/8/layout/hList6"/>
    <dgm:cxn modelId="{48AD789C-70A5-4CF2-9A72-90D5A88F4E9E}" type="presParOf" srcId="{89E9968E-D10C-4A4E-955C-A3D1DACDD688}" destId="{96D334E2-AE5D-4CA3-9B1D-390968635F5A}" srcOrd="6" destOrd="0" presId="urn:microsoft.com/office/officeart/2005/8/layout/hList6"/>
    <dgm:cxn modelId="{43487B58-058A-4639-AAE5-0580414B3FA0}" type="presParOf" srcId="{89E9968E-D10C-4A4E-955C-A3D1DACDD688}" destId="{2020E05F-B920-462F-87F8-1A3ED429462E}" srcOrd="7" destOrd="0" presId="urn:microsoft.com/office/officeart/2005/8/layout/hList6"/>
    <dgm:cxn modelId="{6D673A23-4026-47C6-B448-1E7B200C1634}" type="presParOf" srcId="{89E9968E-D10C-4A4E-955C-A3D1DACDD688}" destId="{F0DE019F-22E3-444E-9AE4-198D8FBD989D}"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D06E3-CCC1-40FA-B97E-653D05A9D520}">
      <dsp:nvSpPr>
        <dsp:cNvPr id="0" name=""/>
        <dsp:cNvSpPr/>
      </dsp:nvSpPr>
      <dsp:spPr>
        <a:xfrm>
          <a:off x="3039718" y="99321"/>
          <a:ext cx="1590575" cy="1590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Raise awareness of the professions</a:t>
          </a:r>
        </a:p>
      </dsp:txBody>
      <dsp:txXfrm>
        <a:off x="3039718" y="99321"/>
        <a:ext cx="1590575" cy="1590575"/>
      </dsp:txXfrm>
    </dsp:sp>
    <dsp:sp modelId="{99121BC8-E22B-4F3E-93F3-AB37164065AE}">
      <dsp:nvSpPr>
        <dsp:cNvPr id="0" name=""/>
        <dsp:cNvSpPr/>
      </dsp:nvSpPr>
      <dsp:spPr>
        <a:xfrm>
          <a:off x="234602" y="-1481"/>
          <a:ext cx="4496494" cy="4496494"/>
        </a:xfrm>
        <a:prstGeom prst="circularArrow">
          <a:avLst>
            <a:gd name="adj1" fmla="val 6898"/>
            <a:gd name="adj2" fmla="val 465019"/>
            <a:gd name="adj3" fmla="val 550816"/>
            <a:gd name="adj4" fmla="val 20584165"/>
            <a:gd name="adj5" fmla="val 804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A5B596-F489-48DD-840D-56209E9353E5}">
      <dsp:nvSpPr>
        <dsp:cNvPr id="0" name=""/>
        <dsp:cNvSpPr/>
      </dsp:nvSpPr>
      <dsp:spPr>
        <a:xfrm>
          <a:off x="3039718" y="2803634"/>
          <a:ext cx="1590575" cy="1590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Increase applications and acceptances to courses</a:t>
          </a:r>
        </a:p>
      </dsp:txBody>
      <dsp:txXfrm>
        <a:off x="3039718" y="2803634"/>
        <a:ext cx="1590575" cy="1590575"/>
      </dsp:txXfrm>
    </dsp:sp>
    <dsp:sp modelId="{ED0A18A7-724A-4960-82D0-6FBB287A9424}">
      <dsp:nvSpPr>
        <dsp:cNvPr id="0" name=""/>
        <dsp:cNvSpPr/>
      </dsp:nvSpPr>
      <dsp:spPr>
        <a:xfrm>
          <a:off x="234602" y="-1481"/>
          <a:ext cx="4496494" cy="4496494"/>
        </a:xfrm>
        <a:prstGeom prst="circularArrow">
          <a:avLst>
            <a:gd name="adj1" fmla="val 6898"/>
            <a:gd name="adj2" fmla="val 465019"/>
            <a:gd name="adj3" fmla="val 5950816"/>
            <a:gd name="adj4" fmla="val 4384165"/>
            <a:gd name="adj5" fmla="val 804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38F7CF-62B9-4FB5-8981-6CB14EF16103}">
      <dsp:nvSpPr>
        <dsp:cNvPr id="0" name=""/>
        <dsp:cNvSpPr/>
      </dsp:nvSpPr>
      <dsp:spPr>
        <a:xfrm>
          <a:off x="335405" y="2803634"/>
          <a:ext cx="1590575" cy="1590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Improve retention and student experience</a:t>
          </a:r>
        </a:p>
      </dsp:txBody>
      <dsp:txXfrm>
        <a:off x="335405" y="2803634"/>
        <a:ext cx="1590575" cy="1590575"/>
      </dsp:txXfrm>
    </dsp:sp>
    <dsp:sp modelId="{FFACD492-305D-4283-8AF7-6D1B12987654}">
      <dsp:nvSpPr>
        <dsp:cNvPr id="0" name=""/>
        <dsp:cNvSpPr/>
      </dsp:nvSpPr>
      <dsp:spPr>
        <a:xfrm>
          <a:off x="234602" y="-1481"/>
          <a:ext cx="4496494" cy="4496494"/>
        </a:xfrm>
        <a:prstGeom prst="circularArrow">
          <a:avLst>
            <a:gd name="adj1" fmla="val 6898"/>
            <a:gd name="adj2" fmla="val 465019"/>
            <a:gd name="adj3" fmla="val 11350816"/>
            <a:gd name="adj4" fmla="val 9784165"/>
            <a:gd name="adj5" fmla="val 804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9D425B-B503-4923-B4E3-9561AC4823F2}">
      <dsp:nvSpPr>
        <dsp:cNvPr id="0" name=""/>
        <dsp:cNvSpPr/>
      </dsp:nvSpPr>
      <dsp:spPr>
        <a:xfrm>
          <a:off x="335405" y="99321"/>
          <a:ext cx="1590575" cy="1590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Network practitioners and academics</a:t>
          </a:r>
        </a:p>
      </dsp:txBody>
      <dsp:txXfrm>
        <a:off x="335405" y="99321"/>
        <a:ext cx="1590575" cy="1590575"/>
      </dsp:txXfrm>
    </dsp:sp>
    <dsp:sp modelId="{1CCAA4BD-9126-4DC5-B506-00BCF7424D19}">
      <dsp:nvSpPr>
        <dsp:cNvPr id="0" name=""/>
        <dsp:cNvSpPr/>
      </dsp:nvSpPr>
      <dsp:spPr>
        <a:xfrm>
          <a:off x="234602" y="-1481"/>
          <a:ext cx="4496494" cy="4496494"/>
        </a:xfrm>
        <a:prstGeom prst="circularArrow">
          <a:avLst>
            <a:gd name="adj1" fmla="val 6898"/>
            <a:gd name="adj2" fmla="val 465019"/>
            <a:gd name="adj3" fmla="val 16750816"/>
            <a:gd name="adj4" fmla="val 15184165"/>
            <a:gd name="adj5" fmla="val 804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F22EA-312E-4026-AD7C-0F346F400596}">
      <dsp:nvSpPr>
        <dsp:cNvPr id="0" name=""/>
        <dsp:cNvSpPr/>
      </dsp:nvSpPr>
      <dsp:spPr>
        <a:xfrm>
          <a:off x="-4650440" y="-712937"/>
          <a:ext cx="5539464" cy="5539464"/>
        </a:xfrm>
        <a:prstGeom prst="blockArc">
          <a:avLst>
            <a:gd name="adj1" fmla="val 18900000"/>
            <a:gd name="adj2" fmla="val 2700000"/>
            <a:gd name="adj3" fmla="val 390"/>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A06A15-15CC-48F2-BFC9-E1C765AC8DA6}">
      <dsp:nvSpPr>
        <dsp:cNvPr id="0" name=""/>
        <dsp:cNvSpPr/>
      </dsp:nvSpPr>
      <dsp:spPr>
        <a:xfrm>
          <a:off x="389120" y="257017"/>
          <a:ext cx="5404166" cy="514363"/>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8276" tIns="35560" rIns="35560" bIns="35560" numCol="1" spcCol="1270" anchor="ctr" anchorCtr="0">
          <a:noAutofit/>
        </a:bodyPr>
        <a:lstStyle/>
        <a:p>
          <a:pPr marL="0" lvl="0" indent="0" algn="l" defTabSz="622300">
            <a:lnSpc>
              <a:spcPct val="90000"/>
            </a:lnSpc>
            <a:spcBef>
              <a:spcPct val="0"/>
            </a:spcBef>
            <a:spcAft>
              <a:spcPct val="35000"/>
            </a:spcAft>
            <a:buNone/>
          </a:pPr>
          <a:r>
            <a:rPr lang="en-GB" sz="1400" kern="1200" dirty="0"/>
            <a:t>Marketing campaign ‘ISeeTheDifference’ </a:t>
          </a:r>
        </a:p>
      </dsp:txBody>
      <dsp:txXfrm>
        <a:off x="389120" y="257017"/>
        <a:ext cx="5404166" cy="514363"/>
      </dsp:txXfrm>
    </dsp:sp>
    <dsp:sp modelId="{8DD5720F-DDBC-4766-9B6B-CB9363CBE595}">
      <dsp:nvSpPr>
        <dsp:cNvPr id="0" name=""/>
        <dsp:cNvSpPr/>
      </dsp:nvSpPr>
      <dsp:spPr>
        <a:xfrm>
          <a:off x="67643" y="192721"/>
          <a:ext cx="642954" cy="642954"/>
        </a:xfrm>
        <a:prstGeom prst="ellipse">
          <a:avLst/>
        </a:prstGeom>
        <a:solidFill>
          <a:srgbClr val="DA291C"/>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F4D3C6AF-099A-464A-A59A-779A276A064D}">
      <dsp:nvSpPr>
        <dsp:cNvPr id="0" name=""/>
        <dsp:cNvSpPr/>
      </dsp:nvSpPr>
      <dsp:spPr>
        <a:xfrm>
          <a:off x="757698" y="1028315"/>
          <a:ext cx="5035588" cy="514363"/>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8276" tIns="35560" rIns="35560" bIns="35560" numCol="1" spcCol="1270" anchor="ctr" anchorCtr="0">
          <a:noAutofit/>
        </a:bodyPr>
        <a:lstStyle/>
        <a:p>
          <a:pPr marL="0" lvl="0" indent="0" algn="l" defTabSz="622300">
            <a:lnSpc>
              <a:spcPct val="90000"/>
            </a:lnSpc>
            <a:spcBef>
              <a:spcPct val="0"/>
            </a:spcBef>
            <a:spcAft>
              <a:spcPct val="35000"/>
            </a:spcAft>
            <a:buNone/>
          </a:pPr>
          <a:r>
            <a:rPr lang="en-GB" sz="1400" kern="1200" dirty="0"/>
            <a:t>Outreach officers (up to 6 full and part time posts)</a:t>
          </a:r>
        </a:p>
      </dsp:txBody>
      <dsp:txXfrm>
        <a:off x="757698" y="1028315"/>
        <a:ext cx="5035588" cy="514363"/>
      </dsp:txXfrm>
    </dsp:sp>
    <dsp:sp modelId="{8A7A1CAD-0002-4534-837F-38D3C096116B}">
      <dsp:nvSpPr>
        <dsp:cNvPr id="0" name=""/>
        <dsp:cNvSpPr/>
      </dsp:nvSpPr>
      <dsp:spPr>
        <a:xfrm>
          <a:off x="436221" y="964019"/>
          <a:ext cx="642954" cy="642954"/>
        </a:xfrm>
        <a:prstGeom prst="ellipse">
          <a:avLst/>
        </a:prstGeom>
        <a:solidFill>
          <a:srgbClr val="DA291C"/>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1D424759-2533-4D67-BC1B-3CCED3DF16EF}">
      <dsp:nvSpPr>
        <dsp:cNvPr id="0" name=""/>
        <dsp:cNvSpPr/>
      </dsp:nvSpPr>
      <dsp:spPr>
        <a:xfrm>
          <a:off x="870822" y="1799613"/>
          <a:ext cx="4922465" cy="514363"/>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8276" tIns="35560" rIns="35560" bIns="35560" numCol="1" spcCol="1270" anchor="ctr" anchorCtr="0">
          <a:noAutofit/>
        </a:bodyPr>
        <a:lstStyle/>
        <a:p>
          <a:pPr marL="0" lvl="0" indent="0" algn="l" defTabSz="622300">
            <a:lnSpc>
              <a:spcPct val="90000"/>
            </a:lnSpc>
            <a:spcBef>
              <a:spcPct val="0"/>
            </a:spcBef>
            <a:spcAft>
              <a:spcPct val="35000"/>
            </a:spcAft>
            <a:buNone/>
          </a:pPr>
          <a:r>
            <a:rPr lang="en-GB" sz="1400" kern="1200" dirty="0"/>
            <a:t>Secondments (work shadowing for orthoptists and work placements for podiatry and prosthetics and orthotics)</a:t>
          </a:r>
        </a:p>
      </dsp:txBody>
      <dsp:txXfrm>
        <a:off x="870822" y="1799613"/>
        <a:ext cx="4922465" cy="514363"/>
      </dsp:txXfrm>
    </dsp:sp>
    <dsp:sp modelId="{FD1A958A-DDA3-4149-9583-C17C5EF7F444}">
      <dsp:nvSpPr>
        <dsp:cNvPr id="0" name=""/>
        <dsp:cNvSpPr/>
      </dsp:nvSpPr>
      <dsp:spPr>
        <a:xfrm>
          <a:off x="549344" y="1735317"/>
          <a:ext cx="642954" cy="642954"/>
        </a:xfrm>
        <a:prstGeom prst="ellipse">
          <a:avLst/>
        </a:prstGeom>
        <a:solidFill>
          <a:srgbClr val="DA291C"/>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2DDB4798-4890-419E-AE91-FACEA2561E4A}">
      <dsp:nvSpPr>
        <dsp:cNvPr id="0" name=""/>
        <dsp:cNvSpPr/>
      </dsp:nvSpPr>
      <dsp:spPr>
        <a:xfrm>
          <a:off x="757698" y="2570911"/>
          <a:ext cx="5035588" cy="514363"/>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8276" tIns="35560" rIns="35560" bIns="35560" numCol="1" spcCol="1270" anchor="ctr" anchorCtr="0">
          <a:noAutofit/>
        </a:bodyPr>
        <a:lstStyle/>
        <a:p>
          <a:pPr marL="0" lvl="0" indent="0" algn="l" defTabSz="622300">
            <a:lnSpc>
              <a:spcPct val="90000"/>
            </a:lnSpc>
            <a:spcBef>
              <a:spcPct val="0"/>
            </a:spcBef>
            <a:spcAft>
              <a:spcPct val="35000"/>
            </a:spcAft>
            <a:buNone/>
          </a:pPr>
          <a:r>
            <a:rPr lang="en-GB" sz="1400" kern="1200" dirty="0"/>
            <a:t>Challenge Funds: 16 funded projects led by universities to undertake innovative schemes relating to healthcare courses</a:t>
          </a:r>
        </a:p>
      </dsp:txBody>
      <dsp:txXfrm>
        <a:off x="757698" y="2570911"/>
        <a:ext cx="5035588" cy="514363"/>
      </dsp:txXfrm>
    </dsp:sp>
    <dsp:sp modelId="{2687AC60-719A-4B0B-9676-98FB6423D987}">
      <dsp:nvSpPr>
        <dsp:cNvPr id="0" name=""/>
        <dsp:cNvSpPr/>
      </dsp:nvSpPr>
      <dsp:spPr>
        <a:xfrm>
          <a:off x="436221" y="2506616"/>
          <a:ext cx="642954" cy="642954"/>
        </a:xfrm>
        <a:prstGeom prst="ellipse">
          <a:avLst/>
        </a:prstGeom>
        <a:solidFill>
          <a:srgbClr val="DA291C"/>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FE52BF0E-791D-4754-AAF9-CDF94F72ADE5}">
      <dsp:nvSpPr>
        <dsp:cNvPr id="0" name=""/>
        <dsp:cNvSpPr/>
      </dsp:nvSpPr>
      <dsp:spPr>
        <a:xfrm>
          <a:off x="389120" y="3342209"/>
          <a:ext cx="5404166" cy="514363"/>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8276" tIns="35560" rIns="35560" bIns="35560" numCol="1" spcCol="1270" anchor="ctr" anchorCtr="0">
          <a:noAutofit/>
        </a:bodyPr>
        <a:lstStyle/>
        <a:p>
          <a:pPr marL="0" lvl="0" indent="0" algn="l" defTabSz="622300">
            <a:lnSpc>
              <a:spcPct val="90000"/>
            </a:lnSpc>
            <a:spcBef>
              <a:spcPct val="0"/>
            </a:spcBef>
            <a:spcAft>
              <a:spcPct val="35000"/>
            </a:spcAft>
            <a:buNone/>
          </a:pPr>
          <a:r>
            <a:rPr lang="en-GB" sz="1400" kern="1200" dirty="0"/>
            <a:t>Commissioned research into mature students and male participation</a:t>
          </a:r>
        </a:p>
      </dsp:txBody>
      <dsp:txXfrm>
        <a:off x="389120" y="3342209"/>
        <a:ext cx="5404166" cy="514363"/>
      </dsp:txXfrm>
    </dsp:sp>
    <dsp:sp modelId="{2EB08D8A-762A-4CF5-BCF1-F531171FFB13}">
      <dsp:nvSpPr>
        <dsp:cNvPr id="0" name=""/>
        <dsp:cNvSpPr/>
      </dsp:nvSpPr>
      <dsp:spPr>
        <a:xfrm>
          <a:off x="67643" y="3277914"/>
          <a:ext cx="642954" cy="642954"/>
        </a:xfrm>
        <a:prstGeom prst="ellipse">
          <a:avLst/>
        </a:prstGeom>
        <a:solidFill>
          <a:srgbClr val="DA291C"/>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5BBB8-C2DF-46E1-BEC2-B6B38DB94EBA}">
      <dsp:nvSpPr>
        <dsp:cNvPr id="0" name=""/>
        <dsp:cNvSpPr/>
      </dsp:nvSpPr>
      <dsp:spPr>
        <a:xfrm>
          <a:off x="0" y="0"/>
          <a:ext cx="7821827" cy="75138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C6060D-195D-4A5A-B116-CE7F3F385CC3}">
      <dsp:nvSpPr>
        <dsp:cNvPr id="0" name=""/>
        <dsp:cNvSpPr/>
      </dsp:nvSpPr>
      <dsp:spPr>
        <a:xfrm>
          <a:off x="227294" y="170825"/>
          <a:ext cx="413262" cy="4132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77167A-336F-4EF3-89EF-E81303942178}">
      <dsp:nvSpPr>
        <dsp:cNvPr id="0" name=""/>
        <dsp:cNvSpPr/>
      </dsp:nvSpPr>
      <dsp:spPr>
        <a:xfrm>
          <a:off x="867851" y="1763"/>
          <a:ext cx="6953975" cy="751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522" tIns="79522" rIns="79522" bIns="79522" numCol="1" spcCol="1270" anchor="ctr" anchorCtr="0">
          <a:noAutofit/>
        </a:bodyPr>
        <a:lstStyle/>
        <a:p>
          <a:pPr marL="0" lvl="0" indent="0" algn="l" defTabSz="844550">
            <a:lnSpc>
              <a:spcPct val="100000"/>
            </a:lnSpc>
            <a:spcBef>
              <a:spcPct val="0"/>
            </a:spcBef>
            <a:spcAft>
              <a:spcPct val="35000"/>
            </a:spcAft>
            <a:buNone/>
          </a:pPr>
          <a:r>
            <a:rPr lang="en-GB" sz="1900" b="1" kern="1200" dirty="0"/>
            <a:t>Strategic partnerships</a:t>
          </a:r>
          <a:endParaRPr lang="en-US" sz="1900" kern="1200" dirty="0"/>
        </a:p>
      </dsp:txBody>
      <dsp:txXfrm>
        <a:off x="867851" y="1763"/>
        <a:ext cx="6953975" cy="751386"/>
      </dsp:txXfrm>
    </dsp:sp>
    <dsp:sp modelId="{9B05E479-922E-4F48-A2FA-BB6F1C82787C}">
      <dsp:nvSpPr>
        <dsp:cNvPr id="0" name=""/>
        <dsp:cNvSpPr/>
      </dsp:nvSpPr>
      <dsp:spPr>
        <a:xfrm>
          <a:off x="0" y="940996"/>
          <a:ext cx="7821827" cy="75138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444E00-45A1-4F55-9488-3DB41F2189BD}">
      <dsp:nvSpPr>
        <dsp:cNvPr id="0" name=""/>
        <dsp:cNvSpPr/>
      </dsp:nvSpPr>
      <dsp:spPr>
        <a:xfrm>
          <a:off x="227294" y="1110058"/>
          <a:ext cx="413262" cy="4132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2505BB-FAFC-4BB4-9434-28C09DEA4173}">
      <dsp:nvSpPr>
        <dsp:cNvPr id="0" name=""/>
        <dsp:cNvSpPr/>
      </dsp:nvSpPr>
      <dsp:spPr>
        <a:xfrm>
          <a:off x="867851" y="940996"/>
          <a:ext cx="6953975" cy="751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522" tIns="79522" rIns="79522" bIns="79522" numCol="1" spcCol="1270" anchor="ctr" anchorCtr="0">
          <a:noAutofit/>
        </a:bodyPr>
        <a:lstStyle/>
        <a:p>
          <a:pPr marL="0" lvl="0" indent="0" algn="l" defTabSz="844550">
            <a:lnSpc>
              <a:spcPct val="100000"/>
            </a:lnSpc>
            <a:spcBef>
              <a:spcPct val="0"/>
            </a:spcBef>
            <a:spcAft>
              <a:spcPct val="35000"/>
            </a:spcAft>
            <a:buNone/>
          </a:pPr>
          <a:r>
            <a:rPr lang="en-GB" sz="1900" b="1" kern="1200" dirty="0"/>
            <a:t>Networking, collaboration and open communication</a:t>
          </a:r>
          <a:endParaRPr lang="en-US" sz="1900" kern="1200" dirty="0"/>
        </a:p>
      </dsp:txBody>
      <dsp:txXfrm>
        <a:off x="867851" y="940996"/>
        <a:ext cx="6953975" cy="751386"/>
      </dsp:txXfrm>
    </dsp:sp>
    <dsp:sp modelId="{84C21F55-FC47-4972-93FB-43642739E954}">
      <dsp:nvSpPr>
        <dsp:cNvPr id="0" name=""/>
        <dsp:cNvSpPr/>
      </dsp:nvSpPr>
      <dsp:spPr>
        <a:xfrm>
          <a:off x="0" y="1880230"/>
          <a:ext cx="7821827" cy="75138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F869FD-DE0D-407F-84F2-A32032F38548}">
      <dsp:nvSpPr>
        <dsp:cNvPr id="0" name=""/>
        <dsp:cNvSpPr/>
      </dsp:nvSpPr>
      <dsp:spPr>
        <a:xfrm>
          <a:off x="227294" y="2049292"/>
          <a:ext cx="413262" cy="4132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897B5E-4AB2-46A9-933C-3A8C788D9AAA}">
      <dsp:nvSpPr>
        <dsp:cNvPr id="0" name=""/>
        <dsp:cNvSpPr/>
      </dsp:nvSpPr>
      <dsp:spPr>
        <a:xfrm>
          <a:off x="867851" y="1880230"/>
          <a:ext cx="6953975" cy="751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522" tIns="79522" rIns="79522" bIns="79522" numCol="1" spcCol="1270" anchor="ctr" anchorCtr="0">
          <a:noAutofit/>
        </a:bodyPr>
        <a:lstStyle/>
        <a:p>
          <a:pPr marL="0" lvl="0" indent="0" algn="l" defTabSz="844550">
            <a:lnSpc>
              <a:spcPct val="100000"/>
            </a:lnSpc>
            <a:spcBef>
              <a:spcPct val="0"/>
            </a:spcBef>
            <a:spcAft>
              <a:spcPct val="35000"/>
            </a:spcAft>
            <a:buNone/>
          </a:pPr>
          <a:r>
            <a:rPr lang="en-GB" sz="1900" b="1" kern="1200" dirty="0"/>
            <a:t>Working with the professional bodies</a:t>
          </a:r>
          <a:endParaRPr lang="en-US" sz="1900" kern="1200" dirty="0"/>
        </a:p>
      </dsp:txBody>
      <dsp:txXfrm>
        <a:off x="867851" y="1880230"/>
        <a:ext cx="6953975" cy="751386"/>
      </dsp:txXfrm>
    </dsp:sp>
    <dsp:sp modelId="{D7F74CF0-900F-427D-9492-EF2977C09B87}">
      <dsp:nvSpPr>
        <dsp:cNvPr id="0" name=""/>
        <dsp:cNvSpPr/>
      </dsp:nvSpPr>
      <dsp:spPr>
        <a:xfrm>
          <a:off x="0" y="2819463"/>
          <a:ext cx="7821827" cy="75138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916A95-4004-4D13-9231-BCBAB9BCCC4F}">
      <dsp:nvSpPr>
        <dsp:cNvPr id="0" name=""/>
        <dsp:cNvSpPr/>
      </dsp:nvSpPr>
      <dsp:spPr>
        <a:xfrm>
          <a:off x="227294" y="2988525"/>
          <a:ext cx="413262" cy="41326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15834D-4312-43E8-B0D1-0A945D5F06FF}">
      <dsp:nvSpPr>
        <dsp:cNvPr id="0" name=""/>
        <dsp:cNvSpPr/>
      </dsp:nvSpPr>
      <dsp:spPr>
        <a:xfrm>
          <a:off x="867851" y="2819463"/>
          <a:ext cx="6953975" cy="751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522" tIns="79522" rIns="79522" bIns="79522" numCol="1" spcCol="1270" anchor="ctr" anchorCtr="0">
          <a:noAutofit/>
        </a:bodyPr>
        <a:lstStyle/>
        <a:p>
          <a:pPr marL="0" lvl="0" indent="0" algn="l" defTabSz="844550">
            <a:lnSpc>
              <a:spcPct val="100000"/>
            </a:lnSpc>
            <a:spcBef>
              <a:spcPct val="0"/>
            </a:spcBef>
            <a:spcAft>
              <a:spcPct val="35000"/>
            </a:spcAft>
            <a:buNone/>
          </a:pPr>
          <a:r>
            <a:rPr lang="en-GB" sz="1900" b="1" kern="1200" dirty="0"/>
            <a:t>Mobilising members to help achieve objectives</a:t>
          </a:r>
          <a:endParaRPr lang="en-US" sz="1900" kern="1200" dirty="0"/>
        </a:p>
      </dsp:txBody>
      <dsp:txXfrm>
        <a:off x="867851" y="2819463"/>
        <a:ext cx="6953975" cy="751386"/>
      </dsp:txXfrm>
    </dsp:sp>
    <dsp:sp modelId="{2F44612D-009A-4E45-B0DB-0C86F860FCA6}">
      <dsp:nvSpPr>
        <dsp:cNvPr id="0" name=""/>
        <dsp:cNvSpPr/>
      </dsp:nvSpPr>
      <dsp:spPr>
        <a:xfrm>
          <a:off x="0" y="3758697"/>
          <a:ext cx="7821827" cy="75138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7D3DDE-18DD-450B-B743-7776F13FF341}">
      <dsp:nvSpPr>
        <dsp:cNvPr id="0" name=""/>
        <dsp:cNvSpPr/>
      </dsp:nvSpPr>
      <dsp:spPr>
        <a:xfrm>
          <a:off x="227294" y="3927759"/>
          <a:ext cx="413262" cy="41326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396894-AD2A-4DC2-A7ED-A7F7BA8D44D0}">
      <dsp:nvSpPr>
        <dsp:cNvPr id="0" name=""/>
        <dsp:cNvSpPr/>
      </dsp:nvSpPr>
      <dsp:spPr>
        <a:xfrm>
          <a:off x="867851" y="3758697"/>
          <a:ext cx="6953975" cy="751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522" tIns="79522" rIns="79522" bIns="79522" numCol="1" spcCol="1270" anchor="ctr" anchorCtr="0">
          <a:noAutofit/>
        </a:bodyPr>
        <a:lstStyle/>
        <a:p>
          <a:pPr marL="0" lvl="0" indent="0" algn="l" defTabSz="844550">
            <a:lnSpc>
              <a:spcPct val="100000"/>
            </a:lnSpc>
            <a:spcBef>
              <a:spcPct val="0"/>
            </a:spcBef>
            <a:spcAft>
              <a:spcPct val="35000"/>
            </a:spcAft>
            <a:buNone/>
          </a:pPr>
          <a:r>
            <a:rPr lang="en-GB" sz="1900" b="1" kern="1200" dirty="0"/>
            <a:t>Harnessing digital technology</a:t>
          </a:r>
          <a:endParaRPr lang="en-US" sz="1900" kern="1200" dirty="0"/>
        </a:p>
      </dsp:txBody>
      <dsp:txXfrm>
        <a:off x="867851" y="3758697"/>
        <a:ext cx="6953975" cy="751386"/>
      </dsp:txXfrm>
    </dsp:sp>
    <dsp:sp modelId="{B0506156-CFE3-4E0F-A771-3CD42C6256AE}">
      <dsp:nvSpPr>
        <dsp:cNvPr id="0" name=""/>
        <dsp:cNvSpPr/>
      </dsp:nvSpPr>
      <dsp:spPr>
        <a:xfrm>
          <a:off x="0" y="4697930"/>
          <a:ext cx="7821827" cy="75138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E285F8-88C3-4466-81BA-525311B348D5}">
      <dsp:nvSpPr>
        <dsp:cNvPr id="0" name=""/>
        <dsp:cNvSpPr/>
      </dsp:nvSpPr>
      <dsp:spPr>
        <a:xfrm>
          <a:off x="227294" y="4866992"/>
          <a:ext cx="413262" cy="41326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7041F3-2EB0-4226-8A58-FE257A14AB61}">
      <dsp:nvSpPr>
        <dsp:cNvPr id="0" name=""/>
        <dsp:cNvSpPr/>
      </dsp:nvSpPr>
      <dsp:spPr>
        <a:xfrm>
          <a:off x="867851" y="4697930"/>
          <a:ext cx="6953975" cy="751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522" tIns="79522" rIns="79522" bIns="79522" numCol="1" spcCol="1270" anchor="ctr" anchorCtr="0">
          <a:noAutofit/>
        </a:bodyPr>
        <a:lstStyle/>
        <a:p>
          <a:pPr marL="0" lvl="0" indent="0" algn="l" defTabSz="844550">
            <a:lnSpc>
              <a:spcPct val="100000"/>
            </a:lnSpc>
            <a:spcBef>
              <a:spcPct val="0"/>
            </a:spcBef>
            <a:spcAft>
              <a:spcPct val="35000"/>
            </a:spcAft>
            <a:buNone/>
          </a:pPr>
          <a:r>
            <a:rPr lang="en-GB" sz="1900" b="1" kern="1200" dirty="0"/>
            <a:t>Sustainability built into planning</a:t>
          </a:r>
          <a:endParaRPr lang="en-US" sz="1900" kern="1200" dirty="0"/>
        </a:p>
      </dsp:txBody>
      <dsp:txXfrm>
        <a:off x="867851" y="4697930"/>
        <a:ext cx="6953975" cy="7513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CE434-7AED-4FDC-B1BF-FCE0F45A6763}">
      <dsp:nvSpPr>
        <dsp:cNvPr id="0" name=""/>
        <dsp:cNvSpPr/>
      </dsp:nvSpPr>
      <dsp:spPr>
        <a:xfrm rot="16200000">
          <a:off x="-666151" y="672023"/>
          <a:ext cx="3404683" cy="2060635"/>
        </a:xfrm>
        <a:prstGeom prst="flowChartManualOperation">
          <a:avLst/>
        </a:prstGeom>
        <a:solidFill>
          <a:schemeClr val="bg2">
            <a:lumMod val="75000"/>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None/>
          </a:pPr>
          <a:r>
            <a:rPr lang="en-GB" sz="1800" kern="1200" dirty="0"/>
            <a:t>Higher Education recruitment</a:t>
          </a:r>
        </a:p>
        <a:p>
          <a:pPr marL="114300" lvl="1" indent="-114300" algn="l" defTabSz="622300">
            <a:lnSpc>
              <a:spcPct val="90000"/>
            </a:lnSpc>
            <a:spcBef>
              <a:spcPct val="0"/>
            </a:spcBef>
            <a:spcAft>
              <a:spcPct val="15000"/>
            </a:spcAft>
            <a:buClr>
              <a:srgbClr val="FF0000"/>
            </a:buClr>
            <a:buFont typeface="Arial" panose="020B0604020202020204" pitchFamily="34" charset="0"/>
            <a:buChar char="•"/>
          </a:pPr>
          <a:r>
            <a:rPr lang="en-GB" sz="1400" kern="1200" dirty="0"/>
            <a:t>Continued marketing activities with open days and campaigns</a:t>
          </a:r>
        </a:p>
        <a:p>
          <a:pPr marL="114300" lvl="1" indent="-114300" algn="l" defTabSz="622300">
            <a:lnSpc>
              <a:spcPct val="90000"/>
            </a:lnSpc>
            <a:spcBef>
              <a:spcPct val="0"/>
            </a:spcBef>
            <a:spcAft>
              <a:spcPct val="15000"/>
            </a:spcAft>
            <a:buClr>
              <a:srgbClr val="FF0000"/>
            </a:buClr>
            <a:buFont typeface="Arial" panose="020B0604020202020204" pitchFamily="34" charset="0"/>
            <a:buChar char="•"/>
          </a:pPr>
          <a:r>
            <a:rPr lang="en-GB" sz="1400" kern="1200" dirty="0"/>
            <a:t>Outreach work from all universities including AHP departments and admissions teams</a:t>
          </a:r>
        </a:p>
      </dsp:txBody>
      <dsp:txXfrm rot="5400000">
        <a:off x="5873" y="680936"/>
        <a:ext cx="2060635" cy="2042809"/>
      </dsp:txXfrm>
    </dsp:sp>
    <dsp:sp modelId="{BB1434CA-B26D-4624-B6E7-68694A4F4DDF}">
      <dsp:nvSpPr>
        <dsp:cNvPr id="0" name=""/>
        <dsp:cNvSpPr/>
      </dsp:nvSpPr>
      <dsp:spPr>
        <a:xfrm rot="16200000">
          <a:off x="1549031" y="672023"/>
          <a:ext cx="3404683" cy="2060635"/>
        </a:xfrm>
        <a:prstGeom prst="flowChartManualOperation">
          <a:avLst/>
        </a:prstGeom>
        <a:solidFill>
          <a:schemeClr val="bg2">
            <a:lumMod val="75000"/>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None/>
          </a:pPr>
          <a:r>
            <a:rPr lang="en-GB" sz="1800" kern="1200" dirty="0"/>
            <a:t>Bursary</a:t>
          </a:r>
        </a:p>
        <a:p>
          <a:pPr marL="114300" lvl="1" indent="-114300" algn="l" defTabSz="622300">
            <a:lnSpc>
              <a:spcPct val="90000"/>
            </a:lnSpc>
            <a:spcBef>
              <a:spcPct val="0"/>
            </a:spcBef>
            <a:spcAft>
              <a:spcPct val="15000"/>
            </a:spcAft>
            <a:buClr>
              <a:srgbClr val="FF0000"/>
            </a:buClr>
            <a:buFont typeface="Arial" panose="020B0604020202020204" pitchFamily="34" charset="0"/>
            <a:buChar char="•"/>
          </a:pPr>
          <a:r>
            <a:rPr lang="en-GB" sz="1400" kern="1200" dirty="0">
              <a:hlinkClick xmlns:r="http://schemas.openxmlformats.org/officeDocument/2006/relationships" r:id="rId1"/>
            </a:rPr>
            <a:t>NHS Learning Support Fund</a:t>
          </a:r>
          <a:r>
            <a:rPr lang="en-GB" sz="1400" kern="1200" dirty="0"/>
            <a:t> included £5,000 bursary for nursing, midwifery and many allied health students for 2020/21 undergraduate enrolments</a:t>
          </a:r>
        </a:p>
      </dsp:txBody>
      <dsp:txXfrm rot="5400000">
        <a:off x="2221055" y="680936"/>
        <a:ext cx="2060635" cy="2042809"/>
      </dsp:txXfrm>
    </dsp:sp>
    <dsp:sp modelId="{80226FE1-7217-4F8F-AF42-13076F297D0A}">
      <dsp:nvSpPr>
        <dsp:cNvPr id="0" name=""/>
        <dsp:cNvSpPr/>
      </dsp:nvSpPr>
      <dsp:spPr>
        <a:xfrm rot="16200000">
          <a:off x="3764215" y="672023"/>
          <a:ext cx="3404683" cy="2060635"/>
        </a:xfrm>
        <a:prstGeom prst="flowChartManualOperation">
          <a:avLst/>
        </a:prstGeom>
        <a:solidFill>
          <a:schemeClr val="bg2">
            <a:lumMod val="75000"/>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None/>
          </a:pPr>
          <a:r>
            <a:rPr lang="en-GB" sz="1800" kern="1200" dirty="0"/>
            <a:t>COVID-19</a:t>
          </a:r>
        </a:p>
        <a:p>
          <a:pPr marL="114300" lvl="1" indent="-114300" algn="l" defTabSz="622300">
            <a:lnSpc>
              <a:spcPct val="90000"/>
            </a:lnSpc>
            <a:spcBef>
              <a:spcPct val="0"/>
            </a:spcBef>
            <a:spcAft>
              <a:spcPct val="15000"/>
            </a:spcAft>
            <a:buClr>
              <a:srgbClr val="FF0000"/>
            </a:buClr>
            <a:buChar char="•"/>
          </a:pPr>
          <a:r>
            <a:rPr lang="en-GB" sz="1400" kern="1200" dirty="0"/>
            <a:t>In </a:t>
          </a:r>
          <a:r>
            <a:rPr lang="en-GB" sz="1400" kern="1200" dirty="0">
              <a:hlinkClick xmlns:r="http://schemas.openxmlformats.org/officeDocument/2006/relationships" r:id="rId2"/>
            </a:rPr>
            <a:t>Feb 2021, UCAS </a:t>
          </a:r>
          <a:r>
            <a:rPr lang="en-GB" sz="1400" kern="1200" dirty="0"/>
            <a:t>reported an annual 32% increase in applications to nursing courses</a:t>
          </a:r>
        </a:p>
        <a:p>
          <a:pPr marL="114300" lvl="1" indent="-114300" algn="l" defTabSz="622300">
            <a:lnSpc>
              <a:spcPct val="90000"/>
            </a:lnSpc>
            <a:spcBef>
              <a:spcPct val="0"/>
            </a:spcBef>
            <a:spcAft>
              <a:spcPct val="15000"/>
            </a:spcAft>
            <a:buClr>
              <a:srgbClr val="FF0000"/>
            </a:buClr>
            <a:buChar char="•"/>
          </a:pPr>
          <a:r>
            <a:rPr lang="en-GB" sz="1400" kern="1200" dirty="0"/>
            <a:t>Changed perceptions of healthcare professions</a:t>
          </a:r>
        </a:p>
        <a:p>
          <a:pPr marL="114300" lvl="1" indent="-114300" algn="l" defTabSz="622300">
            <a:lnSpc>
              <a:spcPct val="90000"/>
            </a:lnSpc>
            <a:spcBef>
              <a:spcPct val="0"/>
            </a:spcBef>
            <a:spcAft>
              <a:spcPct val="15000"/>
            </a:spcAft>
            <a:buClr>
              <a:srgbClr val="FF0000"/>
            </a:buClr>
            <a:buChar char="•"/>
          </a:pPr>
          <a:r>
            <a:rPr lang="en-GB" sz="1400" kern="1200" dirty="0"/>
            <a:t>Revisions to work experience / shadowing</a:t>
          </a:r>
        </a:p>
      </dsp:txBody>
      <dsp:txXfrm rot="5400000">
        <a:off x="4436239" y="680936"/>
        <a:ext cx="2060635" cy="2042809"/>
      </dsp:txXfrm>
    </dsp:sp>
    <dsp:sp modelId="{96D334E2-AE5D-4CA3-9B1D-390968635F5A}">
      <dsp:nvSpPr>
        <dsp:cNvPr id="0" name=""/>
        <dsp:cNvSpPr/>
      </dsp:nvSpPr>
      <dsp:spPr>
        <a:xfrm rot="16200000">
          <a:off x="5979398" y="672023"/>
          <a:ext cx="3404683" cy="2060635"/>
        </a:xfrm>
        <a:prstGeom prst="flowChartManualOperation">
          <a:avLst/>
        </a:prstGeom>
        <a:solidFill>
          <a:schemeClr val="bg2">
            <a:lumMod val="75000"/>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None/>
          </a:pPr>
          <a:r>
            <a:rPr lang="en-GB" sz="1800" kern="1200" dirty="0"/>
            <a:t>Other campaigns</a:t>
          </a:r>
        </a:p>
        <a:p>
          <a:pPr marL="114300" lvl="1" indent="-114300" algn="l" defTabSz="622300">
            <a:lnSpc>
              <a:spcPct val="90000"/>
            </a:lnSpc>
            <a:spcBef>
              <a:spcPct val="0"/>
            </a:spcBef>
            <a:spcAft>
              <a:spcPct val="15000"/>
            </a:spcAft>
            <a:buClr>
              <a:srgbClr val="FF0000"/>
            </a:buClr>
            <a:buChar char="•"/>
          </a:pPr>
          <a:r>
            <a:rPr lang="en-GB" sz="1400" kern="1200" dirty="0"/>
            <a:t>NHS Careers campaigns and website “</a:t>
          </a:r>
          <a:r>
            <a:rPr lang="en-GB" sz="1400" kern="1200" dirty="0">
              <a:hlinkClick xmlns:r="http://schemas.openxmlformats.org/officeDocument/2006/relationships" r:id="rId3"/>
            </a:rPr>
            <a:t>We Are the NHS</a:t>
          </a:r>
          <a:r>
            <a:rPr lang="en-GB" sz="1400" kern="1200" dirty="0"/>
            <a:t>”</a:t>
          </a:r>
        </a:p>
        <a:p>
          <a:pPr marL="114300" lvl="1" indent="-114300" algn="l" defTabSz="622300">
            <a:lnSpc>
              <a:spcPct val="90000"/>
            </a:lnSpc>
            <a:spcBef>
              <a:spcPct val="0"/>
            </a:spcBef>
            <a:spcAft>
              <a:spcPct val="15000"/>
            </a:spcAft>
            <a:buClr>
              <a:srgbClr val="FF0000"/>
            </a:buClr>
            <a:buChar char="•"/>
          </a:pPr>
          <a:r>
            <a:rPr lang="en-GB" sz="1400" kern="1200" dirty="0"/>
            <a:t>HEE national and regional focus including </a:t>
          </a:r>
          <a:r>
            <a:rPr lang="en-GB" sz="1400" kern="1200" dirty="0">
              <a:hlinkClick xmlns:r="http://schemas.openxmlformats.org/officeDocument/2006/relationships" r:id="rId4"/>
            </a:rPr>
            <a:t>AHP Day</a:t>
          </a:r>
          <a:r>
            <a:rPr lang="en-GB" sz="1400" kern="1200" dirty="0"/>
            <a:t> </a:t>
          </a:r>
          <a:r>
            <a:rPr lang="en-GB" sz="1400" kern="1200" dirty="0">
              <a:solidFill>
                <a:srgbClr val="1A1A1A"/>
              </a:solidFill>
              <a:latin typeface="Calibri" panose="020F0502020204030204"/>
              <a:ea typeface="+mn-ea"/>
              <a:cs typeface="+mn-cs"/>
            </a:rPr>
            <a:t>and </a:t>
          </a:r>
          <a:r>
            <a:rPr lang="en-GB" sz="1400" kern="1200" dirty="0">
              <a:solidFill>
                <a:srgbClr val="1A1A1A"/>
              </a:solidFill>
              <a:latin typeface="Calibri" panose="020F0502020204030204"/>
              <a:ea typeface="+mn-ea"/>
              <a:cs typeface="+mn-cs"/>
              <a:hlinkClick xmlns:r="http://schemas.openxmlformats.org/officeDocument/2006/relationships" r:id="rId5"/>
            </a:rPr>
            <a:t>WOW</a:t>
          </a:r>
          <a:r>
            <a:rPr lang="en-GB" sz="1400" kern="1200" dirty="0">
              <a:solidFill>
                <a:srgbClr val="1A1A1A"/>
              </a:solidFill>
              <a:latin typeface="Calibri" panose="020F0502020204030204"/>
              <a:ea typeface="+mn-ea"/>
              <a:cs typeface="+mn-cs"/>
            </a:rPr>
            <a:t> shows </a:t>
          </a:r>
        </a:p>
      </dsp:txBody>
      <dsp:txXfrm rot="5400000">
        <a:off x="6651422" y="680936"/>
        <a:ext cx="2060635" cy="2042809"/>
      </dsp:txXfrm>
    </dsp:sp>
    <dsp:sp modelId="{F0DE019F-22E3-444E-9AE4-198D8FBD989D}">
      <dsp:nvSpPr>
        <dsp:cNvPr id="0" name=""/>
        <dsp:cNvSpPr/>
      </dsp:nvSpPr>
      <dsp:spPr>
        <a:xfrm rot="16200000">
          <a:off x="8194581" y="672023"/>
          <a:ext cx="3404683" cy="2060635"/>
        </a:xfrm>
        <a:prstGeom prst="flowChartManualOperation">
          <a:avLst/>
        </a:prstGeom>
        <a:solidFill>
          <a:schemeClr val="bg2">
            <a:lumMod val="75000"/>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None/>
          </a:pPr>
          <a:r>
            <a:rPr lang="en-GB" sz="1800" kern="1200" dirty="0"/>
            <a:t>SIHED</a:t>
          </a:r>
        </a:p>
        <a:p>
          <a:pPr marL="114300" lvl="1" indent="-114300" algn="l" defTabSz="622300">
            <a:lnSpc>
              <a:spcPct val="90000"/>
            </a:lnSpc>
            <a:spcBef>
              <a:spcPct val="0"/>
            </a:spcBef>
            <a:spcAft>
              <a:spcPct val="15000"/>
            </a:spcAft>
            <a:buClr>
              <a:srgbClr val="FF0000"/>
            </a:buClr>
            <a:buFont typeface="Arial" panose="020B0604020202020204" pitchFamily="34" charset="0"/>
            <a:buChar char="•"/>
          </a:pPr>
          <a:r>
            <a:rPr lang="en-GB" sz="1400" kern="1200" dirty="0"/>
            <a:t>Marketing and communications </a:t>
          </a:r>
          <a:r>
            <a:rPr lang="en-GB" sz="1400" kern="1200" dirty="0">
              <a:hlinkClick xmlns:r="http://schemas.openxmlformats.org/officeDocument/2006/relationships" r:id="rId6"/>
            </a:rPr>
            <a:t>campaigns</a:t>
          </a:r>
          <a:endParaRPr lang="en-GB" sz="1400" kern="1200" dirty="0"/>
        </a:p>
        <a:p>
          <a:pPr marL="114300" lvl="1" indent="-114300" algn="l" defTabSz="622300">
            <a:lnSpc>
              <a:spcPct val="90000"/>
            </a:lnSpc>
            <a:spcBef>
              <a:spcPct val="0"/>
            </a:spcBef>
            <a:spcAft>
              <a:spcPct val="15000"/>
            </a:spcAft>
            <a:buClr>
              <a:srgbClr val="FF0000"/>
            </a:buClr>
            <a:buFont typeface="Arial" panose="020B0604020202020204" pitchFamily="34" charset="0"/>
            <a:buChar char="•"/>
          </a:pPr>
          <a:r>
            <a:rPr lang="en-GB" sz="1400" kern="1200" dirty="0"/>
            <a:t>Connecting the professions, course providers, and potential students</a:t>
          </a:r>
        </a:p>
      </dsp:txBody>
      <dsp:txXfrm rot="5400000">
        <a:off x="8866605" y="680936"/>
        <a:ext cx="2060635" cy="2042809"/>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B0F1BF-B9B7-49EE-A039-06725F93E9B0}" type="datetimeFigureOut">
              <a:rPr lang="en-GB" smtClean="0"/>
              <a:t>28/05/2021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BC8C6E-9D45-4B7C-99DF-9640FEA0563D}" type="slidenum">
              <a:rPr lang="en-GB" smtClean="0"/>
              <a:t>‹#›</a:t>
            </a:fld>
            <a:endParaRPr lang="en-GB"/>
          </a:p>
        </p:txBody>
      </p:sp>
    </p:spTree>
    <p:extLst>
      <p:ext uri="{BB962C8B-B14F-4D97-AF65-F5344CB8AC3E}">
        <p14:creationId xmlns:p14="http://schemas.microsoft.com/office/powerpoint/2010/main" val="117242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BC8C6E-9D45-4B7C-99DF-9640FEA0563D}" type="slidenum">
              <a:rPr lang="en-GB" smtClean="0"/>
              <a:t>1</a:t>
            </a:fld>
            <a:endParaRPr lang="en-GB"/>
          </a:p>
        </p:txBody>
      </p:sp>
    </p:spTree>
    <p:extLst>
      <p:ext uri="{BB962C8B-B14F-4D97-AF65-F5344CB8AC3E}">
        <p14:creationId xmlns:p14="http://schemas.microsoft.com/office/powerpoint/2010/main" val="301965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BC8C6E-9D45-4B7C-99DF-9640FEA0563D}" type="slidenum">
              <a:rPr lang="en-GB" smtClean="0"/>
              <a:t>13</a:t>
            </a:fld>
            <a:endParaRPr lang="en-GB"/>
          </a:p>
        </p:txBody>
      </p:sp>
    </p:spTree>
    <p:extLst>
      <p:ext uri="{BB962C8B-B14F-4D97-AF65-F5344CB8AC3E}">
        <p14:creationId xmlns:p14="http://schemas.microsoft.com/office/powerpoint/2010/main" val="3245896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BC8C6E-9D45-4B7C-99DF-9640FEA0563D}" type="slidenum">
              <a:rPr lang="en-GB" smtClean="0"/>
              <a:t>2</a:t>
            </a:fld>
            <a:endParaRPr lang="en-GB"/>
          </a:p>
        </p:txBody>
      </p:sp>
    </p:spTree>
    <p:extLst>
      <p:ext uri="{BB962C8B-B14F-4D97-AF65-F5344CB8AC3E}">
        <p14:creationId xmlns:p14="http://schemas.microsoft.com/office/powerpoint/2010/main" val="3170431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dirty="0"/>
          </a:p>
        </p:txBody>
      </p:sp>
      <p:sp>
        <p:nvSpPr>
          <p:cNvPr id="4" name="Slide Number Placeholder 3"/>
          <p:cNvSpPr>
            <a:spLocks noGrp="1"/>
          </p:cNvSpPr>
          <p:nvPr>
            <p:ph type="sldNum" sz="quarter" idx="5"/>
          </p:nvPr>
        </p:nvSpPr>
        <p:spPr/>
        <p:txBody>
          <a:bodyPr/>
          <a:lstStyle/>
          <a:p>
            <a:fld id="{57BC8C6E-9D45-4B7C-99DF-9640FEA0563D}" type="slidenum">
              <a:rPr lang="en-GB" smtClean="0"/>
              <a:t>3</a:t>
            </a:fld>
            <a:endParaRPr lang="en-GB"/>
          </a:p>
        </p:txBody>
      </p:sp>
    </p:spTree>
    <p:extLst>
      <p:ext uri="{BB962C8B-B14F-4D97-AF65-F5344CB8AC3E}">
        <p14:creationId xmlns:p14="http://schemas.microsoft.com/office/powerpoint/2010/main" val="912629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BC8C6E-9D45-4B7C-99DF-9640FEA0563D}" type="slidenum">
              <a:rPr lang="en-GB" smtClean="0"/>
              <a:t>4</a:t>
            </a:fld>
            <a:endParaRPr lang="en-GB"/>
          </a:p>
        </p:txBody>
      </p:sp>
    </p:spTree>
    <p:extLst>
      <p:ext uri="{BB962C8B-B14F-4D97-AF65-F5344CB8AC3E}">
        <p14:creationId xmlns:p14="http://schemas.microsoft.com/office/powerpoint/2010/main" val="3272487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BC8C6E-9D45-4B7C-99DF-9640FEA0563D}" type="slidenum">
              <a:rPr lang="en-GB" smtClean="0"/>
              <a:t>5</a:t>
            </a:fld>
            <a:endParaRPr lang="en-GB"/>
          </a:p>
        </p:txBody>
      </p:sp>
    </p:spTree>
    <p:extLst>
      <p:ext uri="{BB962C8B-B14F-4D97-AF65-F5344CB8AC3E}">
        <p14:creationId xmlns:p14="http://schemas.microsoft.com/office/powerpoint/2010/main" val="3473079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000" b="1" kern="1200" dirty="0">
              <a:solidFill>
                <a:srgbClr val="DA291C"/>
              </a:solidFill>
              <a:latin typeface="Century Gothic" panose="020B0502020202020204" pitchFamily="34" charset="0"/>
              <a:ea typeface="+mj-ea"/>
              <a:cs typeface="+mj-cs"/>
            </a:endParaRPr>
          </a:p>
        </p:txBody>
      </p:sp>
      <p:sp>
        <p:nvSpPr>
          <p:cNvPr id="4" name="Slide Number Placeholder 3"/>
          <p:cNvSpPr>
            <a:spLocks noGrp="1"/>
          </p:cNvSpPr>
          <p:nvPr>
            <p:ph type="sldNum" sz="quarter" idx="5"/>
          </p:nvPr>
        </p:nvSpPr>
        <p:spPr/>
        <p:txBody>
          <a:bodyPr/>
          <a:lstStyle/>
          <a:p>
            <a:fld id="{57BC8C6E-9D45-4B7C-99DF-9640FEA0563D}" type="slidenum">
              <a:rPr lang="en-GB" smtClean="0"/>
              <a:t>6</a:t>
            </a:fld>
            <a:endParaRPr lang="en-GB"/>
          </a:p>
        </p:txBody>
      </p:sp>
    </p:spTree>
    <p:extLst>
      <p:ext uri="{BB962C8B-B14F-4D97-AF65-F5344CB8AC3E}">
        <p14:creationId xmlns:p14="http://schemas.microsoft.com/office/powerpoint/2010/main" val="585022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BC8C6E-9D45-4B7C-99DF-9640FEA0563D}" type="slidenum">
              <a:rPr lang="en-GB" smtClean="0"/>
              <a:t>8</a:t>
            </a:fld>
            <a:endParaRPr lang="en-GB"/>
          </a:p>
        </p:txBody>
      </p:sp>
    </p:spTree>
    <p:extLst>
      <p:ext uri="{BB962C8B-B14F-4D97-AF65-F5344CB8AC3E}">
        <p14:creationId xmlns:p14="http://schemas.microsoft.com/office/powerpoint/2010/main" val="869769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BC8C6E-9D45-4B7C-99DF-9640FEA0563D}" type="slidenum">
              <a:rPr lang="en-GB" smtClean="0"/>
              <a:t>9</a:t>
            </a:fld>
            <a:endParaRPr lang="en-GB"/>
          </a:p>
        </p:txBody>
      </p:sp>
    </p:spTree>
    <p:extLst>
      <p:ext uri="{BB962C8B-B14F-4D97-AF65-F5344CB8AC3E}">
        <p14:creationId xmlns:p14="http://schemas.microsoft.com/office/powerpoint/2010/main" val="3537507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BC8C6E-9D45-4B7C-99DF-9640FEA0563D}" type="slidenum">
              <a:rPr lang="en-GB" smtClean="0"/>
              <a:t>10</a:t>
            </a:fld>
            <a:endParaRPr lang="en-GB"/>
          </a:p>
        </p:txBody>
      </p:sp>
    </p:spTree>
    <p:extLst>
      <p:ext uri="{BB962C8B-B14F-4D97-AF65-F5344CB8AC3E}">
        <p14:creationId xmlns:p14="http://schemas.microsoft.com/office/powerpoint/2010/main" val="31873092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DA291C"/>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C1C07A-7700-4945-92DF-A977470187E9}"/>
              </a:ext>
            </a:extLst>
          </p:cNvPr>
          <p:cNvSpPr/>
          <p:nvPr userDrawn="1"/>
        </p:nvSpPr>
        <p:spPr>
          <a:xfrm>
            <a:off x="0" y="5598000"/>
            <a:ext cx="12193200" cy="1260000"/>
          </a:xfrm>
          <a:prstGeom prst="rect">
            <a:avLst/>
          </a:prstGeom>
          <a:solidFill>
            <a:srgbClr val="9A3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630000" y="2160000"/>
            <a:ext cx="4619333" cy="2520000"/>
          </a:xfrm>
        </p:spPr>
        <p:txBody>
          <a:bodyPr anchor="t" anchorCtr="0">
            <a:noAutofit/>
          </a:bodyPr>
          <a:lstStyle>
            <a:lvl1pPr algn="l">
              <a:defRPr sz="4000">
                <a:solidFill>
                  <a:srgbClr val="FFFFFF"/>
                </a:solidFill>
              </a:defRPr>
            </a:lvl1pPr>
          </a:lstStyle>
          <a:p>
            <a:r>
              <a:rPr lang="en-US" noProof="0"/>
              <a:t>Click to edit Master title style</a:t>
            </a:r>
            <a:endParaRPr lang="en-GB" noProof="0" dirty="0"/>
          </a:p>
        </p:txBody>
      </p:sp>
      <p:sp>
        <p:nvSpPr>
          <p:cNvPr id="3" name="Subtitle 2"/>
          <p:cNvSpPr>
            <a:spLocks noGrp="1"/>
          </p:cNvSpPr>
          <p:nvPr>
            <p:ph type="subTitle" idx="1" hasCustomPrompt="1"/>
          </p:nvPr>
        </p:nvSpPr>
        <p:spPr>
          <a:xfrm>
            <a:off x="630000" y="5886000"/>
            <a:ext cx="4618800" cy="720000"/>
          </a:xfrm>
        </p:spPr>
        <p:txBody>
          <a:bodyPr anchor="ctr" anchorCtr="0">
            <a:noAutofit/>
          </a:bodyPr>
          <a:lstStyle>
            <a:lvl1pPr marL="0" indent="0" algn="l">
              <a:lnSpc>
                <a:spcPct val="70000"/>
              </a:lnSpc>
              <a:buNone/>
              <a:defRPr sz="22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style2</a:t>
            </a:r>
          </a:p>
          <a:p>
            <a:endParaRPr lang="en-GB" noProof="0" dirty="0"/>
          </a:p>
        </p:txBody>
      </p:sp>
      <p:sp>
        <p:nvSpPr>
          <p:cNvPr id="8" name="Date Placeholder 3">
            <a:extLst>
              <a:ext uri="{FF2B5EF4-FFF2-40B4-BE49-F238E27FC236}">
                <a16:creationId xmlns:a16="http://schemas.microsoft.com/office/drawing/2014/main" id="{C559EC42-90DB-4276-9D48-30FA345E4230}"/>
              </a:ext>
            </a:extLst>
          </p:cNvPr>
          <p:cNvSpPr>
            <a:spLocks noGrp="1"/>
          </p:cNvSpPr>
          <p:nvPr>
            <p:ph type="dt" sz="half" idx="10"/>
          </p:nvPr>
        </p:nvSpPr>
        <p:spPr>
          <a:xfrm>
            <a:off x="630000" y="4968000"/>
            <a:ext cx="4618800" cy="360000"/>
          </a:xfrm>
          <a:prstGeom prst="rect">
            <a:avLst/>
          </a:prstGeom>
        </p:spPr>
        <p:txBody>
          <a:bodyPr/>
          <a:lstStyle>
            <a:lvl1pPr>
              <a:defRPr b="1">
                <a:solidFill>
                  <a:srgbClr val="FFFFFF"/>
                </a:solidFill>
                <a:latin typeface="Century Gothic" panose="020B0502020202020204" pitchFamily="34" charset="0"/>
              </a:defRPr>
            </a:lvl1pPr>
          </a:lstStyle>
          <a:p>
            <a:fld id="{87C8B30A-FF68-4B8C-91E4-0AF48F732EA3}" type="datetimeFigureOut">
              <a:rPr lang="en-GB" smtClean="0"/>
              <a:pPr/>
              <a:t>28/05/2021</a:t>
            </a:fld>
            <a:endParaRPr lang="en-GB" dirty="0"/>
          </a:p>
        </p:txBody>
      </p:sp>
      <p:pic>
        <p:nvPicPr>
          <p:cNvPr id="10" name="Picture 9">
            <a:extLst>
              <a:ext uri="{FF2B5EF4-FFF2-40B4-BE49-F238E27FC236}">
                <a16:creationId xmlns:a16="http://schemas.microsoft.com/office/drawing/2014/main" id="{FB0D5C60-2244-484F-B1DB-D6422566FB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000" y="720000"/>
            <a:ext cx="1368000" cy="404737"/>
          </a:xfrm>
          <a:prstGeom prst="rect">
            <a:avLst/>
          </a:prstGeom>
        </p:spPr>
      </p:pic>
      <p:sp>
        <p:nvSpPr>
          <p:cNvPr id="14" name="Picture Placeholder 13">
            <a:extLst>
              <a:ext uri="{FF2B5EF4-FFF2-40B4-BE49-F238E27FC236}">
                <a16:creationId xmlns:a16="http://schemas.microsoft.com/office/drawing/2014/main" id="{545BD3FF-25DD-4BD2-90CB-285F7AE5A043}"/>
              </a:ext>
            </a:extLst>
          </p:cNvPr>
          <p:cNvSpPr>
            <a:spLocks noGrp="1"/>
          </p:cNvSpPr>
          <p:nvPr>
            <p:ph type="pic" sz="quarter" idx="11"/>
          </p:nvPr>
        </p:nvSpPr>
        <p:spPr>
          <a:xfrm>
            <a:off x="5425200" y="0"/>
            <a:ext cx="6768000" cy="6858000"/>
          </a:xfrm>
          <a:custGeom>
            <a:avLst/>
            <a:gdLst>
              <a:gd name="connsiteX0" fmla="*/ 0 w 6768000"/>
              <a:gd name="connsiteY0" fmla="*/ 0 h 6858000"/>
              <a:gd name="connsiteX1" fmla="*/ 6768000 w 6768000"/>
              <a:gd name="connsiteY1" fmla="*/ 0 h 6858000"/>
              <a:gd name="connsiteX2" fmla="*/ 6768000 w 6768000"/>
              <a:gd name="connsiteY2" fmla="*/ 6858000 h 6858000"/>
              <a:gd name="connsiteX3" fmla="*/ 0 w 6768000"/>
              <a:gd name="connsiteY3" fmla="*/ 6858000 h 6858000"/>
              <a:gd name="connsiteX4" fmla="*/ 0 w 6768000"/>
              <a:gd name="connsiteY4" fmla="*/ 0 h 6858000"/>
              <a:gd name="connsiteX0" fmla="*/ 0 w 6768000"/>
              <a:gd name="connsiteY0" fmla="*/ 0 h 6858000"/>
              <a:gd name="connsiteX1" fmla="*/ 6768000 w 6768000"/>
              <a:gd name="connsiteY1" fmla="*/ 0 h 6858000"/>
              <a:gd name="connsiteX2" fmla="*/ 6768000 w 6768000"/>
              <a:gd name="connsiteY2" fmla="*/ 6858000 h 6858000"/>
              <a:gd name="connsiteX3" fmla="*/ 0 w 6768000"/>
              <a:gd name="connsiteY3" fmla="*/ 6858000 h 6858000"/>
              <a:gd name="connsiteX4" fmla="*/ 0 w 6768000"/>
              <a:gd name="connsiteY4" fmla="*/ 0 h 6858000"/>
              <a:gd name="connsiteX0" fmla="*/ 2378192 w 9146192"/>
              <a:gd name="connsiteY0" fmla="*/ 0 h 6858000"/>
              <a:gd name="connsiteX1" fmla="*/ 9146192 w 9146192"/>
              <a:gd name="connsiteY1" fmla="*/ 0 h 6858000"/>
              <a:gd name="connsiteX2" fmla="*/ 9146192 w 9146192"/>
              <a:gd name="connsiteY2" fmla="*/ 6858000 h 6858000"/>
              <a:gd name="connsiteX3" fmla="*/ 2378192 w 9146192"/>
              <a:gd name="connsiteY3" fmla="*/ 6858000 h 6858000"/>
              <a:gd name="connsiteX4" fmla="*/ 2378192 w 9146192"/>
              <a:gd name="connsiteY4" fmla="*/ 0 h 6858000"/>
              <a:gd name="connsiteX0" fmla="*/ 2382590 w 9150590"/>
              <a:gd name="connsiteY0" fmla="*/ 0 h 6858000"/>
              <a:gd name="connsiteX1" fmla="*/ 9150590 w 9150590"/>
              <a:gd name="connsiteY1" fmla="*/ 0 h 6858000"/>
              <a:gd name="connsiteX2" fmla="*/ 9150590 w 9150590"/>
              <a:gd name="connsiteY2" fmla="*/ 6858000 h 6858000"/>
              <a:gd name="connsiteX3" fmla="*/ 2365657 w 9150590"/>
              <a:gd name="connsiteY3" fmla="*/ 6858000 h 6858000"/>
              <a:gd name="connsiteX4" fmla="*/ 2382590 w 9150590"/>
              <a:gd name="connsiteY4" fmla="*/ 0 h 6858000"/>
              <a:gd name="connsiteX0" fmla="*/ 3186463 w 9954463"/>
              <a:gd name="connsiteY0" fmla="*/ 0 h 6858000"/>
              <a:gd name="connsiteX1" fmla="*/ 9954463 w 9954463"/>
              <a:gd name="connsiteY1" fmla="*/ 0 h 6858000"/>
              <a:gd name="connsiteX2" fmla="*/ 9954463 w 9954463"/>
              <a:gd name="connsiteY2" fmla="*/ 6858000 h 6858000"/>
              <a:gd name="connsiteX3" fmla="*/ 3169530 w 9954463"/>
              <a:gd name="connsiteY3" fmla="*/ 6858000 h 6858000"/>
              <a:gd name="connsiteX4" fmla="*/ 3186463 w 9954463"/>
              <a:gd name="connsiteY4" fmla="*/ 0 h 6858000"/>
              <a:gd name="connsiteX0" fmla="*/ 4008967 w 10776967"/>
              <a:gd name="connsiteY0" fmla="*/ 0 h 6858000"/>
              <a:gd name="connsiteX1" fmla="*/ 10776967 w 10776967"/>
              <a:gd name="connsiteY1" fmla="*/ 0 h 6858000"/>
              <a:gd name="connsiteX2" fmla="*/ 10776967 w 10776967"/>
              <a:gd name="connsiteY2" fmla="*/ 6858000 h 6858000"/>
              <a:gd name="connsiteX3" fmla="*/ 3992034 w 10776967"/>
              <a:gd name="connsiteY3" fmla="*/ 6858000 h 6858000"/>
              <a:gd name="connsiteX4" fmla="*/ 4008967 w 10776967"/>
              <a:gd name="connsiteY4" fmla="*/ 0 h 6858000"/>
              <a:gd name="connsiteX0" fmla="*/ 2705185 w 9473185"/>
              <a:gd name="connsiteY0" fmla="*/ 0 h 6858000"/>
              <a:gd name="connsiteX1" fmla="*/ 9473185 w 9473185"/>
              <a:gd name="connsiteY1" fmla="*/ 0 h 6858000"/>
              <a:gd name="connsiteX2" fmla="*/ 9473185 w 9473185"/>
              <a:gd name="connsiteY2" fmla="*/ 6858000 h 6858000"/>
              <a:gd name="connsiteX3" fmla="*/ 2688252 w 9473185"/>
              <a:gd name="connsiteY3" fmla="*/ 6858000 h 6858000"/>
              <a:gd name="connsiteX4" fmla="*/ 2705185 w 9473185"/>
              <a:gd name="connsiteY4" fmla="*/ 0 h 6858000"/>
              <a:gd name="connsiteX0" fmla="*/ 2032430 w 8800430"/>
              <a:gd name="connsiteY0" fmla="*/ 0 h 6858000"/>
              <a:gd name="connsiteX1" fmla="*/ 8800430 w 8800430"/>
              <a:gd name="connsiteY1" fmla="*/ 0 h 6858000"/>
              <a:gd name="connsiteX2" fmla="*/ 8800430 w 8800430"/>
              <a:gd name="connsiteY2" fmla="*/ 6858000 h 6858000"/>
              <a:gd name="connsiteX3" fmla="*/ 2015497 w 8800430"/>
              <a:gd name="connsiteY3" fmla="*/ 6858000 h 6858000"/>
              <a:gd name="connsiteX4" fmla="*/ 2032430 w 8800430"/>
              <a:gd name="connsiteY4" fmla="*/ 0 h 6858000"/>
              <a:gd name="connsiteX0" fmla="*/ 1596132 w 8364132"/>
              <a:gd name="connsiteY0" fmla="*/ 0 h 6858000"/>
              <a:gd name="connsiteX1" fmla="*/ 8364132 w 8364132"/>
              <a:gd name="connsiteY1" fmla="*/ 0 h 6858000"/>
              <a:gd name="connsiteX2" fmla="*/ 8364132 w 8364132"/>
              <a:gd name="connsiteY2" fmla="*/ 6858000 h 6858000"/>
              <a:gd name="connsiteX3" fmla="*/ 1579199 w 8364132"/>
              <a:gd name="connsiteY3" fmla="*/ 6858000 h 6858000"/>
              <a:gd name="connsiteX4" fmla="*/ 1596132 w 8364132"/>
              <a:gd name="connsiteY4" fmla="*/ 0 h 6858000"/>
              <a:gd name="connsiteX0" fmla="*/ 1704271 w 8472271"/>
              <a:gd name="connsiteY0" fmla="*/ 0 h 6858000"/>
              <a:gd name="connsiteX1" fmla="*/ 8472271 w 8472271"/>
              <a:gd name="connsiteY1" fmla="*/ 0 h 6858000"/>
              <a:gd name="connsiteX2" fmla="*/ 8472271 w 8472271"/>
              <a:gd name="connsiteY2" fmla="*/ 6858000 h 6858000"/>
              <a:gd name="connsiteX3" fmla="*/ 1687338 w 8472271"/>
              <a:gd name="connsiteY3" fmla="*/ 6858000 h 6858000"/>
              <a:gd name="connsiteX4" fmla="*/ 1704271 w 847227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2271" h="6858000">
                <a:moveTo>
                  <a:pt x="1704271" y="0"/>
                </a:moveTo>
                <a:lnTo>
                  <a:pt x="8472271" y="0"/>
                </a:lnTo>
                <a:lnTo>
                  <a:pt x="8472271" y="6858000"/>
                </a:lnTo>
                <a:lnTo>
                  <a:pt x="1687338" y="6858000"/>
                </a:lnTo>
                <a:cubicBezTo>
                  <a:pt x="366537" y="5367866"/>
                  <a:pt x="-1343730" y="3064934"/>
                  <a:pt x="1704271" y="0"/>
                </a:cubicBezTo>
                <a:close/>
              </a:path>
            </a:pathLst>
          </a:custGeom>
          <a:solidFill>
            <a:srgbClr val="EBEDEE"/>
          </a:solidFill>
        </p:spPr>
        <p:txBody>
          <a:bodyPr/>
          <a:lstStyle/>
          <a:p>
            <a:r>
              <a:rPr lang="en-US"/>
              <a:t>Click icon to add picture</a:t>
            </a:r>
            <a:endParaRPr lang="en-GB"/>
          </a:p>
        </p:txBody>
      </p:sp>
    </p:spTree>
    <p:extLst>
      <p:ext uri="{BB962C8B-B14F-4D97-AF65-F5344CB8AC3E}">
        <p14:creationId xmlns:p14="http://schemas.microsoft.com/office/powerpoint/2010/main" val="2797933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Content Placeholder 2"/>
          <p:cNvSpPr>
            <a:spLocks noGrp="1"/>
          </p:cNvSpPr>
          <p:nvPr>
            <p:ph sz="half" idx="1"/>
          </p:nvPr>
        </p:nvSpPr>
        <p:spPr>
          <a:xfrm>
            <a:off x="673200" y="1512000"/>
            <a:ext cx="5392800" cy="462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p:cNvSpPr>
            <a:spLocks noGrp="1"/>
          </p:cNvSpPr>
          <p:nvPr>
            <p:ph sz="half" idx="2"/>
          </p:nvPr>
        </p:nvSpPr>
        <p:spPr>
          <a:xfrm>
            <a:off x="6210000" y="1512000"/>
            <a:ext cx="5392800" cy="462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Slide Number Placeholder 6"/>
          <p:cNvSpPr>
            <a:spLocks noGrp="1"/>
          </p:cNvSpPr>
          <p:nvPr>
            <p:ph type="sldNum" sz="quarter" idx="12"/>
          </p:nvPr>
        </p:nvSpPr>
        <p:spPr/>
        <p:txBody>
          <a:bodyPr/>
          <a:lstStyle/>
          <a:p>
            <a:fld id="{815D9BB5-3D4A-430A-A74F-AF7991EAA22B}" type="slidenum">
              <a:rPr lang="en-GB" smtClean="0"/>
              <a:t>‹#›</a:t>
            </a:fld>
            <a:endParaRPr lang="en-GB"/>
          </a:p>
        </p:txBody>
      </p:sp>
    </p:spTree>
    <p:extLst>
      <p:ext uri="{BB962C8B-B14F-4D97-AF65-F5344CB8AC3E}">
        <p14:creationId xmlns:p14="http://schemas.microsoft.com/office/powerpoint/2010/main" val="3022444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ragraphs with Intro and Image">
    <p:spTree>
      <p:nvGrpSpPr>
        <p:cNvPr id="1" name=""/>
        <p:cNvGrpSpPr/>
        <p:nvPr/>
      </p:nvGrpSpPr>
      <p:grpSpPr>
        <a:xfrm>
          <a:off x="0" y="0"/>
          <a:ext cx="0" cy="0"/>
          <a:chOff x="0" y="0"/>
          <a:chExt cx="0" cy="0"/>
        </a:xfrm>
      </p:grpSpPr>
      <p:sp>
        <p:nvSpPr>
          <p:cNvPr id="2" name="Title 1"/>
          <p:cNvSpPr>
            <a:spLocks noGrp="1"/>
          </p:cNvSpPr>
          <p:nvPr>
            <p:ph type="title"/>
          </p:nvPr>
        </p:nvSpPr>
        <p:spPr>
          <a:xfrm>
            <a:off x="673200" y="630000"/>
            <a:ext cx="6174000" cy="720000"/>
          </a:xfrm>
        </p:spPr>
        <p:txBody>
          <a:bodyPr/>
          <a:lstStyle/>
          <a:p>
            <a:r>
              <a:rPr lang="en-US" noProof="0"/>
              <a:t>Click to edit Master title style</a:t>
            </a:r>
            <a:endParaRPr lang="en-GB" noProof="0" dirty="0"/>
          </a:p>
        </p:txBody>
      </p:sp>
      <p:sp>
        <p:nvSpPr>
          <p:cNvPr id="3" name="Content Placeholder 2"/>
          <p:cNvSpPr>
            <a:spLocks noGrp="1"/>
          </p:cNvSpPr>
          <p:nvPr>
            <p:ph sz="half" idx="1"/>
          </p:nvPr>
        </p:nvSpPr>
        <p:spPr>
          <a:xfrm>
            <a:off x="673200" y="1512000"/>
            <a:ext cx="5392800" cy="4626000"/>
          </a:xfrm>
        </p:spPr>
        <p:txBody>
          <a:bodyPr/>
          <a:lstStyle>
            <a:lvl3pPr>
              <a:spcAft>
                <a:spcPts val="500"/>
              </a:spcAft>
              <a:defRPr b="0">
                <a:solidFill>
                  <a:srgbClr val="000000"/>
                </a:solidFill>
              </a:defRPr>
            </a:lvl3pPr>
          </a:lstStyle>
          <a:p>
            <a:pPr lvl="0"/>
            <a:r>
              <a:rPr lang="en-US" noProof="0"/>
              <a:t>Click to edit Master text styles</a:t>
            </a:r>
          </a:p>
          <a:p>
            <a:pPr lvl="1"/>
            <a:r>
              <a:rPr lang="en-US" noProof="0"/>
              <a:t>Second level</a:t>
            </a:r>
          </a:p>
          <a:p>
            <a:pPr lvl="2"/>
            <a:r>
              <a:rPr lang="en-US" noProof="0"/>
              <a:t>Third level</a:t>
            </a:r>
          </a:p>
        </p:txBody>
      </p:sp>
      <p:sp>
        <p:nvSpPr>
          <p:cNvPr id="7" name="Slide Number Placeholder 6"/>
          <p:cNvSpPr>
            <a:spLocks noGrp="1"/>
          </p:cNvSpPr>
          <p:nvPr>
            <p:ph type="sldNum" sz="quarter" idx="12"/>
          </p:nvPr>
        </p:nvSpPr>
        <p:spPr/>
        <p:txBody>
          <a:bodyPr/>
          <a:lstStyle/>
          <a:p>
            <a:fld id="{815D9BB5-3D4A-430A-A74F-AF7991EAA22B}" type="slidenum">
              <a:rPr lang="en-GB" smtClean="0"/>
              <a:t>‹#›</a:t>
            </a:fld>
            <a:endParaRPr lang="en-GB"/>
          </a:p>
        </p:txBody>
      </p:sp>
      <p:sp>
        <p:nvSpPr>
          <p:cNvPr id="6" name="Picture Placeholder 5">
            <a:extLst>
              <a:ext uri="{FF2B5EF4-FFF2-40B4-BE49-F238E27FC236}">
                <a16:creationId xmlns:a16="http://schemas.microsoft.com/office/drawing/2014/main" id="{710661FF-E499-43F1-B64D-CA70E2DEB177}"/>
              </a:ext>
            </a:extLst>
          </p:cNvPr>
          <p:cNvSpPr>
            <a:spLocks noGrp="1"/>
          </p:cNvSpPr>
          <p:nvPr>
            <p:ph type="pic" sz="quarter" idx="13"/>
          </p:nvPr>
        </p:nvSpPr>
        <p:spPr>
          <a:xfrm>
            <a:off x="6834163" y="1116000"/>
            <a:ext cx="4626000" cy="4626000"/>
          </a:xfrm>
          <a:prstGeom prst="ellipse">
            <a:avLst/>
          </a:prstGeom>
          <a:solidFill>
            <a:srgbClr val="EBEDEE"/>
          </a:solidFill>
        </p:spPr>
        <p:txBody>
          <a:bodyPr/>
          <a:lstStyle/>
          <a:p>
            <a:r>
              <a:rPr lang="en-US"/>
              <a:t>Click icon to add picture</a:t>
            </a:r>
            <a:endParaRPr lang="en-GB"/>
          </a:p>
        </p:txBody>
      </p:sp>
    </p:spTree>
    <p:extLst>
      <p:ext uri="{BB962C8B-B14F-4D97-AF65-F5344CB8AC3E}">
        <p14:creationId xmlns:p14="http://schemas.microsoft.com/office/powerpoint/2010/main" val="3658102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with Image">
    <p:spTree>
      <p:nvGrpSpPr>
        <p:cNvPr id="1" name=""/>
        <p:cNvGrpSpPr/>
        <p:nvPr/>
      </p:nvGrpSpPr>
      <p:grpSpPr>
        <a:xfrm>
          <a:off x="0" y="0"/>
          <a:ext cx="0" cy="0"/>
          <a:chOff x="0" y="0"/>
          <a:chExt cx="0" cy="0"/>
        </a:xfrm>
      </p:grpSpPr>
      <p:sp>
        <p:nvSpPr>
          <p:cNvPr id="2" name="Title 1"/>
          <p:cNvSpPr>
            <a:spLocks noGrp="1"/>
          </p:cNvSpPr>
          <p:nvPr>
            <p:ph type="title"/>
          </p:nvPr>
        </p:nvSpPr>
        <p:spPr>
          <a:xfrm>
            <a:off x="673200" y="630000"/>
            <a:ext cx="6174000" cy="720000"/>
          </a:xfrm>
        </p:spPr>
        <p:txBody>
          <a:bodyPr/>
          <a:lstStyle/>
          <a:p>
            <a:r>
              <a:rPr lang="en-US" noProof="0"/>
              <a:t>Click to edit Master title style</a:t>
            </a:r>
            <a:endParaRPr lang="en-GB" noProof="0" dirty="0"/>
          </a:p>
        </p:txBody>
      </p:sp>
      <p:sp>
        <p:nvSpPr>
          <p:cNvPr id="3" name="Content Placeholder 2"/>
          <p:cNvSpPr>
            <a:spLocks noGrp="1"/>
          </p:cNvSpPr>
          <p:nvPr>
            <p:ph sz="half" idx="1"/>
          </p:nvPr>
        </p:nvSpPr>
        <p:spPr>
          <a:xfrm>
            <a:off x="673200" y="1512000"/>
            <a:ext cx="5392800" cy="4626000"/>
          </a:xfrm>
        </p:spPr>
        <p:txBody>
          <a:bodyPr/>
          <a:lstStyle>
            <a:lvl1pPr marL="230400" indent="-230400">
              <a:spcBef>
                <a:spcPts val="500"/>
              </a:spcBef>
              <a:spcAft>
                <a:spcPts val="500"/>
              </a:spcAft>
              <a:buClr>
                <a:srgbClr val="DA291C"/>
              </a:buClr>
              <a:buFont typeface="Arial" panose="020B0604020202020204" pitchFamily="34" charset="0"/>
              <a:buChar char="•"/>
              <a:defRPr b="0">
                <a:solidFill>
                  <a:srgbClr val="000000"/>
                </a:solidFill>
              </a:defRPr>
            </a:lvl1pPr>
            <a:lvl3pPr>
              <a:spcAft>
                <a:spcPts val="500"/>
              </a:spcAft>
              <a:defRPr b="0">
                <a:solidFill>
                  <a:srgbClr val="000000"/>
                </a:solidFill>
              </a:defRPr>
            </a:lvl3pPr>
          </a:lstStyle>
          <a:p>
            <a:pPr lvl="0"/>
            <a:r>
              <a:rPr lang="en-US" noProof="0"/>
              <a:t>Click to edit Master text styles</a:t>
            </a:r>
          </a:p>
        </p:txBody>
      </p:sp>
      <p:sp>
        <p:nvSpPr>
          <p:cNvPr id="7" name="Slide Number Placeholder 6"/>
          <p:cNvSpPr>
            <a:spLocks noGrp="1"/>
          </p:cNvSpPr>
          <p:nvPr>
            <p:ph type="sldNum" sz="quarter" idx="12"/>
          </p:nvPr>
        </p:nvSpPr>
        <p:spPr/>
        <p:txBody>
          <a:bodyPr/>
          <a:lstStyle/>
          <a:p>
            <a:fld id="{815D9BB5-3D4A-430A-A74F-AF7991EAA22B}" type="slidenum">
              <a:rPr lang="en-GB" smtClean="0"/>
              <a:t>‹#›</a:t>
            </a:fld>
            <a:endParaRPr lang="en-GB"/>
          </a:p>
        </p:txBody>
      </p:sp>
      <p:sp>
        <p:nvSpPr>
          <p:cNvPr id="6" name="Picture Placeholder 5">
            <a:extLst>
              <a:ext uri="{FF2B5EF4-FFF2-40B4-BE49-F238E27FC236}">
                <a16:creationId xmlns:a16="http://schemas.microsoft.com/office/drawing/2014/main" id="{710661FF-E499-43F1-B64D-CA70E2DEB177}"/>
              </a:ext>
            </a:extLst>
          </p:cNvPr>
          <p:cNvSpPr>
            <a:spLocks noGrp="1"/>
          </p:cNvSpPr>
          <p:nvPr>
            <p:ph type="pic" sz="quarter" idx="13"/>
          </p:nvPr>
        </p:nvSpPr>
        <p:spPr>
          <a:xfrm>
            <a:off x="6834163" y="1116000"/>
            <a:ext cx="4626000" cy="4626000"/>
          </a:xfrm>
          <a:prstGeom prst="ellipse">
            <a:avLst/>
          </a:prstGeom>
          <a:solidFill>
            <a:srgbClr val="EBEDEE"/>
          </a:solidFill>
        </p:spPr>
        <p:txBody>
          <a:bodyPr/>
          <a:lstStyle/>
          <a:p>
            <a:r>
              <a:rPr lang="en-US"/>
              <a:t>Click icon to add picture</a:t>
            </a:r>
            <a:endParaRPr lang="en-GB"/>
          </a:p>
        </p:txBody>
      </p:sp>
    </p:spTree>
    <p:extLst>
      <p:ext uri="{BB962C8B-B14F-4D97-AF65-F5344CB8AC3E}">
        <p14:creationId xmlns:p14="http://schemas.microsoft.com/office/powerpoint/2010/main" val="4117200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ragraphs with Bullets and Image">
    <p:spTree>
      <p:nvGrpSpPr>
        <p:cNvPr id="1" name=""/>
        <p:cNvGrpSpPr/>
        <p:nvPr/>
      </p:nvGrpSpPr>
      <p:grpSpPr>
        <a:xfrm>
          <a:off x="0" y="0"/>
          <a:ext cx="0" cy="0"/>
          <a:chOff x="0" y="0"/>
          <a:chExt cx="0" cy="0"/>
        </a:xfrm>
      </p:grpSpPr>
      <p:sp>
        <p:nvSpPr>
          <p:cNvPr id="2" name="Title 1"/>
          <p:cNvSpPr>
            <a:spLocks noGrp="1"/>
          </p:cNvSpPr>
          <p:nvPr>
            <p:ph type="title"/>
          </p:nvPr>
        </p:nvSpPr>
        <p:spPr>
          <a:xfrm>
            <a:off x="673200" y="630000"/>
            <a:ext cx="6174000" cy="720000"/>
          </a:xfrm>
        </p:spPr>
        <p:txBody>
          <a:bodyPr/>
          <a:lstStyle/>
          <a:p>
            <a:r>
              <a:rPr lang="en-US" noProof="0"/>
              <a:t>Click to edit Master title style</a:t>
            </a:r>
            <a:endParaRPr lang="en-GB" noProof="0" dirty="0"/>
          </a:p>
        </p:txBody>
      </p:sp>
      <p:sp>
        <p:nvSpPr>
          <p:cNvPr id="3" name="Content Placeholder 2"/>
          <p:cNvSpPr>
            <a:spLocks noGrp="1"/>
          </p:cNvSpPr>
          <p:nvPr>
            <p:ph sz="half" idx="1"/>
          </p:nvPr>
        </p:nvSpPr>
        <p:spPr>
          <a:xfrm>
            <a:off x="673200" y="1512000"/>
            <a:ext cx="5392800" cy="4626000"/>
          </a:xfrm>
        </p:spPr>
        <p:txBody>
          <a:bodyPr/>
          <a:lstStyle>
            <a:lvl2pPr>
              <a:defRPr>
                <a:solidFill>
                  <a:srgbClr val="5B6770"/>
                </a:solidFill>
              </a:defRPr>
            </a:lvl2pPr>
            <a:lvl3pPr marL="230400" indent="-230400">
              <a:spcAft>
                <a:spcPts val="500"/>
              </a:spcAft>
              <a:buClr>
                <a:srgbClr val="DA291C"/>
              </a:buClr>
              <a:buFont typeface="Arial" panose="020B0604020202020204" pitchFamily="34" charset="0"/>
              <a:buChar char="•"/>
              <a:defRPr b="0">
                <a:solidFill>
                  <a:srgbClr val="000000"/>
                </a:solidFill>
              </a:defRPr>
            </a:lvl3pPr>
          </a:lstStyle>
          <a:p>
            <a:pPr lvl="0"/>
            <a:r>
              <a:rPr lang="en-US" noProof="0"/>
              <a:t>Click to edit Master text styles</a:t>
            </a:r>
          </a:p>
          <a:p>
            <a:pPr lvl="1"/>
            <a:r>
              <a:rPr lang="en-US" noProof="0"/>
              <a:t>Second level</a:t>
            </a:r>
          </a:p>
          <a:p>
            <a:pPr lvl="2"/>
            <a:r>
              <a:rPr lang="en-US" noProof="0"/>
              <a:t>Third level</a:t>
            </a:r>
          </a:p>
        </p:txBody>
      </p:sp>
      <p:sp>
        <p:nvSpPr>
          <p:cNvPr id="7" name="Slide Number Placeholder 6"/>
          <p:cNvSpPr>
            <a:spLocks noGrp="1"/>
          </p:cNvSpPr>
          <p:nvPr>
            <p:ph type="sldNum" sz="quarter" idx="12"/>
          </p:nvPr>
        </p:nvSpPr>
        <p:spPr/>
        <p:txBody>
          <a:bodyPr/>
          <a:lstStyle/>
          <a:p>
            <a:fld id="{815D9BB5-3D4A-430A-A74F-AF7991EAA22B}" type="slidenum">
              <a:rPr lang="en-GB" smtClean="0"/>
              <a:t>‹#›</a:t>
            </a:fld>
            <a:endParaRPr lang="en-GB"/>
          </a:p>
        </p:txBody>
      </p:sp>
      <p:sp>
        <p:nvSpPr>
          <p:cNvPr id="6" name="Picture Placeholder 5">
            <a:extLst>
              <a:ext uri="{FF2B5EF4-FFF2-40B4-BE49-F238E27FC236}">
                <a16:creationId xmlns:a16="http://schemas.microsoft.com/office/drawing/2014/main" id="{710661FF-E499-43F1-B64D-CA70E2DEB177}"/>
              </a:ext>
            </a:extLst>
          </p:cNvPr>
          <p:cNvSpPr>
            <a:spLocks noGrp="1"/>
          </p:cNvSpPr>
          <p:nvPr>
            <p:ph type="pic" sz="quarter" idx="13"/>
          </p:nvPr>
        </p:nvSpPr>
        <p:spPr>
          <a:xfrm>
            <a:off x="6834163" y="1116000"/>
            <a:ext cx="4626000" cy="4626000"/>
          </a:xfrm>
          <a:prstGeom prst="ellipse">
            <a:avLst/>
          </a:prstGeom>
          <a:solidFill>
            <a:srgbClr val="EBEDEE"/>
          </a:solidFill>
        </p:spPr>
        <p:txBody>
          <a:bodyPr/>
          <a:lstStyle/>
          <a:p>
            <a:r>
              <a:rPr lang="en-US"/>
              <a:t>Click icon to add picture</a:t>
            </a:r>
            <a:endParaRPr lang="en-GB"/>
          </a:p>
        </p:txBody>
      </p:sp>
    </p:spTree>
    <p:extLst>
      <p:ext uri="{BB962C8B-B14F-4D97-AF65-F5344CB8AC3E}">
        <p14:creationId xmlns:p14="http://schemas.microsoft.com/office/powerpoint/2010/main" val="1953421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s with Short Intro and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Content Placeholder 2"/>
          <p:cNvSpPr>
            <a:spLocks noGrp="1"/>
          </p:cNvSpPr>
          <p:nvPr>
            <p:ph sz="half" idx="1"/>
          </p:nvPr>
        </p:nvSpPr>
        <p:spPr>
          <a:xfrm>
            <a:off x="673200" y="1512000"/>
            <a:ext cx="5392800" cy="4626000"/>
          </a:xfrm>
        </p:spPr>
        <p:txBody>
          <a:bodyPr/>
          <a:lstStyle>
            <a:lvl2pPr>
              <a:defRPr>
                <a:solidFill>
                  <a:srgbClr val="5B6770"/>
                </a:solidFill>
              </a:defRPr>
            </a:lvl2pPr>
            <a:lvl3pPr marL="230400" indent="-230400">
              <a:spcAft>
                <a:spcPts val="500"/>
              </a:spcAft>
              <a:buClr>
                <a:srgbClr val="DA291C"/>
              </a:buClr>
              <a:buFont typeface="Arial" panose="020B0604020202020204" pitchFamily="34" charset="0"/>
              <a:buChar char="•"/>
              <a:defRPr b="0">
                <a:solidFill>
                  <a:srgbClr val="000000"/>
                </a:solidFill>
              </a:defRPr>
            </a:lvl3pPr>
          </a:lstStyle>
          <a:p>
            <a:pPr lvl="0"/>
            <a:r>
              <a:rPr lang="en-US" noProof="0"/>
              <a:t>Click to edit Master text styles</a:t>
            </a:r>
          </a:p>
          <a:p>
            <a:pPr lvl="1"/>
            <a:r>
              <a:rPr lang="en-US" noProof="0"/>
              <a:t>Second level</a:t>
            </a:r>
          </a:p>
          <a:p>
            <a:pPr lvl="2"/>
            <a:r>
              <a:rPr lang="en-US" noProof="0"/>
              <a:t>Third level</a:t>
            </a:r>
          </a:p>
        </p:txBody>
      </p:sp>
      <p:sp>
        <p:nvSpPr>
          <p:cNvPr id="4" name="Content Placeholder 3"/>
          <p:cNvSpPr>
            <a:spLocks noGrp="1"/>
          </p:cNvSpPr>
          <p:nvPr>
            <p:ph sz="half" idx="2"/>
          </p:nvPr>
        </p:nvSpPr>
        <p:spPr>
          <a:xfrm>
            <a:off x="6210000" y="1512000"/>
            <a:ext cx="5392800" cy="4626000"/>
          </a:xfrm>
          <a:noFill/>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Slide Number Placeholder 6"/>
          <p:cNvSpPr>
            <a:spLocks noGrp="1"/>
          </p:cNvSpPr>
          <p:nvPr>
            <p:ph type="sldNum" sz="quarter" idx="12"/>
          </p:nvPr>
        </p:nvSpPr>
        <p:spPr/>
        <p:txBody>
          <a:bodyPr/>
          <a:lstStyle/>
          <a:p>
            <a:fld id="{815D9BB5-3D4A-430A-A74F-AF7991EAA22B}" type="slidenum">
              <a:rPr lang="en-GB" smtClean="0"/>
              <a:t>‹#›</a:t>
            </a:fld>
            <a:endParaRPr lang="en-GB"/>
          </a:p>
        </p:txBody>
      </p:sp>
    </p:spTree>
    <p:extLst>
      <p:ext uri="{BB962C8B-B14F-4D97-AF65-F5344CB8AC3E}">
        <p14:creationId xmlns:p14="http://schemas.microsoft.com/office/powerpoint/2010/main" val="3719097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s with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Content Placeholder 2"/>
          <p:cNvSpPr>
            <a:spLocks noGrp="1"/>
          </p:cNvSpPr>
          <p:nvPr>
            <p:ph sz="half" idx="1"/>
          </p:nvPr>
        </p:nvSpPr>
        <p:spPr>
          <a:xfrm>
            <a:off x="673200" y="1512000"/>
            <a:ext cx="5392800" cy="4626000"/>
          </a:xfrm>
        </p:spPr>
        <p:txBody>
          <a:bodyPr/>
          <a:lstStyle>
            <a:lvl1pPr marL="230400" indent="-230400">
              <a:spcBef>
                <a:spcPts val="500"/>
              </a:spcBef>
              <a:spcAft>
                <a:spcPts val="500"/>
              </a:spcAft>
              <a:buClr>
                <a:srgbClr val="DA291C"/>
              </a:buClr>
              <a:buFont typeface="Arial" panose="020B0604020202020204" pitchFamily="34" charset="0"/>
              <a:buChar char="•"/>
              <a:defRPr b="0">
                <a:solidFill>
                  <a:srgbClr val="000000"/>
                </a:solidFill>
              </a:defRPr>
            </a:lvl1pPr>
            <a:lvl2pPr>
              <a:defRPr>
                <a:solidFill>
                  <a:srgbClr val="5B6770"/>
                </a:solidFill>
              </a:defRPr>
            </a:lvl2pPr>
            <a:lvl3pPr marL="230400" indent="-230400">
              <a:spcAft>
                <a:spcPts val="500"/>
              </a:spcAft>
              <a:buClr>
                <a:srgbClr val="DA291C"/>
              </a:buClr>
              <a:buFont typeface="Arial" panose="020B0604020202020204" pitchFamily="34" charset="0"/>
              <a:buChar char="•"/>
              <a:defRPr b="0">
                <a:solidFill>
                  <a:srgbClr val="000000"/>
                </a:solidFill>
              </a:defRPr>
            </a:lvl3pPr>
          </a:lstStyle>
          <a:p>
            <a:pPr lvl="0"/>
            <a:r>
              <a:rPr lang="en-US" noProof="0"/>
              <a:t>Click to edit Master text styles</a:t>
            </a:r>
          </a:p>
        </p:txBody>
      </p:sp>
      <p:sp>
        <p:nvSpPr>
          <p:cNvPr id="4" name="Content Placeholder 3"/>
          <p:cNvSpPr>
            <a:spLocks noGrp="1"/>
          </p:cNvSpPr>
          <p:nvPr>
            <p:ph sz="half" idx="2"/>
          </p:nvPr>
        </p:nvSpPr>
        <p:spPr>
          <a:xfrm>
            <a:off x="6210000" y="1512000"/>
            <a:ext cx="5392800" cy="4626000"/>
          </a:xfrm>
          <a:noFill/>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Slide Number Placeholder 6"/>
          <p:cNvSpPr>
            <a:spLocks noGrp="1"/>
          </p:cNvSpPr>
          <p:nvPr>
            <p:ph type="sldNum" sz="quarter" idx="12"/>
          </p:nvPr>
        </p:nvSpPr>
        <p:spPr/>
        <p:txBody>
          <a:bodyPr/>
          <a:lstStyle/>
          <a:p>
            <a:fld id="{815D9BB5-3D4A-430A-A74F-AF7991EAA22B}" type="slidenum">
              <a:rPr lang="en-GB" smtClean="0"/>
              <a:t>‹#›</a:t>
            </a:fld>
            <a:endParaRPr lang="en-GB"/>
          </a:p>
        </p:txBody>
      </p:sp>
    </p:spTree>
    <p:extLst>
      <p:ext uri="{BB962C8B-B14F-4D97-AF65-F5344CB8AC3E}">
        <p14:creationId xmlns:p14="http://schemas.microsoft.com/office/powerpoint/2010/main" val="3422094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rgbClr val="9A3324"/>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8A4C4F9-A2AE-4493-8424-09E39E93B930}"/>
              </a:ext>
            </a:extLst>
          </p:cNvPr>
          <p:cNvSpPr/>
          <p:nvPr userDrawn="1"/>
        </p:nvSpPr>
        <p:spPr>
          <a:xfrm>
            <a:off x="0" y="1720413"/>
            <a:ext cx="9520933" cy="2599586"/>
          </a:xfrm>
          <a:custGeom>
            <a:avLst/>
            <a:gdLst>
              <a:gd name="connsiteX0" fmla="*/ 0 w 9520933"/>
              <a:gd name="connsiteY0" fmla="*/ 0 h 2520000"/>
              <a:gd name="connsiteX1" fmla="*/ 9520933 w 9520933"/>
              <a:gd name="connsiteY1" fmla="*/ 0 h 2520000"/>
              <a:gd name="connsiteX2" fmla="*/ 9520933 w 9520933"/>
              <a:gd name="connsiteY2" fmla="*/ 2520000 h 2520000"/>
              <a:gd name="connsiteX3" fmla="*/ 0 w 9520933"/>
              <a:gd name="connsiteY3" fmla="*/ 2520000 h 2520000"/>
              <a:gd name="connsiteX4" fmla="*/ 0 w 9520933"/>
              <a:gd name="connsiteY4" fmla="*/ 0 h 2520000"/>
              <a:gd name="connsiteX0" fmla="*/ 0 w 9520933"/>
              <a:gd name="connsiteY0" fmla="*/ 45719 h 2565719"/>
              <a:gd name="connsiteX1" fmla="*/ 7416800 w 9520933"/>
              <a:gd name="connsiteY1" fmla="*/ 0 h 2565719"/>
              <a:gd name="connsiteX2" fmla="*/ 9520933 w 9520933"/>
              <a:gd name="connsiteY2" fmla="*/ 2565719 h 2565719"/>
              <a:gd name="connsiteX3" fmla="*/ 0 w 9520933"/>
              <a:gd name="connsiteY3" fmla="*/ 2565719 h 2565719"/>
              <a:gd name="connsiteX4" fmla="*/ 0 w 9520933"/>
              <a:gd name="connsiteY4" fmla="*/ 45719 h 2565719"/>
              <a:gd name="connsiteX0" fmla="*/ 0 w 9520933"/>
              <a:gd name="connsiteY0" fmla="*/ 79586 h 2599586"/>
              <a:gd name="connsiteX1" fmla="*/ 7247466 w 9520933"/>
              <a:gd name="connsiteY1" fmla="*/ 0 h 2599586"/>
              <a:gd name="connsiteX2" fmla="*/ 9520933 w 9520933"/>
              <a:gd name="connsiteY2" fmla="*/ 2599586 h 2599586"/>
              <a:gd name="connsiteX3" fmla="*/ 0 w 9520933"/>
              <a:gd name="connsiteY3" fmla="*/ 2599586 h 2599586"/>
              <a:gd name="connsiteX4" fmla="*/ 0 w 9520933"/>
              <a:gd name="connsiteY4" fmla="*/ 79586 h 2599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0933" h="2599586">
                <a:moveTo>
                  <a:pt x="0" y="79586"/>
                </a:moveTo>
                <a:lnTo>
                  <a:pt x="7247466" y="0"/>
                </a:lnTo>
                <a:lnTo>
                  <a:pt x="9520933" y="2599586"/>
                </a:lnTo>
                <a:lnTo>
                  <a:pt x="0" y="2599586"/>
                </a:lnTo>
                <a:lnTo>
                  <a:pt x="0" y="79586"/>
                </a:lnTo>
                <a:close/>
              </a:path>
            </a:pathLst>
          </a:cu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03BDD9AD-44DC-40BD-BB34-1E1BFCAF6BC1}"/>
              </a:ext>
            </a:extLst>
          </p:cNvPr>
          <p:cNvSpPr/>
          <p:nvPr userDrawn="1"/>
        </p:nvSpPr>
        <p:spPr>
          <a:xfrm>
            <a:off x="0" y="6228000"/>
            <a:ext cx="12193200" cy="630000"/>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30000" y="2196000"/>
            <a:ext cx="6480000" cy="1080000"/>
          </a:xfrm>
        </p:spPr>
        <p:txBody>
          <a:bodyPr anchor="t" anchorCtr="0">
            <a:noAutofit/>
          </a:bodyPr>
          <a:lstStyle>
            <a:lvl1pPr>
              <a:defRPr sz="3600">
                <a:solidFill>
                  <a:srgbClr val="FFFFFF"/>
                </a:solidFill>
              </a:defRPr>
            </a:lvl1pPr>
          </a:lstStyle>
          <a:p>
            <a:r>
              <a:rPr lang="en-US" noProof="0"/>
              <a:t>Click to edit Master title style</a:t>
            </a:r>
            <a:endParaRPr lang="en-GB" noProof="0" dirty="0"/>
          </a:p>
        </p:txBody>
      </p:sp>
      <p:sp>
        <p:nvSpPr>
          <p:cNvPr id="3" name="Text Placeholder 2"/>
          <p:cNvSpPr>
            <a:spLocks noGrp="1"/>
          </p:cNvSpPr>
          <p:nvPr>
            <p:ph type="body" idx="1"/>
          </p:nvPr>
        </p:nvSpPr>
        <p:spPr>
          <a:xfrm>
            <a:off x="630000" y="3348000"/>
            <a:ext cx="6480000" cy="1080000"/>
          </a:xfrm>
        </p:spPr>
        <p:txBody>
          <a:bodyPr>
            <a:noAutofit/>
          </a:bodyPr>
          <a:lstStyle>
            <a:lvl1pPr marL="0" indent="0">
              <a:buNone/>
              <a:defRPr sz="36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6" name="Slide Number Placeholder 5"/>
          <p:cNvSpPr>
            <a:spLocks noGrp="1"/>
          </p:cNvSpPr>
          <p:nvPr>
            <p:ph type="sldNum" sz="quarter" idx="12"/>
          </p:nvPr>
        </p:nvSpPr>
        <p:spPr>
          <a:xfrm>
            <a:off x="468000" y="6361200"/>
            <a:ext cx="540000" cy="360000"/>
          </a:xfrm>
        </p:spPr>
        <p:txBody>
          <a:bodyPr/>
          <a:lstStyle/>
          <a:p>
            <a:fld id="{815D9BB5-3D4A-430A-A74F-AF7991EAA22B}" type="slidenum">
              <a:rPr lang="en-GB" smtClean="0"/>
              <a:t>‹#›</a:t>
            </a:fld>
            <a:endParaRPr lang="en-GB" dirty="0"/>
          </a:p>
        </p:txBody>
      </p:sp>
      <p:cxnSp>
        <p:nvCxnSpPr>
          <p:cNvPr id="8" name="Straight Connector 7">
            <a:extLst>
              <a:ext uri="{FF2B5EF4-FFF2-40B4-BE49-F238E27FC236}">
                <a16:creationId xmlns:a16="http://schemas.microsoft.com/office/drawing/2014/main" id="{489DE816-045E-43ED-8620-3B4D97716D68}"/>
              </a:ext>
            </a:extLst>
          </p:cNvPr>
          <p:cNvCxnSpPr>
            <a:cxnSpLocks/>
          </p:cNvCxnSpPr>
          <p:nvPr userDrawn="1"/>
        </p:nvCxnSpPr>
        <p:spPr>
          <a:xfrm rot="18900000">
            <a:off x="230400" y="6120000"/>
            <a:ext cx="0" cy="648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5B30DC7-6E4D-4093-B7F3-B658DA0A3B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6000" y="6382800"/>
            <a:ext cx="997200" cy="295032"/>
          </a:xfrm>
          <a:prstGeom prst="rect">
            <a:avLst/>
          </a:prstGeom>
        </p:spPr>
      </p:pic>
    </p:spTree>
    <p:extLst>
      <p:ext uri="{BB962C8B-B14F-4D97-AF65-F5344CB8AC3E}">
        <p14:creationId xmlns:p14="http://schemas.microsoft.com/office/powerpoint/2010/main" val="1659080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2">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8A4C4F9-A2AE-4493-8424-09E39E93B930}"/>
              </a:ext>
            </a:extLst>
          </p:cNvPr>
          <p:cNvSpPr/>
          <p:nvPr userDrawn="1"/>
        </p:nvSpPr>
        <p:spPr>
          <a:xfrm>
            <a:off x="0" y="1720413"/>
            <a:ext cx="9520933" cy="2599586"/>
          </a:xfrm>
          <a:custGeom>
            <a:avLst/>
            <a:gdLst>
              <a:gd name="connsiteX0" fmla="*/ 0 w 9520933"/>
              <a:gd name="connsiteY0" fmla="*/ 0 h 2520000"/>
              <a:gd name="connsiteX1" fmla="*/ 9520933 w 9520933"/>
              <a:gd name="connsiteY1" fmla="*/ 0 h 2520000"/>
              <a:gd name="connsiteX2" fmla="*/ 9520933 w 9520933"/>
              <a:gd name="connsiteY2" fmla="*/ 2520000 h 2520000"/>
              <a:gd name="connsiteX3" fmla="*/ 0 w 9520933"/>
              <a:gd name="connsiteY3" fmla="*/ 2520000 h 2520000"/>
              <a:gd name="connsiteX4" fmla="*/ 0 w 9520933"/>
              <a:gd name="connsiteY4" fmla="*/ 0 h 2520000"/>
              <a:gd name="connsiteX0" fmla="*/ 0 w 9520933"/>
              <a:gd name="connsiteY0" fmla="*/ 45719 h 2565719"/>
              <a:gd name="connsiteX1" fmla="*/ 7416800 w 9520933"/>
              <a:gd name="connsiteY1" fmla="*/ 0 h 2565719"/>
              <a:gd name="connsiteX2" fmla="*/ 9520933 w 9520933"/>
              <a:gd name="connsiteY2" fmla="*/ 2565719 h 2565719"/>
              <a:gd name="connsiteX3" fmla="*/ 0 w 9520933"/>
              <a:gd name="connsiteY3" fmla="*/ 2565719 h 2565719"/>
              <a:gd name="connsiteX4" fmla="*/ 0 w 9520933"/>
              <a:gd name="connsiteY4" fmla="*/ 45719 h 2565719"/>
              <a:gd name="connsiteX0" fmla="*/ 0 w 9520933"/>
              <a:gd name="connsiteY0" fmla="*/ 79586 h 2599586"/>
              <a:gd name="connsiteX1" fmla="*/ 7247466 w 9520933"/>
              <a:gd name="connsiteY1" fmla="*/ 0 h 2599586"/>
              <a:gd name="connsiteX2" fmla="*/ 9520933 w 9520933"/>
              <a:gd name="connsiteY2" fmla="*/ 2599586 h 2599586"/>
              <a:gd name="connsiteX3" fmla="*/ 0 w 9520933"/>
              <a:gd name="connsiteY3" fmla="*/ 2599586 h 2599586"/>
              <a:gd name="connsiteX4" fmla="*/ 0 w 9520933"/>
              <a:gd name="connsiteY4" fmla="*/ 79586 h 2599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0933" h="2599586">
                <a:moveTo>
                  <a:pt x="0" y="79586"/>
                </a:moveTo>
                <a:lnTo>
                  <a:pt x="7247466" y="0"/>
                </a:lnTo>
                <a:lnTo>
                  <a:pt x="9520933" y="2599586"/>
                </a:lnTo>
                <a:lnTo>
                  <a:pt x="0" y="2599586"/>
                </a:lnTo>
                <a:lnTo>
                  <a:pt x="0" y="79586"/>
                </a:lnTo>
                <a:close/>
              </a:path>
            </a:pathLst>
          </a:cu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03BDD9AD-44DC-40BD-BB34-1E1BFCAF6BC1}"/>
              </a:ext>
            </a:extLst>
          </p:cNvPr>
          <p:cNvSpPr/>
          <p:nvPr userDrawn="1"/>
        </p:nvSpPr>
        <p:spPr>
          <a:xfrm>
            <a:off x="0" y="6228000"/>
            <a:ext cx="12193200" cy="630000"/>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30000" y="2196000"/>
            <a:ext cx="6480000" cy="1080000"/>
          </a:xfrm>
        </p:spPr>
        <p:txBody>
          <a:bodyPr anchor="t" anchorCtr="0">
            <a:noAutofit/>
          </a:bodyPr>
          <a:lstStyle>
            <a:lvl1pPr>
              <a:defRPr sz="3600">
                <a:solidFill>
                  <a:srgbClr val="FFFFFF"/>
                </a:solidFill>
              </a:defRPr>
            </a:lvl1pPr>
          </a:lstStyle>
          <a:p>
            <a:r>
              <a:rPr lang="en-US" noProof="0"/>
              <a:t>Click to edit Master title style</a:t>
            </a:r>
            <a:endParaRPr lang="en-GB" noProof="0" dirty="0"/>
          </a:p>
        </p:txBody>
      </p:sp>
      <p:sp>
        <p:nvSpPr>
          <p:cNvPr id="3" name="Text Placeholder 2"/>
          <p:cNvSpPr>
            <a:spLocks noGrp="1"/>
          </p:cNvSpPr>
          <p:nvPr>
            <p:ph type="body" idx="1"/>
          </p:nvPr>
        </p:nvSpPr>
        <p:spPr>
          <a:xfrm>
            <a:off x="630000" y="3348000"/>
            <a:ext cx="6480000" cy="1080000"/>
          </a:xfrm>
        </p:spPr>
        <p:txBody>
          <a:bodyPr>
            <a:noAutofit/>
          </a:bodyPr>
          <a:lstStyle>
            <a:lvl1pPr marL="0" indent="0">
              <a:buNone/>
              <a:defRPr sz="36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6" name="Slide Number Placeholder 5"/>
          <p:cNvSpPr>
            <a:spLocks noGrp="1"/>
          </p:cNvSpPr>
          <p:nvPr>
            <p:ph type="sldNum" sz="quarter" idx="12"/>
          </p:nvPr>
        </p:nvSpPr>
        <p:spPr>
          <a:xfrm>
            <a:off x="468000" y="6361200"/>
            <a:ext cx="540000" cy="360000"/>
          </a:xfrm>
        </p:spPr>
        <p:txBody>
          <a:bodyPr/>
          <a:lstStyle/>
          <a:p>
            <a:fld id="{815D9BB5-3D4A-430A-A74F-AF7991EAA22B}" type="slidenum">
              <a:rPr lang="en-GB" smtClean="0"/>
              <a:t>‹#›</a:t>
            </a:fld>
            <a:endParaRPr lang="en-GB" dirty="0"/>
          </a:p>
        </p:txBody>
      </p:sp>
      <p:cxnSp>
        <p:nvCxnSpPr>
          <p:cNvPr id="8" name="Straight Connector 7">
            <a:extLst>
              <a:ext uri="{FF2B5EF4-FFF2-40B4-BE49-F238E27FC236}">
                <a16:creationId xmlns:a16="http://schemas.microsoft.com/office/drawing/2014/main" id="{489DE816-045E-43ED-8620-3B4D97716D68}"/>
              </a:ext>
            </a:extLst>
          </p:cNvPr>
          <p:cNvCxnSpPr>
            <a:cxnSpLocks/>
          </p:cNvCxnSpPr>
          <p:nvPr userDrawn="1"/>
        </p:nvCxnSpPr>
        <p:spPr>
          <a:xfrm rot="18900000">
            <a:off x="230400" y="6120000"/>
            <a:ext cx="0" cy="648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5B30DC7-6E4D-4093-B7F3-B658DA0A3B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6000" y="6382800"/>
            <a:ext cx="997200" cy="295032"/>
          </a:xfrm>
          <a:prstGeom prst="rect">
            <a:avLst/>
          </a:prstGeom>
        </p:spPr>
      </p:pic>
    </p:spTree>
    <p:extLst>
      <p:ext uri="{BB962C8B-B14F-4D97-AF65-F5344CB8AC3E}">
        <p14:creationId xmlns:p14="http://schemas.microsoft.com/office/powerpoint/2010/main" val="3619261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rgbClr val="9A3324"/>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4A7706-15C2-44E3-A92D-A5E514BC9C22}"/>
              </a:ext>
            </a:extLst>
          </p:cNvPr>
          <p:cNvSpPr>
            <a:spLocks noGrp="1"/>
          </p:cNvSpPr>
          <p:nvPr>
            <p:ph type="sldNum" sz="quarter" idx="10"/>
          </p:nvPr>
        </p:nvSpPr>
        <p:spPr/>
        <p:txBody>
          <a:bodyPr/>
          <a:lstStyle/>
          <a:p>
            <a:fld id="{815D9BB5-3D4A-430A-A74F-AF7991EAA22B}" type="slidenum">
              <a:rPr lang="en-GB" smtClean="0"/>
              <a:pPr/>
              <a:t>‹#›</a:t>
            </a:fld>
            <a:endParaRPr lang="en-GB" dirty="0"/>
          </a:p>
        </p:txBody>
      </p:sp>
      <p:sp>
        <p:nvSpPr>
          <p:cNvPr id="4" name="Rectangle 3">
            <a:extLst>
              <a:ext uri="{FF2B5EF4-FFF2-40B4-BE49-F238E27FC236}">
                <a16:creationId xmlns:a16="http://schemas.microsoft.com/office/drawing/2014/main" id="{852C88D7-15DE-4FAF-8C8B-4349CD1BA058}"/>
              </a:ext>
            </a:extLst>
          </p:cNvPr>
          <p:cNvSpPr/>
          <p:nvPr userDrawn="1"/>
        </p:nvSpPr>
        <p:spPr>
          <a:xfrm>
            <a:off x="0" y="6228000"/>
            <a:ext cx="12193200" cy="630000"/>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A37A5DAD-D40A-4CFD-80ED-D88FDB81C9EB}"/>
              </a:ext>
            </a:extLst>
          </p:cNvPr>
          <p:cNvCxnSpPr>
            <a:cxnSpLocks/>
          </p:cNvCxnSpPr>
          <p:nvPr userDrawn="1"/>
        </p:nvCxnSpPr>
        <p:spPr>
          <a:xfrm rot="18900000">
            <a:off x="230400" y="6120000"/>
            <a:ext cx="0" cy="648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1AAA32A-7C34-44F8-8DA5-3412D94691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6000" y="6382800"/>
            <a:ext cx="997200" cy="295032"/>
          </a:xfrm>
          <a:prstGeom prst="rect">
            <a:avLst/>
          </a:prstGeom>
        </p:spPr>
      </p:pic>
      <p:sp>
        <p:nvSpPr>
          <p:cNvPr id="8" name="Text Placeholder 7">
            <a:extLst>
              <a:ext uri="{FF2B5EF4-FFF2-40B4-BE49-F238E27FC236}">
                <a16:creationId xmlns:a16="http://schemas.microsoft.com/office/drawing/2014/main" id="{83112AE3-DFCE-423A-8498-830EDBC4227A}"/>
              </a:ext>
            </a:extLst>
          </p:cNvPr>
          <p:cNvSpPr>
            <a:spLocks noGrp="1"/>
          </p:cNvSpPr>
          <p:nvPr>
            <p:ph type="body" sz="quarter" idx="11"/>
          </p:nvPr>
        </p:nvSpPr>
        <p:spPr>
          <a:xfrm>
            <a:off x="1349400" y="1346400"/>
            <a:ext cx="9493200" cy="3474000"/>
          </a:xfrm>
        </p:spPr>
        <p:txBody>
          <a:bodyPr anchor="ctr" anchorCtr="0">
            <a:noAutofit/>
          </a:bodyPr>
          <a:lstStyle>
            <a:lvl1pPr>
              <a:defRPr sz="3600">
                <a:solidFill>
                  <a:srgbClr val="FFFFFF"/>
                </a:solidFill>
              </a:defRPr>
            </a:lvl1pPr>
          </a:lstStyle>
          <a:p>
            <a:pPr lvl="0"/>
            <a:r>
              <a:rPr lang="en-US"/>
              <a:t>Click to edit Master text styles</a:t>
            </a:r>
          </a:p>
        </p:txBody>
      </p:sp>
      <p:pic>
        <p:nvPicPr>
          <p:cNvPr id="10" name="Picture 9">
            <a:extLst>
              <a:ext uri="{FF2B5EF4-FFF2-40B4-BE49-F238E27FC236}">
                <a16:creationId xmlns:a16="http://schemas.microsoft.com/office/drawing/2014/main" id="{2DA87EC3-5086-4134-8DAA-8400E8C6C9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0000" y="777600"/>
            <a:ext cx="863736" cy="568800"/>
          </a:xfrm>
          <a:prstGeom prst="rect">
            <a:avLst/>
          </a:prstGeom>
        </p:spPr>
      </p:pic>
      <p:pic>
        <p:nvPicPr>
          <p:cNvPr id="11" name="Picture 10">
            <a:extLst>
              <a:ext uri="{FF2B5EF4-FFF2-40B4-BE49-F238E27FC236}">
                <a16:creationId xmlns:a16="http://schemas.microsoft.com/office/drawing/2014/main" id="{13C760EE-0A2A-4703-9838-BAAD71525C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440000" y="4820400"/>
            <a:ext cx="863736" cy="568800"/>
          </a:xfrm>
          <a:prstGeom prst="rect">
            <a:avLst/>
          </a:prstGeom>
        </p:spPr>
      </p:pic>
    </p:spTree>
    <p:extLst>
      <p:ext uri="{BB962C8B-B14F-4D97-AF65-F5344CB8AC3E}">
        <p14:creationId xmlns:p14="http://schemas.microsoft.com/office/powerpoint/2010/main" val="2310172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Quote 2 Layout">
    <p:bg>
      <p:bgPr>
        <a:solidFill>
          <a:srgbClr val="FFFFFF"/>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4A7706-15C2-44E3-A92D-A5E514BC9C22}"/>
              </a:ext>
            </a:extLst>
          </p:cNvPr>
          <p:cNvSpPr>
            <a:spLocks noGrp="1"/>
          </p:cNvSpPr>
          <p:nvPr>
            <p:ph type="sldNum" sz="quarter" idx="10"/>
          </p:nvPr>
        </p:nvSpPr>
        <p:spPr/>
        <p:txBody>
          <a:bodyPr/>
          <a:lstStyle/>
          <a:p>
            <a:fld id="{815D9BB5-3D4A-430A-A74F-AF7991EAA22B}" type="slidenum">
              <a:rPr lang="en-GB" smtClean="0"/>
              <a:pPr/>
              <a:t>‹#›</a:t>
            </a:fld>
            <a:endParaRPr lang="en-GB" dirty="0"/>
          </a:p>
        </p:txBody>
      </p:sp>
      <p:sp>
        <p:nvSpPr>
          <p:cNvPr id="4" name="Rectangle 3">
            <a:extLst>
              <a:ext uri="{FF2B5EF4-FFF2-40B4-BE49-F238E27FC236}">
                <a16:creationId xmlns:a16="http://schemas.microsoft.com/office/drawing/2014/main" id="{852C88D7-15DE-4FAF-8C8B-4349CD1BA058}"/>
              </a:ext>
            </a:extLst>
          </p:cNvPr>
          <p:cNvSpPr/>
          <p:nvPr userDrawn="1"/>
        </p:nvSpPr>
        <p:spPr>
          <a:xfrm>
            <a:off x="0" y="6228000"/>
            <a:ext cx="12193200" cy="630000"/>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A37A5DAD-D40A-4CFD-80ED-D88FDB81C9EB}"/>
              </a:ext>
            </a:extLst>
          </p:cNvPr>
          <p:cNvCxnSpPr>
            <a:cxnSpLocks/>
          </p:cNvCxnSpPr>
          <p:nvPr userDrawn="1"/>
        </p:nvCxnSpPr>
        <p:spPr>
          <a:xfrm rot="18900000">
            <a:off x="230400" y="6120000"/>
            <a:ext cx="0" cy="648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1AAA32A-7C34-44F8-8DA5-3412D94691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6000" y="6382800"/>
            <a:ext cx="997200" cy="295032"/>
          </a:xfrm>
          <a:prstGeom prst="rect">
            <a:avLst/>
          </a:prstGeom>
        </p:spPr>
      </p:pic>
      <p:sp>
        <p:nvSpPr>
          <p:cNvPr id="8" name="Text Placeholder 7">
            <a:extLst>
              <a:ext uri="{FF2B5EF4-FFF2-40B4-BE49-F238E27FC236}">
                <a16:creationId xmlns:a16="http://schemas.microsoft.com/office/drawing/2014/main" id="{83112AE3-DFCE-423A-8498-830EDBC4227A}"/>
              </a:ext>
            </a:extLst>
          </p:cNvPr>
          <p:cNvSpPr>
            <a:spLocks noGrp="1"/>
          </p:cNvSpPr>
          <p:nvPr>
            <p:ph type="body" sz="quarter" idx="11"/>
          </p:nvPr>
        </p:nvSpPr>
        <p:spPr>
          <a:xfrm>
            <a:off x="1349400" y="1346400"/>
            <a:ext cx="9493200" cy="3474000"/>
          </a:xfrm>
        </p:spPr>
        <p:txBody>
          <a:bodyPr anchor="ctr" anchorCtr="0">
            <a:noAutofit/>
          </a:bodyPr>
          <a:lstStyle>
            <a:lvl1pPr>
              <a:defRPr sz="3600">
                <a:solidFill>
                  <a:srgbClr val="000000"/>
                </a:solidFill>
              </a:defRPr>
            </a:lvl1pPr>
          </a:lstStyle>
          <a:p>
            <a:pPr lvl="0"/>
            <a:r>
              <a:rPr lang="en-US"/>
              <a:t>Click to edit Master text styles</a:t>
            </a:r>
          </a:p>
        </p:txBody>
      </p:sp>
      <p:pic>
        <p:nvPicPr>
          <p:cNvPr id="10" name="Picture 9">
            <a:extLst>
              <a:ext uri="{FF2B5EF4-FFF2-40B4-BE49-F238E27FC236}">
                <a16:creationId xmlns:a16="http://schemas.microsoft.com/office/drawing/2014/main" id="{2DA87EC3-5086-4134-8DAA-8400E8C6C9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0000" y="777600"/>
            <a:ext cx="863736" cy="568800"/>
          </a:xfrm>
          <a:prstGeom prst="rect">
            <a:avLst/>
          </a:prstGeom>
        </p:spPr>
      </p:pic>
      <p:pic>
        <p:nvPicPr>
          <p:cNvPr id="11" name="Picture 10">
            <a:extLst>
              <a:ext uri="{FF2B5EF4-FFF2-40B4-BE49-F238E27FC236}">
                <a16:creationId xmlns:a16="http://schemas.microsoft.com/office/drawing/2014/main" id="{13C760EE-0A2A-4703-9838-BAAD71525C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440000" y="4820400"/>
            <a:ext cx="863736" cy="568800"/>
          </a:xfrm>
          <a:prstGeom prst="rect">
            <a:avLst/>
          </a:prstGeom>
        </p:spPr>
      </p:pic>
    </p:spTree>
    <p:extLst>
      <p:ext uri="{BB962C8B-B14F-4D97-AF65-F5344CB8AC3E}">
        <p14:creationId xmlns:p14="http://schemas.microsoft.com/office/powerpoint/2010/main" val="2528602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0000" y="2160000"/>
            <a:ext cx="4619333" cy="2520000"/>
          </a:xfrm>
        </p:spPr>
        <p:txBody>
          <a:bodyPr anchor="t" anchorCtr="0">
            <a:noAutofit/>
          </a:bodyPr>
          <a:lstStyle>
            <a:lvl1pPr algn="l">
              <a:defRPr sz="4000">
                <a:solidFill>
                  <a:srgbClr val="000000"/>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630000" y="5886000"/>
            <a:ext cx="4618800" cy="720000"/>
          </a:xfrm>
        </p:spPr>
        <p:txBody>
          <a:bodyPr anchor="ctr" anchorCtr="0">
            <a:noAutofit/>
          </a:bodyPr>
          <a:lstStyle>
            <a:lvl1pPr marL="0" indent="0" algn="l">
              <a:lnSpc>
                <a:spcPct val="70000"/>
              </a:lnSpc>
              <a:buNone/>
              <a:defRPr sz="2200">
                <a:solidFill>
                  <a:srgbClr val="5B677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sp>
        <p:nvSpPr>
          <p:cNvPr id="8" name="Date Placeholder 3">
            <a:extLst>
              <a:ext uri="{FF2B5EF4-FFF2-40B4-BE49-F238E27FC236}">
                <a16:creationId xmlns:a16="http://schemas.microsoft.com/office/drawing/2014/main" id="{C559EC42-90DB-4276-9D48-30FA345E4230}"/>
              </a:ext>
            </a:extLst>
          </p:cNvPr>
          <p:cNvSpPr>
            <a:spLocks noGrp="1"/>
          </p:cNvSpPr>
          <p:nvPr>
            <p:ph type="dt" sz="half" idx="10"/>
          </p:nvPr>
        </p:nvSpPr>
        <p:spPr>
          <a:xfrm>
            <a:off x="630000" y="4968000"/>
            <a:ext cx="4618800" cy="360000"/>
          </a:xfrm>
          <a:prstGeom prst="rect">
            <a:avLst/>
          </a:prstGeom>
        </p:spPr>
        <p:txBody>
          <a:bodyPr/>
          <a:lstStyle>
            <a:lvl1pPr>
              <a:defRPr b="1">
                <a:solidFill>
                  <a:srgbClr val="9DA4A9"/>
                </a:solidFill>
                <a:latin typeface="Century Gothic" panose="020B0502020202020204" pitchFamily="34" charset="0"/>
              </a:defRPr>
            </a:lvl1pPr>
          </a:lstStyle>
          <a:p>
            <a:fld id="{87C8B30A-FF68-4B8C-91E4-0AF48F732EA3}" type="datetimeFigureOut">
              <a:rPr lang="en-GB" smtClean="0"/>
              <a:pPr/>
              <a:t>28/05/2021</a:t>
            </a:fld>
            <a:endParaRPr lang="en-GB" dirty="0"/>
          </a:p>
        </p:txBody>
      </p:sp>
      <p:sp>
        <p:nvSpPr>
          <p:cNvPr id="14" name="Picture Placeholder 13">
            <a:extLst>
              <a:ext uri="{FF2B5EF4-FFF2-40B4-BE49-F238E27FC236}">
                <a16:creationId xmlns:a16="http://schemas.microsoft.com/office/drawing/2014/main" id="{545BD3FF-25DD-4BD2-90CB-285F7AE5A043}"/>
              </a:ext>
            </a:extLst>
          </p:cNvPr>
          <p:cNvSpPr>
            <a:spLocks noGrp="1"/>
          </p:cNvSpPr>
          <p:nvPr>
            <p:ph type="pic" sz="quarter" idx="11"/>
          </p:nvPr>
        </p:nvSpPr>
        <p:spPr>
          <a:xfrm>
            <a:off x="5425200" y="0"/>
            <a:ext cx="6768000" cy="6858000"/>
          </a:xfrm>
          <a:custGeom>
            <a:avLst/>
            <a:gdLst>
              <a:gd name="connsiteX0" fmla="*/ 0 w 6768000"/>
              <a:gd name="connsiteY0" fmla="*/ 0 h 6858000"/>
              <a:gd name="connsiteX1" fmla="*/ 6768000 w 6768000"/>
              <a:gd name="connsiteY1" fmla="*/ 0 h 6858000"/>
              <a:gd name="connsiteX2" fmla="*/ 6768000 w 6768000"/>
              <a:gd name="connsiteY2" fmla="*/ 6858000 h 6858000"/>
              <a:gd name="connsiteX3" fmla="*/ 0 w 6768000"/>
              <a:gd name="connsiteY3" fmla="*/ 6858000 h 6858000"/>
              <a:gd name="connsiteX4" fmla="*/ 0 w 6768000"/>
              <a:gd name="connsiteY4" fmla="*/ 0 h 6858000"/>
              <a:gd name="connsiteX0" fmla="*/ 0 w 6768000"/>
              <a:gd name="connsiteY0" fmla="*/ 0 h 6858000"/>
              <a:gd name="connsiteX1" fmla="*/ 6768000 w 6768000"/>
              <a:gd name="connsiteY1" fmla="*/ 0 h 6858000"/>
              <a:gd name="connsiteX2" fmla="*/ 6768000 w 6768000"/>
              <a:gd name="connsiteY2" fmla="*/ 6858000 h 6858000"/>
              <a:gd name="connsiteX3" fmla="*/ 0 w 6768000"/>
              <a:gd name="connsiteY3" fmla="*/ 6858000 h 6858000"/>
              <a:gd name="connsiteX4" fmla="*/ 0 w 6768000"/>
              <a:gd name="connsiteY4" fmla="*/ 0 h 6858000"/>
              <a:gd name="connsiteX0" fmla="*/ 2378192 w 9146192"/>
              <a:gd name="connsiteY0" fmla="*/ 0 h 6858000"/>
              <a:gd name="connsiteX1" fmla="*/ 9146192 w 9146192"/>
              <a:gd name="connsiteY1" fmla="*/ 0 h 6858000"/>
              <a:gd name="connsiteX2" fmla="*/ 9146192 w 9146192"/>
              <a:gd name="connsiteY2" fmla="*/ 6858000 h 6858000"/>
              <a:gd name="connsiteX3" fmla="*/ 2378192 w 9146192"/>
              <a:gd name="connsiteY3" fmla="*/ 6858000 h 6858000"/>
              <a:gd name="connsiteX4" fmla="*/ 2378192 w 9146192"/>
              <a:gd name="connsiteY4" fmla="*/ 0 h 6858000"/>
              <a:gd name="connsiteX0" fmla="*/ 2382590 w 9150590"/>
              <a:gd name="connsiteY0" fmla="*/ 0 h 6858000"/>
              <a:gd name="connsiteX1" fmla="*/ 9150590 w 9150590"/>
              <a:gd name="connsiteY1" fmla="*/ 0 h 6858000"/>
              <a:gd name="connsiteX2" fmla="*/ 9150590 w 9150590"/>
              <a:gd name="connsiteY2" fmla="*/ 6858000 h 6858000"/>
              <a:gd name="connsiteX3" fmla="*/ 2365657 w 9150590"/>
              <a:gd name="connsiteY3" fmla="*/ 6858000 h 6858000"/>
              <a:gd name="connsiteX4" fmla="*/ 2382590 w 9150590"/>
              <a:gd name="connsiteY4" fmla="*/ 0 h 6858000"/>
              <a:gd name="connsiteX0" fmla="*/ 3186463 w 9954463"/>
              <a:gd name="connsiteY0" fmla="*/ 0 h 6858000"/>
              <a:gd name="connsiteX1" fmla="*/ 9954463 w 9954463"/>
              <a:gd name="connsiteY1" fmla="*/ 0 h 6858000"/>
              <a:gd name="connsiteX2" fmla="*/ 9954463 w 9954463"/>
              <a:gd name="connsiteY2" fmla="*/ 6858000 h 6858000"/>
              <a:gd name="connsiteX3" fmla="*/ 3169530 w 9954463"/>
              <a:gd name="connsiteY3" fmla="*/ 6858000 h 6858000"/>
              <a:gd name="connsiteX4" fmla="*/ 3186463 w 9954463"/>
              <a:gd name="connsiteY4" fmla="*/ 0 h 6858000"/>
              <a:gd name="connsiteX0" fmla="*/ 4008967 w 10776967"/>
              <a:gd name="connsiteY0" fmla="*/ 0 h 6858000"/>
              <a:gd name="connsiteX1" fmla="*/ 10776967 w 10776967"/>
              <a:gd name="connsiteY1" fmla="*/ 0 h 6858000"/>
              <a:gd name="connsiteX2" fmla="*/ 10776967 w 10776967"/>
              <a:gd name="connsiteY2" fmla="*/ 6858000 h 6858000"/>
              <a:gd name="connsiteX3" fmla="*/ 3992034 w 10776967"/>
              <a:gd name="connsiteY3" fmla="*/ 6858000 h 6858000"/>
              <a:gd name="connsiteX4" fmla="*/ 4008967 w 10776967"/>
              <a:gd name="connsiteY4" fmla="*/ 0 h 6858000"/>
              <a:gd name="connsiteX0" fmla="*/ 2705185 w 9473185"/>
              <a:gd name="connsiteY0" fmla="*/ 0 h 6858000"/>
              <a:gd name="connsiteX1" fmla="*/ 9473185 w 9473185"/>
              <a:gd name="connsiteY1" fmla="*/ 0 h 6858000"/>
              <a:gd name="connsiteX2" fmla="*/ 9473185 w 9473185"/>
              <a:gd name="connsiteY2" fmla="*/ 6858000 h 6858000"/>
              <a:gd name="connsiteX3" fmla="*/ 2688252 w 9473185"/>
              <a:gd name="connsiteY3" fmla="*/ 6858000 h 6858000"/>
              <a:gd name="connsiteX4" fmla="*/ 2705185 w 9473185"/>
              <a:gd name="connsiteY4" fmla="*/ 0 h 6858000"/>
              <a:gd name="connsiteX0" fmla="*/ 2032430 w 8800430"/>
              <a:gd name="connsiteY0" fmla="*/ 0 h 6858000"/>
              <a:gd name="connsiteX1" fmla="*/ 8800430 w 8800430"/>
              <a:gd name="connsiteY1" fmla="*/ 0 h 6858000"/>
              <a:gd name="connsiteX2" fmla="*/ 8800430 w 8800430"/>
              <a:gd name="connsiteY2" fmla="*/ 6858000 h 6858000"/>
              <a:gd name="connsiteX3" fmla="*/ 2015497 w 8800430"/>
              <a:gd name="connsiteY3" fmla="*/ 6858000 h 6858000"/>
              <a:gd name="connsiteX4" fmla="*/ 2032430 w 8800430"/>
              <a:gd name="connsiteY4" fmla="*/ 0 h 6858000"/>
              <a:gd name="connsiteX0" fmla="*/ 1596132 w 8364132"/>
              <a:gd name="connsiteY0" fmla="*/ 0 h 6858000"/>
              <a:gd name="connsiteX1" fmla="*/ 8364132 w 8364132"/>
              <a:gd name="connsiteY1" fmla="*/ 0 h 6858000"/>
              <a:gd name="connsiteX2" fmla="*/ 8364132 w 8364132"/>
              <a:gd name="connsiteY2" fmla="*/ 6858000 h 6858000"/>
              <a:gd name="connsiteX3" fmla="*/ 1579199 w 8364132"/>
              <a:gd name="connsiteY3" fmla="*/ 6858000 h 6858000"/>
              <a:gd name="connsiteX4" fmla="*/ 1596132 w 8364132"/>
              <a:gd name="connsiteY4" fmla="*/ 0 h 6858000"/>
              <a:gd name="connsiteX0" fmla="*/ 1704271 w 8472271"/>
              <a:gd name="connsiteY0" fmla="*/ 0 h 6858000"/>
              <a:gd name="connsiteX1" fmla="*/ 8472271 w 8472271"/>
              <a:gd name="connsiteY1" fmla="*/ 0 h 6858000"/>
              <a:gd name="connsiteX2" fmla="*/ 8472271 w 8472271"/>
              <a:gd name="connsiteY2" fmla="*/ 6858000 h 6858000"/>
              <a:gd name="connsiteX3" fmla="*/ 1687338 w 8472271"/>
              <a:gd name="connsiteY3" fmla="*/ 6858000 h 6858000"/>
              <a:gd name="connsiteX4" fmla="*/ 1704271 w 847227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2271" h="6858000">
                <a:moveTo>
                  <a:pt x="1704271" y="0"/>
                </a:moveTo>
                <a:lnTo>
                  <a:pt x="8472271" y="0"/>
                </a:lnTo>
                <a:lnTo>
                  <a:pt x="8472271" y="6858000"/>
                </a:lnTo>
                <a:lnTo>
                  <a:pt x="1687338" y="6858000"/>
                </a:lnTo>
                <a:cubicBezTo>
                  <a:pt x="366537" y="5367866"/>
                  <a:pt x="-1343730" y="3064934"/>
                  <a:pt x="1704271" y="0"/>
                </a:cubicBezTo>
                <a:close/>
              </a:path>
            </a:pathLst>
          </a:custGeom>
          <a:solidFill>
            <a:srgbClr val="EBEDEE"/>
          </a:solidFill>
        </p:spPr>
        <p:txBody>
          <a:bodyPr/>
          <a:lstStyle/>
          <a:p>
            <a:r>
              <a:rPr lang="en-US"/>
              <a:t>Click icon to add picture</a:t>
            </a:r>
            <a:endParaRPr lang="en-GB" dirty="0"/>
          </a:p>
        </p:txBody>
      </p:sp>
      <p:pic>
        <p:nvPicPr>
          <p:cNvPr id="5" name="Picture 4">
            <a:extLst>
              <a:ext uri="{FF2B5EF4-FFF2-40B4-BE49-F238E27FC236}">
                <a16:creationId xmlns:a16="http://schemas.microsoft.com/office/drawing/2014/main" id="{948C5F35-CF5D-406E-81B7-CB88ECEA29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000" y="720000"/>
            <a:ext cx="1368000" cy="405205"/>
          </a:xfrm>
          <a:prstGeom prst="rect">
            <a:avLst/>
          </a:prstGeom>
        </p:spPr>
      </p:pic>
      <p:cxnSp>
        <p:nvCxnSpPr>
          <p:cNvPr id="9" name="Straight Connector 8">
            <a:extLst>
              <a:ext uri="{FF2B5EF4-FFF2-40B4-BE49-F238E27FC236}">
                <a16:creationId xmlns:a16="http://schemas.microsoft.com/office/drawing/2014/main" id="{D3BFC79E-9BEB-43FB-BEA5-106DFB48F8F4}"/>
              </a:ext>
            </a:extLst>
          </p:cNvPr>
          <p:cNvCxnSpPr/>
          <p:nvPr userDrawn="1"/>
        </p:nvCxnSpPr>
        <p:spPr>
          <a:xfrm>
            <a:off x="0" y="5598000"/>
            <a:ext cx="5248800" cy="0"/>
          </a:xfrm>
          <a:prstGeom prst="line">
            <a:avLst/>
          </a:prstGeom>
          <a:ln w="12700">
            <a:solidFill>
              <a:srgbClr val="BDC2C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7343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3200" y="630000"/>
            <a:ext cx="10933200" cy="720000"/>
          </a:xfrm>
        </p:spPr>
        <p:txBody>
          <a:bodyPr/>
          <a:lstStyle/>
          <a:p>
            <a:r>
              <a:rPr lang="en-US" noProof="0"/>
              <a:t>Click to edit Master title style</a:t>
            </a:r>
            <a:endParaRPr lang="en-GB" noProof="0" dirty="0"/>
          </a:p>
        </p:txBody>
      </p:sp>
      <p:sp>
        <p:nvSpPr>
          <p:cNvPr id="3" name="Text Placeholder 2"/>
          <p:cNvSpPr>
            <a:spLocks noGrp="1"/>
          </p:cNvSpPr>
          <p:nvPr>
            <p:ph type="body" idx="1"/>
          </p:nvPr>
        </p:nvSpPr>
        <p:spPr>
          <a:xfrm>
            <a:off x="673200" y="1512000"/>
            <a:ext cx="5392800" cy="640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673200" y="2152800"/>
            <a:ext cx="5392800" cy="3985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Text Placeholder 4"/>
          <p:cNvSpPr>
            <a:spLocks noGrp="1"/>
          </p:cNvSpPr>
          <p:nvPr>
            <p:ph type="body" sz="quarter" idx="3"/>
          </p:nvPr>
        </p:nvSpPr>
        <p:spPr>
          <a:xfrm>
            <a:off x="6210000" y="1512000"/>
            <a:ext cx="5392800" cy="640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210000" y="2152800"/>
            <a:ext cx="5392800" cy="3985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Slide Number Placeholder 8"/>
          <p:cNvSpPr>
            <a:spLocks noGrp="1"/>
          </p:cNvSpPr>
          <p:nvPr>
            <p:ph type="sldNum" sz="quarter" idx="12"/>
          </p:nvPr>
        </p:nvSpPr>
        <p:spPr/>
        <p:txBody>
          <a:bodyPr/>
          <a:lstStyle/>
          <a:p>
            <a:fld id="{815D9BB5-3D4A-430A-A74F-AF7991EAA22B}" type="slidenum">
              <a:rPr lang="en-GB" smtClean="0"/>
              <a:t>‹#›</a:t>
            </a:fld>
            <a:endParaRPr lang="en-GB"/>
          </a:p>
        </p:txBody>
      </p:sp>
    </p:spTree>
    <p:extLst>
      <p:ext uri="{BB962C8B-B14F-4D97-AF65-F5344CB8AC3E}">
        <p14:creationId xmlns:p14="http://schemas.microsoft.com/office/powerpoint/2010/main" val="1714180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5" name="Slide Number Placeholder 4"/>
          <p:cNvSpPr>
            <a:spLocks noGrp="1"/>
          </p:cNvSpPr>
          <p:nvPr>
            <p:ph type="sldNum" sz="quarter" idx="12"/>
          </p:nvPr>
        </p:nvSpPr>
        <p:spPr/>
        <p:txBody>
          <a:bodyPr/>
          <a:lstStyle/>
          <a:p>
            <a:fld id="{815D9BB5-3D4A-430A-A74F-AF7991EAA22B}" type="slidenum">
              <a:rPr lang="en-GB" smtClean="0"/>
              <a:t>‹#›</a:t>
            </a:fld>
            <a:endParaRPr lang="en-GB"/>
          </a:p>
        </p:txBody>
      </p:sp>
    </p:spTree>
    <p:extLst>
      <p:ext uri="{BB962C8B-B14F-4D97-AF65-F5344CB8AC3E}">
        <p14:creationId xmlns:p14="http://schemas.microsoft.com/office/powerpoint/2010/main" val="18165861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Title Only Dark">
    <p:bg>
      <p:bgPr>
        <a:solidFill>
          <a:srgbClr val="333F48"/>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032130-E0F3-4367-824D-3A9409570E9C}"/>
              </a:ext>
            </a:extLst>
          </p:cNvPr>
          <p:cNvSpPr/>
          <p:nvPr userDrawn="1"/>
        </p:nvSpPr>
        <p:spPr>
          <a:xfrm>
            <a:off x="0" y="6228000"/>
            <a:ext cx="12193200" cy="630000"/>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lvl1pPr>
              <a:defRPr>
                <a:solidFill>
                  <a:srgbClr val="FFFFFF"/>
                </a:solidFill>
              </a:defRPr>
            </a:lvl1pPr>
          </a:lstStyle>
          <a:p>
            <a:r>
              <a:rPr lang="en-US" noProof="0"/>
              <a:t>Click to edit Master title style</a:t>
            </a:r>
            <a:endParaRPr lang="en-GB" noProof="0" dirty="0"/>
          </a:p>
        </p:txBody>
      </p:sp>
      <p:sp>
        <p:nvSpPr>
          <p:cNvPr id="5" name="Slide Number Placeholder 4"/>
          <p:cNvSpPr>
            <a:spLocks noGrp="1"/>
          </p:cNvSpPr>
          <p:nvPr>
            <p:ph type="sldNum" sz="quarter" idx="12"/>
          </p:nvPr>
        </p:nvSpPr>
        <p:spPr/>
        <p:txBody>
          <a:bodyPr/>
          <a:lstStyle/>
          <a:p>
            <a:fld id="{815D9BB5-3D4A-430A-A74F-AF7991EAA22B}" type="slidenum">
              <a:rPr lang="en-GB" smtClean="0"/>
              <a:t>‹#›</a:t>
            </a:fld>
            <a:endParaRPr lang="en-GB"/>
          </a:p>
        </p:txBody>
      </p:sp>
      <p:cxnSp>
        <p:nvCxnSpPr>
          <p:cNvPr id="6" name="Straight Connector 5">
            <a:extLst>
              <a:ext uri="{FF2B5EF4-FFF2-40B4-BE49-F238E27FC236}">
                <a16:creationId xmlns:a16="http://schemas.microsoft.com/office/drawing/2014/main" id="{39B6C456-4E96-412A-9F9E-D7CE6B1AB3D9}"/>
              </a:ext>
            </a:extLst>
          </p:cNvPr>
          <p:cNvCxnSpPr>
            <a:cxnSpLocks/>
          </p:cNvCxnSpPr>
          <p:nvPr userDrawn="1"/>
        </p:nvCxnSpPr>
        <p:spPr>
          <a:xfrm rot="18900000">
            <a:off x="230912" y="6134912"/>
            <a:ext cx="0" cy="648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8A34A29-EBAA-4C8D-AF17-922A0B81C8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6000" y="6382800"/>
            <a:ext cx="997200" cy="295032"/>
          </a:xfrm>
          <a:prstGeom prst="rect">
            <a:avLst/>
          </a:prstGeom>
        </p:spPr>
      </p:pic>
    </p:spTree>
    <p:extLst>
      <p:ext uri="{BB962C8B-B14F-4D97-AF65-F5344CB8AC3E}">
        <p14:creationId xmlns:p14="http://schemas.microsoft.com/office/powerpoint/2010/main" val="3534163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ark Title and Content">
    <p:bg>
      <p:bgPr>
        <a:solidFill>
          <a:srgbClr val="333F48"/>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032130-E0F3-4367-824D-3A9409570E9C}"/>
              </a:ext>
            </a:extLst>
          </p:cNvPr>
          <p:cNvSpPr/>
          <p:nvPr userDrawn="1"/>
        </p:nvSpPr>
        <p:spPr>
          <a:xfrm>
            <a:off x="0" y="6228000"/>
            <a:ext cx="12193200" cy="630000"/>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lvl1pPr>
              <a:defRPr>
                <a:solidFill>
                  <a:srgbClr val="FFFFFF"/>
                </a:solidFill>
              </a:defRPr>
            </a:lvl1pPr>
          </a:lstStyle>
          <a:p>
            <a:r>
              <a:rPr lang="en-US" noProof="0"/>
              <a:t>Click to edit Master title style</a:t>
            </a:r>
            <a:endParaRPr lang="en-GB" noProof="0" dirty="0"/>
          </a:p>
        </p:txBody>
      </p:sp>
      <p:sp>
        <p:nvSpPr>
          <p:cNvPr id="5" name="Slide Number Placeholder 4"/>
          <p:cNvSpPr>
            <a:spLocks noGrp="1"/>
          </p:cNvSpPr>
          <p:nvPr>
            <p:ph type="sldNum" sz="quarter" idx="12"/>
          </p:nvPr>
        </p:nvSpPr>
        <p:spPr/>
        <p:txBody>
          <a:bodyPr/>
          <a:lstStyle/>
          <a:p>
            <a:fld id="{815D9BB5-3D4A-430A-A74F-AF7991EAA22B}" type="slidenum">
              <a:rPr lang="en-GB" smtClean="0"/>
              <a:t>‹#›</a:t>
            </a:fld>
            <a:endParaRPr lang="en-GB"/>
          </a:p>
        </p:txBody>
      </p:sp>
      <p:cxnSp>
        <p:nvCxnSpPr>
          <p:cNvPr id="6" name="Straight Connector 5">
            <a:extLst>
              <a:ext uri="{FF2B5EF4-FFF2-40B4-BE49-F238E27FC236}">
                <a16:creationId xmlns:a16="http://schemas.microsoft.com/office/drawing/2014/main" id="{39B6C456-4E96-412A-9F9E-D7CE6B1AB3D9}"/>
              </a:ext>
            </a:extLst>
          </p:cNvPr>
          <p:cNvCxnSpPr>
            <a:cxnSpLocks/>
          </p:cNvCxnSpPr>
          <p:nvPr userDrawn="1"/>
        </p:nvCxnSpPr>
        <p:spPr>
          <a:xfrm rot="18900000">
            <a:off x="230912" y="6134912"/>
            <a:ext cx="0" cy="648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8A34A29-EBAA-4C8D-AF17-922A0B81C8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6000" y="6382800"/>
            <a:ext cx="997200" cy="295032"/>
          </a:xfrm>
          <a:prstGeom prst="rect">
            <a:avLst/>
          </a:prstGeom>
        </p:spPr>
      </p:pic>
      <p:sp>
        <p:nvSpPr>
          <p:cNvPr id="14" name="Content Placeholder 13">
            <a:extLst>
              <a:ext uri="{FF2B5EF4-FFF2-40B4-BE49-F238E27FC236}">
                <a16:creationId xmlns:a16="http://schemas.microsoft.com/office/drawing/2014/main" id="{5EAC82CF-312D-410A-ACD4-E52911F8FCAB}"/>
              </a:ext>
            </a:extLst>
          </p:cNvPr>
          <p:cNvSpPr>
            <a:spLocks noGrp="1"/>
          </p:cNvSpPr>
          <p:nvPr>
            <p:ph sz="quarter" idx="13"/>
          </p:nvPr>
        </p:nvSpPr>
        <p:spPr>
          <a:xfrm>
            <a:off x="673200" y="1512000"/>
            <a:ext cx="10933200" cy="462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23751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15D9BB5-3D4A-430A-A74F-AF7991EAA22B}" type="slidenum">
              <a:rPr lang="en-GB" smtClean="0"/>
              <a:t>‹#›</a:t>
            </a:fld>
            <a:endParaRPr lang="en-GB"/>
          </a:p>
        </p:txBody>
      </p:sp>
    </p:spTree>
    <p:extLst>
      <p:ext uri="{BB962C8B-B14F-4D97-AF65-F5344CB8AC3E}">
        <p14:creationId xmlns:p14="http://schemas.microsoft.com/office/powerpoint/2010/main" val="40740346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3200" y="630000"/>
            <a:ext cx="3682800" cy="720000"/>
          </a:xfrm>
        </p:spPr>
        <p:txBody>
          <a:bodyPr anchor="b"/>
          <a:lstStyle>
            <a:lvl1pPr>
              <a:defRPr sz="3200"/>
            </a:lvl1pPr>
          </a:lstStyle>
          <a:p>
            <a:r>
              <a:rPr lang="en-US" noProof="0"/>
              <a:t>Click to edit Master title style</a:t>
            </a:r>
            <a:endParaRPr lang="en-GB" noProof="0" dirty="0"/>
          </a:p>
        </p:txBody>
      </p:sp>
      <p:sp>
        <p:nvSpPr>
          <p:cNvPr id="3" name="Content Placeholder 2"/>
          <p:cNvSpPr>
            <a:spLocks noGrp="1"/>
          </p:cNvSpPr>
          <p:nvPr>
            <p:ph idx="1"/>
          </p:nvPr>
        </p:nvSpPr>
        <p:spPr>
          <a:xfrm>
            <a:off x="4500000" y="640800"/>
            <a:ext cx="7106400" cy="5508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Text Placeholder 3"/>
          <p:cNvSpPr>
            <a:spLocks noGrp="1"/>
          </p:cNvSpPr>
          <p:nvPr>
            <p:ph type="body" sz="half" idx="2"/>
          </p:nvPr>
        </p:nvSpPr>
        <p:spPr>
          <a:xfrm>
            <a:off x="673200" y="1350000"/>
            <a:ext cx="3682800" cy="478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7" name="Slide Number Placeholder 6"/>
          <p:cNvSpPr>
            <a:spLocks noGrp="1"/>
          </p:cNvSpPr>
          <p:nvPr>
            <p:ph type="sldNum" sz="quarter" idx="12"/>
          </p:nvPr>
        </p:nvSpPr>
        <p:spPr/>
        <p:txBody>
          <a:bodyPr/>
          <a:lstStyle/>
          <a:p>
            <a:fld id="{815D9BB5-3D4A-430A-A74F-AF7991EAA22B}" type="slidenum">
              <a:rPr lang="en-GB" smtClean="0"/>
              <a:t>‹#›</a:t>
            </a:fld>
            <a:endParaRPr lang="en-GB"/>
          </a:p>
        </p:txBody>
      </p:sp>
    </p:spTree>
    <p:extLst>
      <p:ext uri="{BB962C8B-B14F-4D97-AF65-F5344CB8AC3E}">
        <p14:creationId xmlns:p14="http://schemas.microsoft.com/office/powerpoint/2010/main" val="1370969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3200" y="630000"/>
            <a:ext cx="3682800" cy="720000"/>
          </a:xfrm>
        </p:spPr>
        <p:txBody>
          <a:bodyPr anchor="b"/>
          <a:lstStyle>
            <a:lvl1pPr>
              <a:defRPr sz="3200"/>
            </a:lvl1pPr>
          </a:lstStyle>
          <a:p>
            <a:r>
              <a:rPr lang="en-US" noProof="0"/>
              <a:t>Click to edit Master title style</a:t>
            </a:r>
            <a:endParaRPr lang="en-GB" noProof="0" dirty="0"/>
          </a:p>
        </p:txBody>
      </p:sp>
      <p:sp>
        <p:nvSpPr>
          <p:cNvPr id="3" name="Picture Placeholder 2"/>
          <p:cNvSpPr>
            <a:spLocks noGrp="1"/>
          </p:cNvSpPr>
          <p:nvPr>
            <p:ph type="pic" idx="1"/>
          </p:nvPr>
        </p:nvSpPr>
        <p:spPr>
          <a:xfrm>
            <a:off x="4500000" y="728662"/>
            <a:ext cx="6960163" cy="54093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673200" y="1350000"/>
            <a:ext cx="3682800" cy="478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7" name="Slide Number Placeholder 6"/>
          <p:cNvSpPr>
            <a:spLocks noGrp="1"/>
          </p:cNvSpPr>
          <p:nvPr>
            <p:ph type="sldNum" sz="quarter" idx="12"/>
          </p:nvPr>
        </p:nvSpPr>
        <p:spPr/>
        <p:txBody>
          <a:bodyPr/>
          <a:lstStyle/>
          <a:p>
            <a:fld id="{815D9BB5-3D4A-430A-A74F-AF7991EAA22B}" type="slidenum">
              <a:rPr lang="en-GB" smtClean="0"/>
              <a:t>‹#›</a:t>
            </a:fld>
            <a:endParaRPr lang="en-GB"/>
          </a:p>
        </p:txBody>
      </p:sp>
    </p:spTree>
    <p:extLst>
      <p:ext uri="{BB962C8B-B14F-4D97-AF65-F5344CB8AC3E}">
        <p14:creationId xmlns:p14="http://schemas.microsoft.com/office/powerpoint/2010/main" val="157847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solidFill>
          <a:srgbClr val="DA291C"/>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EA81A-92EB-4434-A2F1-7B137D15C2AC}"/>
              </a:ext>
            </a:extLst>
          </p:cNvPr>
          <p:cNvSpPr txBox="1"/>
          <p:nvPr userDrawn="1"/>
        </p:nvSpPr>
        <p:spPr>
          <a:xfrm>
            <a:off x="720000" y="1800000"/>
            <a:ext cx="10038000" cy="615553"/>
          </a:xfrm>
          <a:prstGeom prst="rect">
            <a:avLst/>
          </a:prstGeom>
          <a:noFill/>
        </p:spPr>
        <p:txBody>
          <a:bodyPr wrap="square" lIns="0" tIns="0" rIns="0" bIns="0" rtlCol="0">
            <a:spAutoFit/>
          </a:bodyPr>
          <a:lstStyle/>
          <a:p>
            <a:r>
              <a:rPr lang="en-US" sz="4000" b="1" dirty="0">
                <a:solidFill>
                  <a:srgbClr val="FFFFFF"/>
                </a:solidFill>
                <a:latin typeface="Century Gothic" panose="020B0502020202020204" pitchFamily="34" charset="0"/>
              </a:rPr>
              <a:t>Research, analysis and advice</a:t>
            </a:r>
          </a:p>
        </p:txBody>
      </p:sp>
      <p:pic>
        <p:nvPicPr>
          <p:cNvPr id="7" name="Picture 6">
            <a:extLst>
              <a:ext uri="{FF2B5EF4-FFF2-40B4-BE49-F238E27FC236}">
                <a16:creationId xmlns:a16="http://schemas.microsoft.com/office/drawing/2014/main" id="{F7EF660D-B11B-4D30-A78F-B3B090E8D7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000" y="4384800"/>
            <a:ext cx="1526400" cy="451601"/>
          </a:xfrm>
          <a:prstGeom prst="rect">
            <a:avLst/>
          </a:prstGeom>
        </p:spPr>
      </p:pic>
      <p:cxnSp>
        <p:nvCxnSpPr>
          <p:cNvPr id="10" name="Straight Connector 9">
            <a:extLst>
              <a:ext uri="{FF2B5EF4-FFF2-40B4-BE49-F238E27FC236}">
                <a16:creationId xmlns:a16="http://schemas.microsoft.com/office/drawing/2014/main" id="{E228BE86-66BD-47A1-A85A-DB6E00D6D8E6}"/>
              </a:ext>
            </a:extLst>
          </p:cNvPr>
          <p:cNvCxnSpPr/>
          <p:nvPr userDrawn="1"/>
        </p:nvCxnSpPr>
        <p:spPr>
          <a:xfrm>
            <a:off x="2484000" y="4384800"/>
            <a:ext cx="0" cy="19692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174099E-937B-4339-B1B2-DB2B2CA3F8B8}"/>
              </a:ext>
            </a:extLst>
          </p:cNvPr>
          <p:cNvSpPr txBox="1"/>
          <p:nvPr userDrawn="1"/>
        </p:nvSpPr>
        <p:spPr>
          <a:xfrm>
            <a:off x="8924400" y="6019200"/>
            <a:ext cx="2560729" cy="332912"/>
          </a:xfrm>
          <a:prstGeom prst="rect">
            <a:avLst/>
          </a:prstGeom>
          <a:noFill/>
        </p:spPr>
        <p:txBody>
          <a:bodyPr wrap="square" lIns="0" tIns="0" rIns="0" bIns="0" rtlCol="0" anchor="b" anchorCtr="0">
            <a:spAutoFit/>
          </a:bodyPr>
          <a:lstStyle/>
          <a:p>
            <a:pPr algn="r">
              <a:lnSpc>
                <a:spcPct val="120000"/>
              </a:lnSpc>
            </a:pPr>
            <a:r>
              <a:rPr lang="en-US" sz="2000" b="1" dirty="0">
                <a:solidFill>
                  <a:srgbClr val="FFFFFF"/>
                </a:solidFill>
                <a:latin typeface="Century Gothic" panose="020B0502020202020204" pitchFamily="34" charset="0"/>
              </a:rPr>
              <a:t>www.sqw.co.uk</a:t>
            </a:r>
            <a:endParaRPr lang="en-GB" sz="2000" b="1" dirty="0">
              <a:solidFill>
                <a:srgbClr val="FFFFFF"/>
              </a:solidFill>
              <a:latin typeface="Century Gothic" panose="020B0502020202020204" pitchFamily="34" charset="0"/>
            </a:endParaRPr>
          </a:p>
        </p:txBody>
      </p:sp>
      <p:sp>
        <p:nvSpPr>
          <p:cNvPr id="9" name="Text Placeholder 13">
            <a:extLst>
              <a:ext uri="{FF2B5EF4-FFF2-40B4-BE49-F238E27FC236}">
                <a16:creationId xmlns:a16="http://schemas.microsoft.com/office/drawing/2014/main" id="{72FD9F1D-2FE5-4575-9F57-9943EFF66914}"/>
              </a:ext>
            </a:extLst>
          </p:cNvPr>
          <p:cNvSpPr>
            <a:spLocks noGrp="1"/>
          </p:cNvSpPr>
          <p:nvPr>
            <p:ph type="body" sz="quarter" idx="10"/>
          </p:nvPr>
        </p:nvSpPr>
        <p:spPr>
          <a:xfrm>
            <a:off x="2721600" y="4316400"/>
            <a:ext cx="2804400" cy="2084400"/>
          </a:xfrm>
        </p:spPr>
        <p:txBody>
          <a:bodyPr anchor="b" anchorCtr="0"/>
          <a:lstStyle>
            <a:lvl1pPr>
              <a:lnSpc>
                <a:spcPct val="120000"/>
              </a:lnSpc>
              <a:spcBef>
                <a:spcPts val="0"/>
              </a:spcBef>
              <a:spcAft>
                <a:spcPts val="1000"/>
              </a:spcAft>
              <a:defRPr sz="2400">
                <a:solidFill>
                  <a:srgbClr val="FFFFFF"/>
                </a:solidFill>
              </a:defRPr>
            </a:lvl1pPr>
            <a:lvl2pPr>
              <a:lnSpc>
                <a:spcPct val="120000"/>
              </a:lnSpc>
              <a:spcBef>
                <a:spcPts val="0"/>
              </a:spcBef>
              <a:spcAft>
                <a:spcPts val="1000"/>
              </a:spcAft>
              <a:defRPr sz="1200" b="1">
                <a:solidFill>
                  <a:srgbClr val="FFFFFF"/>
                </a:solidFill>
                <a:latin typeface="Century Gothic" panose="020B0502020202020204" pitchFamily="34" charset="0"/>
              </a:defRPr>
            </a:lvl2pPr>
            <a:lvl3pPr>
              <a:lnSpc>
                <a:spcPct val="120000"/>
              </a:lnSpc>
              <a:spcBef>
                <a:spcPts val="0"/>
              </a:spcBef>
              <a:spcAft>
                <a:spcPts val="0"/>
              </a:spcAft>
              <a:defRPr sz="1200" b="1">
                <a:solidFill>
                  <a:srgbClr val="FFFFFF"/>
                </a:solidFill>
                <a:latin typeface="Century Gothic" panose="020B0502020202020204" pitchFamily="34" charset="0"/>
              </a:defRPr>
            </a:lvl3pPr>
            <a:lvl4pPr marL="0" indent="0">
              <a:lnSpc>
                <a:spcPct val="120000"/>
              </a:lnSpc>
              <a:spcBef>
                <a:spcPts val="0"/>
              </a:spcBef>
              <a:spcAft>
                <a:spcPts val="0"/>
              </a:spcAft>
              <a:buNone/>
              <a:defRPr sz="1200" b="1" i="1">
                <a:solidFill>
                  <a:srgbClr val="FFFFFF"/>
                </a:solidFill>
                <a:latin typeface="Century Gothic" panose="020B0502020202020204" pitchFamily="34" charset="0"/>
              </a:defRPr>
            </a:lvl4pPr>
            <a:lvl5pPr marL="0" indent="0">
              <a:lnSpc>
                <a:spcPct val="120000"/>
              </a:lnSpc>
              <a:spcBef>
                <a:spcPts val="0"/>
              </a:spcBef>
              <a:spcAft>
                <a:spcPts val="0"/>
              </a:spcAft>
              <a:buNone/>
              <a:defRPr sz="1200">
                <a:solidFill>
                  <a:srgbClr val="FFFFFF"/>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B2F55200-D460-4FF1-A633-E6193F3832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000" y="5943600"/>
            <a:ext cx="900000" cy="410808"/>
          </a:xfrm>
          <a:prstGeom prst="rect">
            <a:avLst/>
          </a:prstGeom>
        </p:spPr>
      </p:pic>
    </p:spTree>
    <p:extLst>
      <p:ext uri="{BB962C8B-B14F-4D97-AF65-F5344CB8AC3E}">
        <p14:creationId xmlns:p14="http://schemas.microsoft.com/office/powerpoint/2010/main" val="791754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8EE8234-467A-4961-9EF9-2497C4C97D28}"/>
              </a:ext>
            </a:extLst>
          </p:cNvPr>
          <p:cNvSpPr/>
          <p:nvPr userDrawn="1"/>
        </p:nvSpPr>
        <p:spPr>
          <a:xfrm>
            <a:off x="0" y="5598000"/>
            <a:ext cx="12193200" cy="1260000"/>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630000" y="2160000"/>
            <a:ext cx="4619333" cy="2520000"/>
          </a:xfrm>
        </p:spPr>
        <p:txBody>
          <a:bodyPr anchor="t" anchorCtr="0">
            <a:noAutofit/>
          </a:bodyPr>
          <a:lstStyle>
            <a:lvl1pPr algn="l">
              <a:defRPr sz="4000">
                <a:solidFill>
                  <a:srgbClr val="000000"/>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630000" y="5886000"/>
            <a:ext cx="4618800" cy="720000"/>
          </a:xfrm>
        </p:spPr>
        <p:txBody>
          <a:bodyPr anchor="ctr" anchorCtr="0">
            <a:noAutofit/>
          </a:bodyPr>
          <a:lstStyle>
            <a:lvl1pPr marL="0" indent="0" algn="l">
              <a:lnSpc>
                <a:spcPct val="70000"/>
              </a:lnSpc>
              <a:buNone/>
              <a:defRPr sz="22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sp>
        <p:nvSpPr>
          <p:cNvPr id="8" name="Date Placeholder 3">
            <a:extLst>
              <a:ext uri="{FF2B5EF4-FFF2-40B4-BE49-F238E27FC236}">
                <a16:creationId xmlns:a16="http://schemas.microsoft.com/office/drawing/2014/main" id="{C559EC42-90DB-4276-9D48-30FA345E4230}"/>
              </a:ext>
            </a:extLst>
          </p:cNvPr>
          <p:cNvSpPr>
            <a:spLocks noGrp="1"/>
          </p:cNvSpPr>
          <p:nvPr>
            <p:ph type="dt" sz="half" idx="10"/>
          </p:nvPr>
        </p:nvSpPr>
        <p:spPr>
          <a:xfrm>
            <a:off x="630000" y="4968000"/>
            <a:ext cx="4618800" cy="360000"/>
          </a:xfrm>
          <a:prstGeom prst="rect">
            <a:avLst/>
          </a:prstGeom>
        </p:spPr>
        <p:txBody>
          <a:bodyPr/>
          <a:lstStyle>
            <a:lvl1pPr>
              <a:defRPr b="1">
                <a:solidFill>
                  <a:srgbClr val="9DA4A9"/>
                </a:solidFill>
                <a:latin typeface="Century Gothic" panose="020B0502020202020204" pitchFamily="34" charset="0"/>
              </a:defRPr>
            </a:lvl1pPr>
          </a:lstStyle>
          <a:p>
            <a:fld id="{87C8B30A-FF68-4B8C-91E4-0AF48F732EA3}" type="datetimeFigureOut">
              <a:rPr lang="en-GB" smtClean="0"/>
              <a:pPr/>
              <a:t>28/05/2021</a:t>
            </a:fld>
            <a:endParaRPr lang="en-GB" dirty="0"/>
          </a:p>
        </p:txBody>
      </p:sp>
      <p:sp>
        <p:nvSpPr>
          <p:cNvPr id="14" name="Picture Placeholder 13">
            <a:extLst>
              <a:ext uri="{FF2B5EF4-FFF2-40B4-BE49-F238E27FC236}">
                <a16:creationId xmlns:a16="http://schemas.microsoft.com/office/drawing/2014/main" id="{545BD3FF-25DD-4BD2-90CB-285F7AE5A043}"/>
              </a:ext>
            </a:extLst>
          </p:cNvPr>
          <p:cNvSpPr>
            <a:spLocks noGrp="1"/>
          </p:cNvSpPr>
          <p:nvPr>
            <p:ph type="pic" sz="quarter" idx="11"/>
          </p:nvPr>
        </p:nvSpPr>
        <p:spPr>
          <a:xfrm>
            <a:off x="5425200" y="0"/>
            <a:ext cx="6768000" cy="6858000"/>
          </a:xfrm>
          <a:custGeom>
            <a:avLst/>
            <a:gdLst>
              <a:gd name="connsiteX0" fmla="*/ 0 w 6768000"/>
              <a:gd name="connsiteY0" fmla="*/ 0 h 6858000"/>
              <a:gd name="connsiteX1" fmla="*/ 6768000 w 6768000"/>
              <a:gd name="connsiteY1" fmla="*/ 0 h 6858000"/>
              <a:gd name="connsiteX2" fmla="*/ 6768000 w 6768000"/>
              <a:gd name="connsiteY2" fmla="*/ 6858000 h 6858000"/>
              <a:gd name="connsiteX3" fmla="*/ 0 w 6768000"/>
              <a:gd name="connsiteY3" fmla="*/ 6858000 h 6858000"/>
              <a:gd name="connsiteX4" fmla="*/ 0 w 6768000"/>
              <a:gd name="connsiteY4" fmla="*/ 0 h 6858000"/>
              <a:gd name="connsiteX0" fmla="*/ 0 w 6768000"/>
              <a:gd name="connsiteY0" fmla="*/ 0 h 6858000"/>
              <a:gd name="connsiteX1" fmla="*/ 6768000 w 6768000"/>
              <a:gd name="connsiteY1" fmla="*/ 0 h 6858000"/>
              <a:gd name="connsiteX2" fmla="*/ 6768000 w 6768000"/>
              <a:gd name="connsiteY2" fmla="*/ 6858000 h 6858000"/>
              <a:gd name="connsiteX3" fmla="*/ 0 w 6768000"/>
              <a:gd name="connsiteY3" fmla="*/ 6858000 h 6858000"/>
              <a:gd name="connsiteX4" fmla="*/ 0 w 6768000"/>
              <a:gd name="connsiteY4" fmla="*/ 0 h 6858000"/>
              <a:gd name="connsiteX0" fmla="*/ 2378192 w 9146192"/>
              <a:gd name="connsiteY0" fmla="*/ 0 h 6858000"/>
              <a:gd name="connsiteX1" fmla="*/ 9146192 w 9146192"/>
              <a:gd name="connsiteY1" fmla="*/ 0 h 6858000"/>
              <a:gd name="connsiteX2" fmla="*/ 9146192 w 9146192"/>
              <a:gd name="connsiteY2" fmla="*/ 6858000 h 6858000"/>
              <a:gd name="connsiteX3" fmla="*/ 2378192 w 9146192"/>
              <a:gd name="connsiteY3" fmla="*/ 6858000 h 6858000"/>
              <a:gd name="connsiteX4" fmla="*/ 2378192 w 9146192"/>
              <a:gd name="connsiteY4" fmla="*/ 0 h 6858000"/>
              <a:gd name="connsiteX0" fmla="*/ 2382590 w 9150590"/>
              <a:gd name="connsiteY0" fmla="*/ 0 h 6858000"/>
              <a:gd name="connsiteX1" fmla="*/ 9150590 w 9150590"/>
              <a:gd name="connsiteY1" fmla="*/ 0 h 6858000"/>
              <a:gd name="connsiteX2" fmla="*/ 9150590 w 9150590"/>
              <a:gd name="connsiteY2" fmla="*/ 6858000 h 6858000"/>
              <a:gd name="connsiteX3" fmla="*/ 2365657 w 9150590"/>
              <a:gd name="connsiteY3" fmla="*/ 6858000 h 6858000"/>
              <a:gd name="connsiteX4" fmla="*/ 2382590 w 9150590"/>
              <a:gd name="connsiteY4" fmla="*/ 0 h 6858000"/>
              <a:gd name="connsiteX0" fmla="*/ 3186463 w 9954463"/>
              <a:gd name="connsiteY0" fmla="*/ 0 h 6858000"/>
              <a:gd name="connsiteX1" fmla="*/ 9954463 w 9954463"/>
              <a:gd name="connsiteY1" fmla="*/ 0 h 6858000"/>
              <a:gd name="connsiteX2" fmla="*/ 9954463 w 9954463"/>
              <a:gd name="connsiteY2" fmla="*/ 6858000 h 6858000"/>
              <a:gd name="connsiteX3" fmla="*/ 3169530 w 9954463"/>
              <a:gd name="connsiteY3" fmla="*/ 6858000 h 6858000"/>
              <a:gd name="connsiteX4" fmla="*/ 3186463 w 9954463"/>
              <a:gd name="connsiteY4" fmla="*/ 0 h 6858000"/>
              <a:gd name="connsiteX0" fmla="*/ 4008967 w 10776967"/>
              <a:gd name="connsiteY0" fmla="*/ 0 h 6858000"/>
              <a:gd name="connsiteX1" fmla="*/ 10776967 w 10776967"/>
              <a:gd name="connsiteY1" fmla="*/ 0 h 6858000"/>
              <a:gd name="connsiteX2" fmla="*/ 10776967 w 10776967"/>
              <a:gd name="connsiteY2" fmla="*/ 6858000 h 6858000"/>
              <a:gd name="connsiteX3" fmla="*/ 3992034 w 10776967"/>
              <a:gd name="connsiteY3" fmla="*/ 6858000 h 6858000"/>
              <a:gd name="connsiteX4" fmla="*/ 4008967 w 10776967"/>
              <a:gd name="connsiteY4" fmla="*/ 0 h 6858000"/>
              <a:gd name="connsiteX0" fmla="*/ 2705185 w 9473185"/>
              <a:gd name="connsiteY0" fmla="*/ 0 h 6858000"/>
              <a:gd name="connsiteX1" fmla="*/ 9473185 w 9473185"/>
              <a:gd name="connsiteY1" fmla="*/ 0 h 6858000"/>
              <a:gd name="connsiteX2" fmla="*/ 9473185 w 9473185"/>
              <a:gd name="connsiteY2" fmla="*/ 6858000 h 6858000"/>
              <a:gd name="connsiteX3" fmla="*/ 2688252 w 9473185"/>
              <a:gd name="connsiteY3" fmla="*/ 6858000 h 6858000"/>
              <a:gd name="connsiteX4" fmla="*/ 2705185 w 9473185"/>
              <a:gd name="connsiteY4" fmla="*/ 0 h 6858000"/>
              <a:gd name="connsiteX0" fmla="*/ 2032430 w 8800430"/>
              <a:gd name="connsiteY0" fmla="*/ 0 h 6858000"/>
              <a:gd name="connsiteX1" fmla="*/ 8800430 w 8800430"/>
              <a:gd name="connsiteY1" fmla="*/ 0 h 6858000"/>
              <a:gd name="connsiteX2" fmla="*/ 8800430 w 8800430"/>
              <a:gd name="connsiteY2" fmla="*/ 6858000 h 6858000"/>
              <a:gd name="connsiteX3" fmla="*/ 2015497 w 8800430"/>
              <a:gd name="connsiteY3" fmla="*/ 6858000 h 6858000"/>
              <a:gd name="connsiteX4" fmla="*/ 2032430 w 8800430"/>
              <a:gd name="connsiteY4" fmla="*/ 0 h 6858000"/>
              <a:gd name="connsiteX0" fmla="*/ 1596132 w 8364132"/>
              <a:gd name="connsiteY0" fmla="*/ 0 h 6858000"/>
              <a:gd name="connsiteX1" fmla="*/ 8364132 w 8364132"/>
              <a:gd name="connsiteY1" fmla="*/ 0 h 6858000"/>
              <a:gd name="connsiteX2" fmla="*/ 8364132 w 8364132"/>
              <a:gd name="connsiteY2" fmla="*/ 6858000 h 6858000"/>
              <a:gd name="connsiteX3" fmla="*/ 1579199 w 8364132"/>
              <a:gd name="connsiteY3" fmla="*/ 6858000 h 6858000"/>
              <a:gd name="connsiteX4" fmla="*/ 1596132 w 8364132"/>
              <a:gd name="connsiteY4" fmla="*/ 0 h 6858000"/>
              <a:gd name="connsiteX0" fmla="*/ 1704271 w 8472271"/>
              <a:gd name="connsiteY0" fmla="*/ 0 h 6858000"/>
              <a:gd name="connsiteX1" fmla="*/ 8472271 w 8472271"/>
              <a:gd name="connsiteY1" fmla="*/ 0 h 6858000"/>
              <a:gd name="connsiteX2" fmla="*/ 8472271 w 8472271"/>
              <a:gd name="connsiteY2" fmla="*/ 6858000 h 6858000"/>
              <a:gd name="connsiteX3" fmla="*/ 1687338 w 8472271"/>
              <a:gd name="connsiteY3" fmla="*/ 6858000 h 6858000"/>
              <a:gd name="connsiteX4" fmla="*/ 1704271 w 847227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2271" h="6858000">
                <a:moveTo>
                  <a:pt x="1704271" y="0"/>
                </a:moveTo>
                <a:lnTo>
                  <a:pt x="8472271" y="0"/>
                </a:lnTo>
                <a:lnTo>
                  <a:pt x="8472271" y="6858000"/>
                </a:lnTo>
                <a:lnTo>
                  <a:pt x="1687338" y="6858000"/>
                </a:lnTo>
                <a:cubicBezTo>
                  <a:pt x="366537" y="5367866"/>
                  <a:pt x="-1343730" y="3064934"/>
                  <a:pt x="1704271" y="0"/>
                </a:cubicBezTo>
                <a:close/>
              </a:path>
            </a:pathLst>
          </a:custGeom>
          <a:solidFill>
            <a:srgbClr val="EBEDEE"/>
          </a:solidFill>
        </p:spPr>
        <p:txBody>
          <a:bodyPr/>
          <a:lstStyle/>
          <a:p>
            <a:r>
              <a:rPr lang="en-US"/>
              <a:t>Click icon to add picture</a:t>
            </a:r>
            <a:endParaRPr lang="en-GB" dirty="0"/>
          </a:p>
        </p:txBody>
      </p:sp>
      <p:pic>
        <p:nvPicPr>
          <p:cNvPr id="5" name="Picture 4">
            <a:extLst>
              <a:ext uri="{FF2B5EF4-FFF2-40B4-BE49-F238E27FC236}">
                <a16:creationId xmlns:a16="http://schemas.microsoft.com/office/drawing/2014/main" id="{948C5F35-CF5D-406E-81B7-CB88ECEA29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000" y="720000"/>
            <a:ext cx="1368000" cy="405205"/>
          </a:xfrm>
          <a:prstGeom prst="rect">
            <a:avLst/>
          </a:prstGeom>
        </p:spPr>
      </p:pic>
    </p:spTree>
    <p:extLst>
      <p:ext uri="{BB962C8B-B14F-4D97-AF65-F5344CB8AC3E}">
        <p14:creationId xmlns:p14="http://schemas.microsoft.com/office/powerpoint/2010/main" val="1360341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rgbClr val="FFFFFF"/>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3CC5BE0-AA67-4705-9799-D44CB7106132}"/>
              </a:ext>
            </a:extLst>
          </p:cNvPr>
          <p:cNvSpPr>
            <a:spLocks noGrp="1"/>
          </p:cNvSpPr>
          <p:nvPr>
            <p:ph type="pic" sz="quarter" idx="11"/>
          </p:nvPr>
        </p:nvSpPr>
        <p:spPr>
          <a:xfrm>
            <a:off x="0" y="0"/>
            <a:ext cx="12193200" cy="5598000"/>
          </a:xfrm>
          <a:solidFill>
            <a:srgbClr val="EBEDEE"/>
          </a:solidFill>
        </p:spPr>
        <p:txBody>
          <a:bodyPr/>
          <a:lstStyle/>
          <a:p>
            <a:r>
              <a:rPr lang="en-US"/>
              <a:t>Click icon to add picture</a:t>
            </a:r>
            <a:endParaRPr lang="en-GB"/>
          </a:p>
        </p:txBody>
      </p:sp>
      <p:sp>
        <p:nvSpPr>
          <p:cNvPr id="10" name="Rectangle 9">
            <a:extLst>
              <a:ext uri="{FF2B5EF4-FFF2-40B4-BE49-F238E27FC236}">
                <a16:creationId xmlns:a16="http://schemas.microsoft.com/office/drawing/2014/main" id="{F8EE8234-467A-4961-9EF9-2497C4C97D28}"/>
              </a:ext>
            </a:extLst>
          </p:cNvPr>
          <p:cNvSpPr/>
          <p:nvPr userDrawn="1"/>
        </p:nvSpPr>
        <p:spPr>
          <a:xfrm>
            <a:off x="0" y="5598000"/>
            <a:ext cx="12193200" cy="1260000"/>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629999" y="2160000"/>
            <a:ext cx="5464800" cy="2520000"/>
          </a:xfrm>
        </p:spPr>
        <p:txBody>
          <a:bodyPr anchor="t" anchorCtr="0">
            <a:noAutofit/>
          </a:bodyPr>
          <a:lstStyle>
            <a:lvl1pPr algn="l">
              <a:defRPr sz="4000">
                <a:solidFill>
                  <a:srgbClr val="FFFFFF"/>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630000" y="5886000"/>
            <a:ext cx="4618800" cy="720000"/>
          </a:xfrm>
        </p:spPr>
        <p:txBody>
          <a:bodyPr anchor="ctr" anchorCtr="0">
            <a:noAutofit/>
          </a:bodyPr>
          <a:lstStyle>
            <a:lvl1pPr marL="0" indent="0" algn="l">
              <a:lnSpc>
                <a:spcPct val="70000"/>
              </a:lnSpc>
              <a:buNone/>
              <a:defRPr sz="22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sp>
        <p:nvSpPr>
          <p:cNvPr id="8" name="Date Placeholder 3">
            <a:extLst>
              <a:ext uri="{FF2B5EF4-FFF2-40B4-BE49-F238E27FC236}">
                <a16:creationId xmlns:a16="http://schemas.microsoft.com/office/drawing/2014/main" id="{C559EC42-90DB-4276-9D48-30FA345E4230}"/>
              </a:ext>
            </a:extLst>
          </p:cNvPr>
          <p:cNvSpPr>
            <a:spLocks noGrp="1"/>
          </p:cNvSpPr>
          <p:nvPr>
            <p:ph type="dt" sz="half" idx="10"/>
          </p:nvPr>
        </p:nvSpPr>
        <p:spPr>
          <a:xfrm>
            <a:off x="630000" y="4968000"/>
            <a:ext cx="4618800" cy="360000"/>
          </a:xfrm>
          <a:prstGeom prst="rect">
            <a:avLst/>
          </a:prstGeom>
        </p:spPr>
        <p:txBody>
          <a:bodyPr/>
          <a:lstStyle>
            <a:lvl1pPr>
              <a:defRPr b="1">
                <a:solidFill>
                  <a:srgbClr val="FFFFFF"/>
                </a:solidFill>
                <a:latin typeface="Century Gothic" panose="020B0502020202020204" pitchFamily="34" charset="0"/>
              </a:defRPr>
            </a:lvl1pPr>
          </a:lstStyle>
          <a:p>
            <a:fld id="{87C8B30A-FF68-4B8C-91E4-0AF48F732EA3}" type="datetimeFigureOut">
              <a:rPr lang="en-GB" smtClean="0"/>
              <a:pPr/>
              <a:t>28/05/2021</a:t>
            </a:fld>
            <a:endParaRPr lang="en-GB" dirty="0"/>
          </a:p>
        </p:txBody>
      </p:sp>
      <p:pic>
        <p:nvPicPr>
          <p:cNvPr id="6" name="Picture 5">
            <a:extLst>
              <a:ext uri="{FF2B5EF4-FFF2-40B4-BE49-F238E27FC236}">
                <a16:creationId xmlns:a16="http://schemas.microsoft.com/office/drawing/2014/main" id="{2EF027F5-BF51-4169-9CD8-C476E89C55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3200" y="6048000"/>
            <a:ext cx="1440000" cy="426039"/>
          </a:xfrm>
          <a:prstGeom prst="rect">
            <a:avLst/>
          </a:prstGeom>
        </p:spPr>
      </p:pic>
    </p:spTree>
    <p:extLst>
      <p:ext uri="{BB962C8B-B14F-4D97-AF65-F5344CB8AC3E}">
        <p14:creationId xmlns:p14="http://schemas.microsoft.com/office/powerpoint/2010/main" val="64786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9999" y="2160000"/>
            <a:ext cx="5464800" cy="2520000"/>
          </a:xfrm>
        </p:spPr>
        <p:txBody>
          <a:bodyPr anchor="t" anchorCtr="0">
            <a:noAutofit/>
          </a:bodyPr>
          <a:lstStyle>
            <a:lvl1pPr algn="l">
              <a:defRPr sz="4000">
                <a:solidFill>
                  <a:srgbClr val="000000"/>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630000" y="5886000"/>
            <a:ext cx="4618800" cy="720000"/>
          </a:xfrm>
        </p:spPr>
        <p:txBody>
          <a:bodyPr anchor="ctr" anchorCtr="0">
            <a:noAutofit/>
          </a:bodyPr>
          <a:lstStyle>
            <a:lvl1pPr marL="0" indent="0" algn="l">
              <a:lnSpc>
                <a:spcPct val="70000"/>
              </a:lnSpc>
              <a:buNone/>
              <a:defRPr sz="22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sp>
        <p:nvSpPr>
          <p:cNvPr id="8" name="Date Placeholder 3">
            <a:extLst>
              <a:ext uri="{FF2B5EF4-FFF2-40B4-BE49-F238E27FC236}">
                <a16:creationId xmlns:a16="http://schemas.microsoft.com/office/drawing/2014/main" id="{C559EC42-90DB-4276-9D48-30FA345E4230}"/>
              </a:ext>
            </a:extLst>
          </p:cNvPr>
          <p:cNvSpPr>
            <a:spLocks noGrp="1"/>
          </p:cNvSpPr>
          <p:nvPr>
            <p:ph type="dt" sz="half" idx="10"/>
          </p:nvPr>
        </p:nvSpPr>
        <p:spPr>
          <a:xfrm>
            <a:off x="630000" y="4968000"/>
            <a:ext cx="4618800" cy="360000"/>
          </a:xfrm>
          <a:prstGeom prst="rect">
            <a:avLst/>
          </a:prstGeom>
        </p:spPr>
        <p:txBody>
          <a:bodyPr/>
          <a:lstStyle>
            <a:lvl1pPr>
              <a:defRPr b="1">
                <a:solidFill>
                  <a:srgbClr val="000000"/>
                </a:solidFill>
                <a:latin typeface="Century Gothic" panose="020B0502020202020204" pitchFamily="34" charset="0"/>
              </a:defRPr>
            </a:lvl1pPr>
          </a:lstStyle>
          <a:p>
            <a:fld id="{87C8B30A-FF68-4B8C-91E4-0AF48F732EA3}" type="datetimeFigureOut">
              <a:rPr lang="en-GB" smtClean="0"/>
              <a:pPr/>
              <a:t>28/05/2021</a:t>
            </a:fld>
            <a:endParaRPr lang="en-GB" dirty="0"/>
          </a:p>
        </p:txBody>
      </p:sp>
      <p:pic>
        <p:nvPicPr>
          <p:cNvPr id="11" name="Picture 10">
            <a:extLst>
              <a:ext uri="{FF2B5EF4-FFF2-40B4-BE49-F238E27FC236}">
                <a16:creationId xmlns:a16="http://schemas.microsoft.com/office/drawing/2014/main" id="{7E031D88-7E19-4427-AB3B-C72F8AD699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3200" y="6048000"/>
            <a:ext cx="1440000" cy="426039"/>
          </a:xfrm>
          <a:prstGeom prst="rect">
            <a:avLst/>
          </a:prstGeom>
        </p:spPr>
      </p:pic>
      <p:cxnSp>
        <p:nvCxnSpPr>
          <p:cNvPr id="13" name="Straight Connector 12">
            <a:extLst>
              <a:ext uri="{FF2B5EF4-FFF2-40B4-BE49-F238E27FC236}">
                <a16:creationId xmlns:a16="http://schemas.microsoft.com/office/drawing/2014/main" id="{27523236-1384-473B-AD1B-EA75A6B88749}"/>
              </a:ext>
            </a:extLst>
          </p:cNvPr>
          <p:cNvCxnSpPr/>
          <p:nvPr userDrawn="1"/>
        </p:nvCxnSpPr>
        <p:spPr>
          <a:xfrm>
            <a:off x="0" y="5598000"/>
            <a:ext cx="12193200" cy="0"/>
          </a:xfrm>
          <a:prstGeom prst="line">
            <a:avLst/>
          </a:prstGeom>
          <a:ln w="12700">
            <a:solidFill>
              <a:srgbClr val="BDC2C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464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6">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9999" y="2160000"/>
            <a:ext cx="5464800" cy="2520000"/>
          </a:xfrm>
        </p:spPr>
        <p:txBody>
          <a:bodyPr anchor="t" anchorCtr="0">
            <a:noAutofit/>
          </a:bodyPr>
          <a:lstStyle>
            <a:lvl1pPr algn="l">
              <a:defRPr sz="4000">
                <a:solidFill>
                  <a:srgbClr val="FFFFFF"/>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630000" y="5886000"/>
            <a:ext cx="4618800" cy="720000"/>
          </a:xfrm>
        </p:spPr>
        <p:txBody>
          <a:bodyPr anchor="ctr" anchorCtr="0">
            <a:noAutofit/>
          </a:bodyPr>
          <a:lstStyle>
            <a:lvl1pPr marL="0" indent="0" algn="l">
              <a:lnSpc>
                <a:spcPct val="70000"/>
              </a:lnSpc>
              <a:buNone/>
              <a:defRPr sz="22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sp>
        <p:nvSpPr>
          <p:cNvPr id="8" name="Date Placeholder 3">
            <a:extLst>
              <a:ext uri="{FF2B5EF4-FFF2-40B4-BE49-F238E27FC236}">
                <a16:creationId xmlns:a16="http://schemas.microsoft.com/office/drawing/2014/main" id="{C559EC42-90DB-4276-9D48-30FA345E4230}"/>
              </a:ext>
            </a:extLst>
          </p:cNvPr>
          <p:cNvSpPr>
            <a:spLocks noGrp="1"/>
          </p:cNvSpPr>
          <p:nvPr>
            <p:ph type="dt" sz="half" idx="10"/>
          </p:nvPr>
        </p:nvSpPr>
        <p:spPr>
          <a:xfrm>
            <a:off x="630000" y="4968000"/>
            <a:ext cx="4618800" cy="360000"/>
          </a:xfrm>
          <a:prstGeom prst="rect">
            <a:avLst/>
          </a:prstGeom>
        </p:spPr>
        <p:txBody>
          <a:bodyPr/>
          <a:lstStyle>
            <a:lvl1pPr>
              <a:defRPr b="1">
                <a:solidFill>
                  <a:srgbClr val="FFFFFF"/>
                </a:solidFill>
                <a:latin typeface="Century Gothic" panose="020B0502020202020204" pitchFamily="34" charset="0"/>
              </a:defRPr>
            </a:lvl1pPr>
          </a:lstStyle>
          <a:p>
            <a:fld id="{87C8B30A-FF68-4B8C-91E4-0AF48F732EA3}" type="datetimeFigureOut">
              <a:rPr lang="en-GB" smtClean="0"/>
              <a:pPr/>
              <a:t>28/05/2021</a:t>
            </a:fld>
            <a:endParaRPr lang="en-GB" dirty="0"/>
          </a:p>
        </p:txBody>
      </p:sp>
      <p:cxnSp>
        <p:nvCxnSpPr>
          <p:cNvPr id="13" name="Straight Connector 12">
            <a:extLst>
              <a:ext uri="{FF2B5EF4-FFF2-40B4-BE49-F238E27FC236}">
                <a16:creationId xmlns:a16="http://schemas.microsoft.com/office/drawing/2014/main" id="{27523236-1384-473B-AD1B-EA75A6B88749}"/>
              </a:ext>
            </a:extLst>
          </p:cNvPr>
          <p:cNvCxnSpPr/>
          <p:nvPr userDrawn="1"/>
        </p:nvCxnSpPr>
        <p:spPr>
          <a:xfrm>
            <a:off x="0" y="5598000"/>
            <a:ext cx="12193200" cy="0"/>
          </a:xfrm>
          <a:prstGeom prst="line">
            <a:avLst/>
          </a:prstGeom>
          <a:ln w="12700">
            <a:solidFill>
              <a:srgbClr val="BDC2C6"/>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85995A0-F48C-402C-85CC-161A0E4EF4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3200" y="6048000"/>
            <a:ext cx="1440000" cy="426039"/>
          </a:xfrm>
          <a:prstGeom prst="rect">
            <a:avLst/>
          </a:prstGeom>
        </p:spPr>
      </p:pic>
    </p:spTree>
    <p:extLst>
      <p:ext uri="{BB962C8B-B14F-4D97-AF65-F5344CB8AC3E}">
        <p14:creationId xmlns:p14="http://schemas.microsoft.com/office/powerpoint/2010/main" val="3099500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Content Placeholder 2"/>
          <p:cNvSpPr>
            <a:spLocks noGrp="1"/>
          </p:cNvSpPr>
          <p:nvPr>
            <p:ph idx="1"/>
          </p:nvPr>
        </p:nvSpPr>
        <p:spPr/>
        <p:txBody>
          <a:bodyPr/>
          <a:lstStyle>
            <a:lvl1pPr>
              <a:defRPr sz="2200"/>
            </a:lvl1pPr>
            <a:lvl4pPr>
              <a:defRPr sz="2200"/>
            </a:lvl4pPr>
            <a:lvl5pPr marL="230400" indent="-228600">
              <a:defRPr sz="2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dirty="0"/>
          </a:p>
        </p:txBody>
      </p:sp>
      <p:sp>
        <p:nvSpPr>
          <p:cNvPr id="6" name="Slide Number Placeholder 5"/>
          <p:cNvSpPr>
            <a:spLocks noGrp="1"/>
          </p:cNvSpPr>
          <p:nvPr>
            <p:ph type="sldNum" sz="quarter" idx="12"/>
          </p:nvPr>
        </p:nvSpPr>
        <p:spPr/>
        <p:txBody>
          <a:bodyPr/>
          <a:lstStyle/>
          <a:p>
            <a:fld id="{815D9BB5-3D4A-430A-A74F-AF7991EAA22B}" type="slidenum">
              <a:rPr lang="en-GB" smtClean="0"/>
              <a:t>‹#›</a:t>
            </a:fld>
            <a:endParaRPr lang="en-GB"/>
          </a:p>
        </p:txBody>
      </p:sp>
    </p:spTree>
    <p:extLst>
      <p:ext uri="{BB962C8B-B14F-4D97-AF65-F5344CB8AC3E}">
        <p14:creationId xmlns:p14="http://schemas.microsoft.com/office/powerpoint/2010/main" val="1828647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ragraphs with Short Intr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Content Placeholder 2"/>
          <p:cNvSpPr>
            <a:spLocks noGrp="1"/>
          </p:cNvSpPr>
          <p:nvPr>
            <p:ph idx="1"/>
          </p:nvPr>
        </p:nvSpPr>
        <p:spPr>
          <a:xfrm>
            <a:off x="673200" y="1512000"/>
            <a:ext cx="10933200" cy="1163467"/>
          </a:xfrm>
        </p:spPr>
        <p:txBody>
          <a:bodyPr/>
          <a:lstStyle>
            <a:lvl1pPr>
              <a:spcBef>
                <a:spcPts val="500"/>
              </a:spcBef>
              <a:spcAft>
                <a:spcPts val="0"/>
              </a:spcAft>
              <a:defRPr sz="2200">
                <a:solidFill>
                  <a:srgbClr val="DA291C"/>
                </a:solidFill>
              </a:defRPr>
            </a:lvl1pPr>
            <a:lvl4pPr>
              <a:defRPr sz="2200"/>
            </a:lvl4pPr>
            <a:lvl5pPr marL="230400" indent="-228600">
              <a:defRPr sz="2200"/>
            </a:lvl5pPr>
          </a:lstStyle>
          <a:p>
            <a:pPr lvl="0"/>
            <a:r>
              <a:rPr lang="en-US" noProof="0"/>
              <a:t>Click to edit Master text styles</a:t>
            </a:r>
          </a:p>
          <a:p>
            <a:pPr lvl="1"/>
            <a:r>
              <a:rPr lang="en-US" noProof="0"/>
              <a:t>Second level</a:t>
            </a:r>
          </a:p>
        </p:txBody>
      </p:sp>
      <p:sp>
        <p:nvSpPr>
          <p:cNvPr id="6" name="Slide Number Placeholder 5"/>
          <p:cNvSpPr>
            <a:spLocks noGrp="1"/>
          </p:cNvSpPr>
          <p:nvPr>
            <p:ph type="sldNum" sz="quarter" idx="12"/>
          </p:nvPr>
        </p:nvSpPr>
        <p:spPr/>
        <p:txBody>
          <a:bodyPr/>
          <a:lstStyle/>
          <a:p>
            <a:fld id="{815D9BB5-3D4A-430A-A74F-AF7991EAA22B}" type="slidenum">
              <a:rPr lang="en-GB" smtClean="0"/>
              <a:t>‹#›</a:t>
            </a:fld>
            <a:endParaRPr lang="en-GB"/>
          </a:p>
        </p:txBody>
      </p:sp>
      <p:sp>
        <p:nvSpPr>
          <p:cNvPr id="8" name="Text Placeholder 7">
            <a:extLst>
              <a:ext uri="{FF2B5EF4-FFF2-40B4-BE49-F238E27FC236}">
                <a16:creationId xmlns:a16="http://schemas.microsoft.com/office/drawing/2014/main" id="{BF402199-851B-44F4-9C71-FFE935F79096}"/>
              </a:ext>
            </a:extLst>
          </p:cNvPr>
          <p:cNvSpPr>
            <a:spLocks noGrp="1"/>
          </p:cNvSpPr>
          <p:nvPr>
            <p:ph type="body" sz="quarter" idx="13"/>
          </p:nvPr>
        </p:nvSpPr>
        <p:spPr>
          <a:xfrm>
            <a:off x="673200" y="2674800"/>
            <a:ext cx="10933200" cy="3463200"/>
          </a:xfrm>
        </p:spPr>
        <p:txBody>
          <a:bodyPr numCol="2" spcCol="864000"/>
          <a:lstStyle>
            <a:lvl1pPr>
              <a:defRPr b="0">
                <a:solidFill>
                  <a:srgbClr val="000000"/>
                </a:solidFill>
              </a:defRPr>
            </a:lvl1pPr>
          </a:lstStyle>
          <a:p>
            <a:pPr lvl="0"/>
            <a:r>
              <a:rPr lang="en-US"/>
              <a:t>Click to edit Master text styles</a:t>
            </a:r>
          </a:p>
        </p:txBody>
      </p:sp>
    </p:spTree>
    <p:extLst>
      <p:ext uri="{BB962C8B-B14F-4D97-AF65-F5344CB8AC3E}">
        <p14:creationId xmlns:p14="http://schemas.microsoft.com/office/powerpoint/2010/main" val="4242159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s with Intro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Content Placeholder 2"/>
          <p:cNvSpPr>
            <a:spLocks noGrp="1"/>
          </p:cNvSpPr>
          <p:nvPr>
            <p:ph idx="1"/>
          </p:nvPr>
        </p:nvSpPr>
        <p:spPr>
          <a:xfrm>
            <a:off x="673200" y="1511999"/>
            <a:ext cx="10933200" cy="4626000"/>
          </a:xfrm>
        </p:spPr>
        <p:txBody>
          <a:bodyPr numCol="2" spcCol="864000"/>
          <a:lstStyle>
            <a:lvl1pPr>
              <a:spcBef>
                <a:spcPts val="500"/>
              </a:spcBef>
              <a:spcAft>
                <a:spcPts val="0"/>
              </a:spcAft>
              <a:defRPr sz="2200">
                <a:solidFill>
                  <a:srgbClr val="DA291C"/>
                </a:solidFill>
              </a:defRPr>
            </a:lvl1pPr>
            <a:lvl4pPr>
              <a:defRPr sz="2200"/>
            </a:lvl4pPr>
            <a:lvl5pPr marL="230400" indent="-228600">
              <a:defRPr sz="2200"/>
            </a:lvl5pPr>
          </a:lstStyle>
          <a:p>
            <a:pPr lvl="0"/>
            <a:r>
              <a:rPr lang="en-US" noProof="0"/>
              <a:t>Click to edit Master text styles</a:t>
            </a:r>
          </a:p>
          <a:p>
            <a:pPr lvl="1"/>
            <a:r>
              <a:rPr lang="en-US" noProof="0"/>
              <a:t>Second level</a:t>
            </a:r>
          </a:p>
        </p:txBody>
      </p:sp>
      <p:sp>
        <p:nvSpPr>
          <p:cNvPr id="6" name="Slide Number Placeholder 5"/>
          <p:cNvSpPr>
            <a:spLocks noGrp="1"/>
          </p:cNvSpPr>
          <p:nvPr>
            <p:ph type="sldNum" sz="quarter" idx="12"/>
          </p:nvPr>
        </p:nvSpPr>
        <p:spPr/>
        <p:txBody>
          <a:bodyPr/>
          <a:lstStyle/>
          <a:p>
            <a:fld id="{815D9BB5-3D4A-430A-A74F-AF7991EAA22B}" type="slidenum">
              <a:rPr lang="en-GB" smtClean="0"/>
              <a:t>‹#›</a:t>
            </a:fld>
            <a:endParaRPr lang="en-GB"/>
          </a:p>
        </p:txBody>
      </p:sp>
    </p:spTree>
    <p:extLst>
      <p:ext uri="{BB962C8B-B14F-4D97-AF65-F5344CB8AC3E}">
        <p14:creationId xmlns:p14="http://schemas.microsoft.com/office/powerpoint/2010/main" val="1412518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Isosceles Triangle 11">
            <a:extLst>
              <a:ext uri="{FF2B5EF4-FFF2-40B4-BE49-F238E27FC236}">
                <a16:creationId xmlns:a16="http://schemas.microsoft.com/office/drawing/2014/main" id="{8B9D6D9E-4BBA-4ED7-A88F-C80455D8957F}"/>
              </a:ext>
            </a:extLst>
          </p:cNvPr>
          <p:cNvSpPr/>
          <p:nvPr userDrawn="1"/>
        </p:nvSpPr>
        <p:spPr>
          <a:xfrm rot="2965883">
            <a:off x="10761038" y="-241674"/>
            <a:ext cx="2094515" cy="1181415"/>
          </a:xfrm>
          <a:custGeom>
            <a:avLst/>
            <a:gdLst>
              <a:gd name="connsiteX0" fmla="*/ 0 w 2534790"/>
              <a:gd name="connsiteY0" fmla="*/ 3933719 h 3933719"/>
              <a:gd name="connsiteX1" fmla="*/ 1267395 w 2534790"/>
              <a:gd name="connsiteY1" fmla="*/ 0 h 3933719"/>
              <a:gd name="connsiteX2" fmla="*/ 2534790 w 2534790"/>
              <a:gd name="connsiteY2" fmla="*/ 3933719 h 3933719"/>
              <a:gd name="connsiteX3" fmla="*/ 0 w 2534790"/>
              <a:gd name="connsiteY3" fmla="*/ 3933719 h 3933719"/>
              <a:gd name="connsiteX0" fmla="*/ 0 w 4680076"/>
              <a:gd name="connsiteY0" fmla="*/ 3933719 h 3933719"/>
              <a:gd name="connsiteX1" fmla="*/ 1267395 w 4680076"/>
              <a:gd name="connsiteY1" fmla="*/ 0 h 3933719"/>
              <a:gd name="connsiteX2" fmla="*/ 4680076 w 4680076"/>
              <a:gd name="connsiteY2" fmla="*/ 2727905 h 3933719"/>
              <a:gd name="connsiteX3" fmla="*/ 0 w 4680076"/>
              <a:gd name="connsiteY3" fmla="*/ 3933719 h 3933719"/>
              <a:gd name="connsiteX0" fmla="*/ 0 w 6253843"/>
              <a:gd name="connsiteY0" fmla="*/ 3553249 h 3553249"/>
              <a:gd name="connsiteX1" fmla="*/ 2841162 w 6253843"/>
              <a:gd name="connsiteY1" fmla="*/ 0 h 3553249"/>
              <a:gd name="connsiteX2" fmla="*/ 6253843 w 6253843"/>
              <a:gd name="connsiteY2" fmla="*/ 2727905 h 3553249"/>
              <a:gd name="connsiteX3" fmla="*/ 0 w 6253843"/>
              <a:gd name="connsiteY3" fmla="*/ 3553249 h 3553249"/>
              <a:gd name="connsiteX0" fmla="*/ -1 w 7974280"/>
              <a:gd name="connsiteY0" fmla="*/ 3324356 h 3324355"/>
              <a:gd name="connsiteX1" fmla="*/ 4561599 w 7974280"/>
              <a:gd name="connsiteY1" fmla="*/ 0 h 3324355"/>
              <a:gd name="connsiteX2" fmla="*/ 7974280 w 7974280"/>
              <a:gd name="connsiteY2" fmla="*/ 2727905 h 3324355"/>
              <a:gd name="connsiteX3" fmla="*/ -1 w 7974280"/>
              <a:gd name="connsiteY3" fmla="*/ 3324356 h 3324355"/>
              <a:gd name="connsiteX0" fmla="*/ -1 w 10402057"/>
              <a:gd name="connsiteY0" fmla="*/ 3324356 h 3324355"/>
              <a:gd name="connsiteX1" fmla="*/ 4561599 w 10402057"/>
              <a:gd name="connsiteY1" fmla="*/ 0 h 3324355"/>
              <a:gd name="connsiteX2" fmla="*/ 10402057 w 10402057"/>
              <a:gd name="connsiteY2" fmla="*/ 2605342 h 3324355"/>
              <a:gd name="connsiteX3" fmla="*/ -1 w 10402057"/>
              <a:gd name="connsiteY3" fmla="*/ 3324356 h 3324355"/>
              <a:gd name="connsiteX0" fmla="*/ -1 w 10267091"/>
              <a:gd name="connsiteY0" fmla="*/ 3324356 h 3324355"/>
              <a:gd name="connsiteX1" fmla="*/ 4561599 w 10267091"/>
              <a:gd name="connsiteY1" fmla="*/ 0 h 3324355"/>
              <a:gd name="connsiteX2" fmla="*/ 10267089 w 10267091"/>
              <a:gd name="connsiteY2" fmla="*/ 2968568 h 3324355"/>
              <a:gd name="connsiteX3" fmla="*/ -1 w 10267091"/>
              <a:gd name="connsiteY3" fmla="*/ 3324356 h 3324355"/>
              <a:gd name="connsiteX0" fmla="*/ -1 w 10267091"/>
              <a:gd name="connsiteY0" fmla="*/ 3621093 h 3621092"/>
              <a:gd name="connsiteX1" fmla="*/ 4940133 w 10267091"/>
              <a:gd name="connsiteY1" fmla="*/ 1 h 3621092"/>
              <a:gd name="connsiteX2" fmla="*/ 10267089 w 10267091"/>
              <a:gd name="connsiteY2" fmla="*/ 3265305 h 3621092"/>
              <a:gd name="connsiteX3" fmla="*/ -1 w 10267091"/>
              <a:gd name="connsiteY3" fmla="*/ 3621093 h 3621092"/>
              <a:gd name="connsiteX0" fmla="*/ 1 w 10176667"/>
              <a:gd name="connsiteY0" fmla="*/ 3893443 h 3893442"/>
              <a:gd name="connsiteX1" fmla="*/ 4849709 w 10176667"/>
              <a:gd name="connsiteY1" fmla="*/ 1 h 3893442"/>
              <a:gd name="connsiteX2" fmla="*/ 10176665 w 10176667"/>
              <a:gd name="connsiteY2" fmla="*/ 3265305 h 3893442"/>
              <a:gd name="connsiteX3" fmla="*/ 1 w 10176667"/>
              <a:gd name="connsiteY3" fmla="*/ 3893443 h 3893442"/>
              <a:gd name="connsiteX0" fmla="*/ 1 w 10284818"/>
              <a:gd name="connsiteY0" fmla="*/ 3893443 h 3893442"/>
              <a:gd name="connsiteX1" fmla="*/ 4849709 w 10284818"/>
              <a:gd name="connsiteY1" fmla="*/ 1 h 3893442"/>
              <a:gd name="connsiteX2" fmla="*/ 10284818 w 10284818"/>
              <a:gd name="connsiteY2" fmla="*/ 3180524 h 3893442"/>
              <a:gd name="connsiteX3" fmla="*/ 1 w 10284818"/>
              <a:gd name="connsiteY3" fmla="*/ 3893443 h 3893442"/>
            </a:gdLst>
            <a:ahLst/>
            <a:cxnLst>
              <a:cxn ang="0">
                <a:pos x="connsiteX0" y="connsiteY0"/>
              </a:cxn>
              <a:cxn ang="0">
                <a:pos x="connsiteX1" y="connsiteY1"/>
              </a:cxn>
              <a:cxn ang="0">
                <a:pos x="connsiteX2" y="connsiteY2"/>
              </a:cxn>
              <a:cxn ang="0">
                <a:pos x="connsiteX3" y="connsiteY3"/>
              </a:cxn>
            </a:cxnLst>
            <a:rect l="l" t="t" r="r" b="b"/>
            <a:pathLst>
              <a:path w="10284818" h="3893442">
                <a:moveTo>
                  <a:pt x="1" y="3893443"/>
                </a:moveTo>
                <a:lnTo>
                  <a:pt x="4849709" y="1"/>
                </a:lnTo>
                <a:lnTo>
                  <a:pt x="10284818" y="3180524"/>
                </a:lnTo>
                <a:lnTo>
                  <a:pt x="1" y="3893443"/>
                </a:lnTo>
                <a:close/>
              </a:path>
            </a:pathLst>
          </a:custGeom>
          <a:solidFill>
            <a:srgbClr val="EB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E2448E4D-4F2B-43FE-874F-45C7A4AC1932}"/>
              </a:ext>
            </a:extLst>
          </p:cNvPr>
          <p:cNvSpPr/>
          <p:nvPr userDrawn="1"/>
        </p:nvSpPr>
        <p:spPr>
          <a:xfrm>
            <a:off x="0" y="6228000"/>
            <a:ext cx="12193200" cy="630000"/>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673200" y="630000"/>
            <a:ext cx="10933200" cy="720000"/>
          </a:xfrm>
          <a:prstGeom prst="rect">
            <a:avLst/>
          </a:prstGeom>
        </p:spPr>
        <p:txBody>
          <a:bodyPr vert="horz" lIns="91440" tIns="45720" rIns="91440" bIns="45720" rtlCol="0" anchor="ctr">
            <a:no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673200" y="1512000"/>
            <a:ext cx="10933200" cy="4626000"/>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Slide Number Placeholder 5"/>
          <p:cNvSpPr>
            <a:spLocks noGrp="1"/>
          </p:cNvSpPr>
          <p:nvPr>
            <p:ph type="sldNum" sz="quarter" idx="4"/>
          </p:nvPr>
        </p:nvSpPr>
        <p:spPr>
          <a:xfrm>
            <a:off x="468000" y="6361200"/>
            <a:ext cx="540000" cy="360000"/>
          </a:xfrm>
          <a:prstGeom prst="rect">
            <a:avLst/>
          </a:prstGeom>
        </p:spPr>
        <p:txBody>
          <a:bodyPr vert="horz" lIns="91440" tIns="45720" rIns="91440" bIns="45720" rtlCol="0" anchor="t" anchorCtr="0"/>
          <a:lstStyle>
            <a:lvl1pPr algn="l">
              <a:defRPr sz="1200" b="1">
                <a:solidFill>
                  <a:srgbClr val="FFFFFF"/>
                </a:solidFill>
                <a:latin typeface="Century Gothic" panose="020B0502020202020204" pitchFamily="34" charset="0"/>
              </a:defRPr>
            </a:lvl1pPr>
          </a:lstStyle>
          <a:p>
            <a:fld id="{815D9BB5-3D4A-430A-A74F-AF7991EAA22B}" type="slidenum">
              <a:rPr lang="en-GB" smtClean="0"/>
              <a:pPr/>
              <a:t>‹#›</a:t>
            </a:fld>
            <a:endParaRPr lang="en-GB" dirty="0"/>
          </a:p>
        </p:txBody>
      </p:sp>
      <p:pic>
        <p:nvPicPr>
          <p:cNvPr id="9" name="Picture 8">
            <a:extLst>
              <a:ext uri="{FF2B5EF4-FFF2-40B4-BE49-F238E27FC236}">
                <a16:creationId xmlns:a16="http://schemas.microsoft.com/office/drawing/2014/main" id="{038EEAE4-3969-4D6F-93B1-6AEC78D79E16}"/>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0476000" y="6382800"/>
            <a:ext cx="997200" cy="295032"/>
          </a:xfrm>
          <a:prstGeom prst="rect">
            <a:avLst/>
          </a:prstGeom>
        </p:spPr>
      </p:pic>
      <p:cxnSp>
        <p:nvCxnSpPr>
          <p:cNvPr id="15" name="Straight Connector 14">
            <a:extLst>
              <a:ext uri="{FF2B5EF4-FFF2-40B4-BE49-F238E27FC236}">
                <a16:creationId xmlns:a16="http://schemas.microsoft.com/office/drawing/2014/main" id="{979E5ECC-58D1-4FC9-9B1D-2B332C4B587C}"/>
              </a:ext>
            </a:extLst>
          </p:cNvPr>
          <p:cNvCxnSpPr>
            <a:cxnSpLocks/>
          </p:cNvCxnSpPr>
          <p:nvPr userDrawn="1"/>
        </p:nvCxnSpPr>
        <p:spPr>
          <a:xfrm rot="18900000">
            <a:off x="230912" y="6134912"/>
            <a:ext cx="0" cy="648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213313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76" r:id="rId5"/>
    <p:sldLayoutId id="2147483677" r:id="rId6"/>
    <p:sldLayoutId id="2147483650" r:id="rId7"/>
    <p:sldLayoutId id="2147483666" r:id="rId8"/>
    <p:sldLayoutId id="2147483667" r:id="rId9"/>
    <p:sldLayoutId id="2147483652" r:id="rId10"/>
    <p:sldLayoutId id="2147483668" r:id="rId11"/>
    <p:sldLayoutId id="2147483669" r:id="rId12"/>
    <p:sldLayoutId id="2147483670" r:id="rId13"/>
    <p:sldLayoutId id="2147483671" r:id="rId14"/>
    <p:sldLayoutId id="2147483672" r:id="rId15"/>
    <p:sldLayoutId id="2147483651" r:id="rId16"/>
    <p:sldLayoutId id="2147483663" r:id="rId17"/>
    <p:sldLayoutId id="2147483664" r:id="rId18"/>
    <p:sldLayoutId id="2147483665" r:id="rId19"/>
    <p:sldLayoutId id="2147483653" r:id="rId20"/>
    <p:sldLayoutId id="2147483654" r:id="rId21"/>
    <p:sldLayoutId id="2147483673" r:id="rId22"/>
    <p:sldLayoutId id="2147483674" r:id="rId23"/>
    <p:sldLayoutId id="2147483655" r:id="rId24"/>
    <p:sldLayoutId id="2147483656" r:id="rId25"/>
    <p:sldLayoutId id="2147483657" r:id="rId26"/>
    <p:sldLayoutId id="2147483675" r:id="rId27"/>
  </p:sldLayoutIdLst>
  <p:txStyles>
    <p:titleStyle>
      <a:lvl1pPr algn="l" defTabSz="914400" rtl="0" eaLnBrk="1" latinLnBrk="0" hangingPunct="1">
        <a:lnSpc>
          <a:spcPct val="90000"/>
        </a:lnSpc>
        <a:spcBef>
          <a:spcPct val="0"/>
        </a:spcBef>
        <a:buNone/>
        <a:defRPr sz="3200" b="1" kern="1200">
          <a:solidFill>
            <a:srgbClr val="DA291C"/>
          </a:solidFill>
          <a:latin typeface="Century Gothic" panose="020B0502020202020204" pitchFamily="34" charset="0"/>
          <a:ea typeface="+mj-ea"/>
          <a:cs typeface="+mj-cs"/>
        </a:defRPr>
      </a:lvl1pPr>
    </p:titleStyle>
    <p:bodyStyle>
      <a:lvl1pPr marL="0" indent="0" algn="l" defTabSz="914400" rtl="0" eaLnBrk="1" latinLnBrk="0" hangingPunct="1">
        <a:lnSpc>
          <a:spcPct val="90000"/>
        </a:lnSpc>
        <a:spcBef>
          <a:spcPts val="1000"/>
        </a:spcBef>
        <a:buFontTx/>
        <a:buNone/>
        <a:defRPr sz="2200" b="1" kern="1200">
          <a:solidFill>
            <a:srgbClr val="DA291C"/>
          </a:solidFill>
          <a:latin typeface="Century Gothic" panose="020B0502020202020204" pitchFamily="34" charset="0"/>
          <a:ea typeface="+mn-ea"/>
          <a:cs typeface="+mn-cs"/>
        </a:defRPr>
      </a:lvl1pPr>
      <a:lvl2pPr marL="0" indent="0" algn="l" defTabSz="914400" rtl="0" eaLnBrk="1" latinLnBrk="0" hangingPunct="1">
        <a:lnSpc>
          <a:spcPct val="90000"/>
        </a:lnSpc>
        <a:spcBef>
          <a:spcPts val="500"/>
        </a:spcBef>
        <a:spcAft>
          <a:spcPts val="1500"/>
        </a:spcAft>
        <a:buFontTx/>
        <a:buNone/>
        <a:defRPr sz="2200" b="1" kern="1200">
          <a:solidFill>
            <a:srgbClr val="000000"/>
          </a:solidFill>
          <a:latin typeface="Century Gothic" panose="020B0502020202020204" pitchFamily="34" charset="0"/>
          <a:ea typeface="+mn-ea"/>
          <a:cs typeface="+mn-cs"/>
        </a:defRPr>
      </a:lvl2pPr>
      <a:lvl3pPr marL="0" indent="0" algn="l" defTabSz="914400" rtl="0" eaLnBrk="1" latinLnBrk="0" hangingPunct="1">
        <a:lnSpc>
          <a:spcPct val="90000"/>
        </a:lnSpc>
        <a:spcBef>
          <a:spcPts val="500"/>
        </a:spcBef>
        <a:spcAft>
          <a:spcPts val="1500"/>
        </a:spcAft>
        <a:buFontTx/>
        <a:buNone/>
        <a:defRPr sz="2200" b="1" kern="1200">
          <a:solidFill>
            <a:srgbClr val="5B6770"/>
          </a:solidFill>
          <a:latin typeface="Century Gothic" panose="020B0502020202020204" pitchFamily="34" charset="0"/>
          <a:ea typeface="+mn-ea"/>
          <a:cs typeface="+mn-cs"/>
        </a:defRPr>
      </a:lvl3pPr>
      <a:lvl4pPr marL="0" indent="0" algn="l" defTabSz="914400" rtl="0" eaLnBrk="1" latinLnBrk="0" hangingPunct="1">
        <a:lnSpc>
          <a:spcPct val="90000"/>
        </a:lnSpc>
        <a:spcBef>
          <a:spcPts val="500"/>
        </a:spcBef>
        <a:spcAft>
          <a:spcPts val="500"/>
        </a:spcAft>
        <a:buClr>
          <a:srgbClr val="DA291C"/>
        </a:buClr>
        <a:buFontTx/>
        <a:buNone/>
        <a:defRPr sz="2200" kern="1200">
          <a:solidFill>
            <a:schemeClr val="tx1"/>
          </a:solidFill>
          <a:latin typeface="Century Gothic" panose="020B0502020202020204" pitchFamily="34" charset="0"/>
          <a:ea typeface="+mn-ea"/>
          <a:cs typeface="+mn-cs"/>
        </a:defRPr>
      </a:lvl4pPr>
      <a:lvl5pPr marL="230400" indent="-230400" algn="l" defTabSz="914400" rtl="0" eaLnBrk="1" latinLnBrk="0" hangingPunct="1">
        <a:lnSpc>
          <a:spcPct val="90000"/>
        </a:lnSpc>
        <a:spcBef>
          <a:spcPts val="500"/>
        </a:spcBef>
        <a:spcAft>
          <a:spcPts val="500"/>
        </a:spcAft>
        <a:buClr>
          <a:srgbClr val="DA291C"/>
        </a:buClr>
        <a:buFont typeface="Arial" panose="020B0604020202020204" pitchFamily="34" charset="0"/>
        <a:buChar char="•"/>
        <a:defRPr sz="2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1" userDrawn="1">
          <p15:clr>
            <a:srgbClr val="F26B43"/>
          </p15:clr>
        </p15:guide>
        <p15:guide id="2" pos="7219" userDrawn="1">
          <p15:clr>
            <a:srgbClr val="F26B43"/>
          </p15:clr>
        </p15:guide>
        <p15:guide id="3" orient="horz" pos="459" userDrawn="1">
          <p15:clr>
            <a:srgbClr val="F26B43"/>
          </p15:clr>
        </p15:guide>
        <p15:guide id="4" orient="horz" pos="3861" userDrawn="1">
          <p15:clr>
            <a:srgbClr val="F26B43"/>
          </p15:clr>
        </p15:guide>
        <p15:guide id="5" orient="horz" pos="98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0.xml"/><Relationship Id="rId5" Type="http://schemas.openxmlformats.org/officeDocument/2006/relationships/image" Target="../media/image34.sv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hyperlink" Target="http://www.nhs.uk/wearethenhs" TargetMode="External"/><Relationship Id="rId3" Type="http://schemas.openxmlformats.org/officeDocument/2006/relationships/hyperlink" Target="http://www.officeforstudents.org.uk/publications/research-on-recruitment-of-mature-students-to-nursing-midwifery-and-allied-health-courses/" TargetMode="External"/><Relationship Id="rId7" Type="http://schemas.openxmlformats.org/officeDocument/2006/relationships/hyperlink" Target="https://www.ucas.com/corporate/news-and-key-documents/news/nursing-applications-soar-ucas-publishes-latest-undergraduate-applicant-analysis" TargetMode="External"/><Relationship Id="rId2" Type="http://schemas.openxmlformats.org/officeDocument/2006/relationships/hyperlink" Target="http://www.officeforstudents.org.uk/publications/male-participation-in-nursing-and-allied-health-higher-education-courses/" TargetMode="External"/><Relationship Id="rId1" Type="http://schemas.openxmlformats.org/officeDocument/2006/relationships/slideLayout" Target="../slideLayouts/slideLayout7.xml"/><Relationship Id="rId6" Type="http://schemas.openxmlformats.org/officeDocument/2006/relationships/hyperlink" Target="https://www.nhsbsa.nhs.uk/nhs-learning-support-fund" TargetMode="External"/><Relationship Id="rId11" Type="http://schemas.openxmlformats.org/officeDocument/2006/relationships/hyperlink" Target="http://www.iseethedifference.co.uk/" TargetMode="External"/><Relationship Id="rId5" Type="http://schemas.openxmlformats.org/officeDocument/2006/relationships/hyperlink" Target="https://www.iseethedifference.co.uk/" TargetMode="External"/><Relationship Id="rId10" Type="http://schemas.openxmlformats.org/officeDocument/2006/relationships/hyperlink" Target="https://www.thewowshow.org/thinking-of-becoming-an-ahp-student/" TargetMode="External"/><Relationship Id="rId4" Type="http://schemas.openxmlformats.org/officeDocument/2006/relationships/hyperlink" Target="http://www.millionplus.ac.uk/policy/reports/forgotten-learners-building-a-system-that-works-for-mature-students" TargetMode="External"/><Relationship Id="rId9" Type="http://schemas.openxmlformats.org/officeDocument/2006/relationships/hyperlink" Target="http://www.england.nhs.uk/ahp/ahps-day/"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hyperlink" Target="https://www.officeforstudents.org.uk/publications/male-participation-in-nursing-and-allied-health-higher-education-courses/"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hyperlink" Target="https://www.officeforstudents.org.uk/publications/research-on-recruitment-of-mature-students-to-nursing-midwifery-and-allied-health-courses/" TargetMode="Externa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hyperlink" Target="https://www.millionplus.ac.uk/policy/reports/forgotten-learners-building-a-system-that-works-for-mature-students"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hyperlink" Target="https://www.iseethedifference.co.uk/"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BF639-6F2F-4AC2-9169-2A3F0F6E568B}"/>
              </a:ext>
            </a:extLst>
          </p:cNvPr>
          <p:cNvSpPr>
            <a:spLocks noGrp="1"/>
          </p:cNvSpPr>
          <p:nvPr>
            <p:ph type="ctrTitle"/>
          </p:nvPr>
        </p:nvSpPr>
        <p:spPr>
          <a:xfrm>
            <a:off x="533511" y="1753593"/>
            <a:ext cx="5218177" cy="3571102"/>
          </a:xfrm>
        </p:spPr>
        <p:txBody>
          <a:bodyPr/>
          <a:lstStyle/>
          <a:p>
            <a:r>
              <a:rPr lang="en-GB" dirty="0"/>
              <a:t>Strategic Interventions in Health Education Disciplines (SIHED)</a:t>
            </a:r>
            <a:br>
              <a:rPr lang="en-GB" dirty="0"/>
            </a:br>
            <a:br>
              <a:rPr lang="en-GB" dirty="0"/>
            </a:br>
            <a:r>
              <a:rPr lang="en-GB" b="0" dirty="0"/>
              <a:t>Evaluation summary</a:t>
            </a:r>
          </a:p>
        </p:txBody>
      </p:sp>
      <p:sp>
        <p:nvSpPr>
          <p:cNvPr id="3" name="Subtitle 2">
            <a:extLst>
              <a:ext uri="{FF2B5EF4-FFF2-40B4-BE49-F238E27FC236}">
                <a16:creationId xmlns:a16="http://schemas.microsoft.com/office/drawing/2014/main" id="{30CBA9DB-FEBA-4B81-8609-038B4A5037DA}"/>
              </a:ext>
            </a:extLst>
          </p:cNvPr>
          <p:cNvSpPr>
            <a:spLocks noGrp="1"/>
          </p:cNvSpPr>
          <p:nvPr>
            <p:ph type="subTitle" idx="1"/>
          </p:nvPr>
        </p:nvSpPr>
        <p:spPr/>
        <p:txBody>
          <a:bodyPr/>
          <a:lstStyle/>
          <a:p>
            <a:r>
              <a:rPr lang="en-GB" dirty="0"/>
              <a:t>April 2021</a:t>
            </a:r>
          </a:p>
        </p:txBody>
      </p:sp>
      <p:pic>
        <p:nvPicPr>
          <p:cNvPr id="6" name="Picture Placeholder 5" descr="Two healthcare workers standing outside wearing masks signing hearts with their hands&#10;&#10;Description automatically generated">
            <a:extLst>
              <a:ext uri="{FF2B5EF4-FFF2-40B4-BE49-F238E27FC236}">
                <a16:creationId xmlns:a16="http://schemas.microsoft.com/office/drawing/2014/main" id="{8C8A4CF5-A511-46D2-808B-BB18FBA70763}"/>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648" r="648"/>
          <a:stretch>
            <a:fillRect/>
          </a:stretch>
        </p:blipFill>
        <p:spPr>
          <a:xfrm>
            <a:off x="5424000" y="0"/>
            <a:ext cx="6768000" cy="6858000"/>
          </a:xfrm>
        </p:spPr>
      </p:pic>
      <p:sp>
        <p:nvSpPr>
          <p:cNvPr id="8" name="TextBox 7">
            <a:extLst>
              <a:ext uri="{FF2B5EF4-FFF2-40B4-BE49-F238E27FC236}">
                <a16:creationId xmlns:a16="http://schemas.microsoft.com/office/drawing/2014/main" id="{2ED96B33-2005-42ED-95D6-951FB5D34465}"/>
              </a:ext>
            </a:extLst>
          </p:cNvPr>
          <p:cNvSpPr txBox="1"/>
          <p:nvPr/>
        </p:nvSpPr>
        <p:spPr>
          <a:xfrm>
            <a:off x="8983946" y="0"/>
            <a:ext cx="4014300" cy="307777"/>
          </a:xfrm>
          <a:prstGeom prst="rect">
            <a:avLst/>
          </a:prstGeom>
          <a:noFill/>
        </p:spPr>
        <p:txBody>
          <a:bodyPr wrap="square">
            <a:spAutoFit/>
          </a:bodyPr>
          <a:lstStyle/>
          <a:p>
            <a:r>
              <a:rPr lang="en-GB" sz="1400" dirty="0">
                <a:solidFill>
                  <a:schemeClr val="tx2"/>
                </a:solidFill>
              </a:rPr>
              <a:t>Photo by Rusty Watson on Unsplash.com</a:t>
            </a:r>
          </a:p>
        </p:txBody>
      </p:sp>
    </p:spTree>
    <p:extLst>
      <p:ext uri="{BB962C8B-B14F-4D97-AF65-F5344CB8AC3E}">
        <p14:creationId xmlns:p14="http://schemas.microsoft.com/office/powerpoint/2010/main" val="2926518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61FEFD-D6D9-4C1A-BB66-870ABC0435E8}"/>
              </a:ext>
            </a:extLst>
          </p:cNvPr>
          <p:cNvSpPr>
            <a:spLocks noGrp="1"/>
          </p:cNvSpPr>
          <p:nvPr>
            <p:ph type="title"/>
          </p:nvPr>
        </p:nvSpPr>
        <p:spPr>
          <a:xfrm>
            <a:off x="589200" y="648430"/>
            <a:ext cx="10933200" cy="720000"/>
          </a:xfrm>
        </p:spPr>
        <p:txBody>
          <a:bodyPr/>
          <a:lstStyle/>
          <a:p>
            <a:r>
              <a:rPr lang="en-GB" dirty="0"/>
              <a:t>Key achievements</a:t>
            </a:r>
          </a:p>
        </p:txBody>
      </p:sp>
      <p:sp>
        <p:nvSpPr>
          <p:cNvPr id="6" name="Content Placeholder 5">
            <a:extLst>
              <a:ext uri="{FF2B5EF4-FFF2-40B4-BE49-F238E27FC236}">
                <a16:creationId xmlns:a16="http://schemas.microsoft.com/office/drawing/2014/main" id="{7631111F-F451-4593-B6CD-6A3E11E2DEC6}"/>
              </a:ext>
            </a:extLst>
          </p:cNvPr>
          <p:cNvSpPr>
            <a:spLocks noGrp="1"/>
          </p:cNvSpPr>
          <p:nvPr>
            <p:ph sz="half" idx="1"/>
          </p:nvPr>
        </p:nvSpPr>
        <p:spPr>
          <a:xfrm>
            <a:off x="589200" y="1512000"/>
            <a:ext cx="5879839" cy="4626000"/>
          </a:xfrm>
        </p:spPr>
        <p:txBody>
          <a:bodyPr/>
          <a:lstStyle/>
          <a:p>
            <a:r>
              <a:rPr lang="en-GB" sz="2000" dirty="0">
                <a:ea typeface="+mj-ea"/>
                <a:cs typeface="+mj-cs"/>
              </a:rPr>
              <a:t>Strategic partnership</a:t>
            </a:r>
          </a:p>
          <a:p>
            <a:pPr lvl="3"/>
            <a:r>
              <a:rPr lang="en-GB" sz="1800" dirty="0">
                <a:solidFill>
                  <a:srgbClr val="000000"/>
                </a:solidFill>
              </a:rPr>
              <a:t>Partners were:</a:t>
            </a:r>
          </a:p>
          <a:p>
            <a:pPr marL="573300" lvl="4" indent="-342900"/>
            <a:r>
              <a:rPr lang="en-GB" sz="1800" dirty="0">
                <a:solidFill>
                  <a:srgbClr val="000000"/>
                </a:solidFill>
              </a:rPr>
              <a:t>Professional bodies: The College of Podiatry; The Society and College of Radiographers; The British &amp; Irish Orthoptic Society; and the British Association of Prosthetists &amp; Orthotists</a:t>
            </a:r>
          </a:p>
          <a:p>
            <a:pPr marL="573300" lvl="4" indent="-342900"/>
            <a:r>
              <a:rPr lang="en-GB" sz="1800" dirty="0">
                <a:solidFill>
                  <a:srgbClr val="000000"/>
                </a:solidFill>
              </a:rPr>
              <a:t>Office for Students </a:t>
            </a:r>
          </a:p>
          <a:p>
            <a:pPr marL="573300" lvl="4" indent="-342900"/>
            <a:r>
              <a:rPr lang="en-GB" sz="1800" dirty="0">
                <a:solidFill>
                  <a:srgbClr val="000000"/>
                </a:solidFill>
              </a:rPr>
              <a:t>Council of Deans of Health </a:t>
            </a:r>
          </a:p>
          <a:p>
            <a:pPr marL="573300" lvl="4" indent="-342900"/>
            <a:r>
              <a:rPr lang="en-GB" sz="1800" dirty="0">
                <a:solidFill>
                  <a:srgbClr val="000000"/>
                </a:solidFill>
              </a:rPr>
              <a:t>Universities UK</a:t>
            </a:r>
          </a:p>
          <a:p>
            <a:pPr marL="573300" lvl="4" indent="-342900"/>
            <a:r>
              <a:rPr lang="en-GB" sz="1800" dirty="0">
                <a:solidFill>
                  <a:srgbClr val="000000"/>
                </a:solidFill>
              </a:rPr>
              <a:t>Health Education England </a:t>
            </a:r>
          </a:p>
          <a:p>
            <a:pPr marL="573300" lvl="4" indent="-342900"/>
            <a:r>
              <a:rPr lang="en-GB" sz="1800" dirty="0">
                <a:solidFill>
                  <a:srgbClr val="000000"/>
                </a:solidFill>
              </a:rPr>
              <a:t>Allied Health Professions Federation.</a:t>
            </a:r>
          </a:p>
          <a:p>
            <a:pPr lvl="3"/>
            <a:r>
              <a:rPr lang="en-GB" sz="1800" dirty="0">
                <a:solidFill>
                  <a:srgbClr val="000000"/>
                </a:solidFill>
              </a:rPr>
              <a:t>Sustained, engaged members that met 3 times annually, providing direction and accountability. Responsive leadership to external changes.</a:t>
            </a:r>
          </a:p>
        </p:txBody>
      </p:sp>
      <p:sp>
        <p:nvSpPr>
          <p:cNvPr id="7" name="Content Placeholder 6">
            <a:extLst>
              <a:ext uri="{FF2B5EF4-FFF2-40B4-BE49-F238E27FC236}">
                <a16:creationId xmlns:a16="http://schemas.microsoft.com/office/drawing/2014/main" id="{3F4BBB78-5759-4DDD-B4CD-0C6488A2CC22}"/>
              </a:ext>
            </a:extLst>
          </p:cNvPr>
          <p:cNvSpPr>
            <a:spLocks noGrp="1"/>
          </p:cNvSpPr>
          <p:nvPr>
            <p:ph sz="half" idx="2"/>
          </p:nvPr>
        </p:nvSpPr>
        <p:spPr>
          <a:xfrm>
            <a:off x="6741993" y="1512000"/>
            <a:ext cx="5168356" cy="4697570"/>
          </a:xfrm>
        </p:spPr>
        <p:txBody>
          <a:bodyPr/>
          <a:lstStyle/>
          <a:p>
            <a:r>
              <a:rPr lang="en-GB" sz="2000" dirty="0">
                <a:ea typeface="+mj-ea"/>
                <a:cs typeface="+mj-cs"/>
              </a:rPr>
              <a:t>Networking and collaboration</a:t>
            </a:r>
          </a:p>
          <a:p>
            <a:pPr marL="342900" lvl="3" indent="-342900">
              <a:buFont typeface="Arial" panose="020B0604020202020204" pitchFamily="34" charset="0"/>
              <a:buChar char="•"/>
            </a:pPr>
            <a:r>
              <a:rPr lang="en-GB" sz="1800" dirty="0">
                <a:solidFill>
                  <a:srgbClr val="000000"/>
                </a:solidFill>
              </a:rPr>
              <a:t>Well managed programme</a:t>
            </a:r>
          </a:p>
          <a:p>
            <a:pPr marL="342900" lvl="3" indent="-342900">
              <a:buFont typeface="Arial" panose="020B0604020202020204" pitchFamily="34" charset="0"/>
              <a:buChar char="•"/>
            </a:pPr>
            <a:r>
              <a:rPr lang="en-GB" sz="1800" dirty="0">
                <a:solidFill>
                  <a:srgbClr val="000000"/>
                </a:solidFill>
              </a:rPr>
              <a:t>Programme allocation was </a:t>
            </a:r>
            <a:r>
              <a:rPr lang="en-GB" sz="1800">
                <a:solidFill>
                  <a:srgbClr val="000000"/>
                </a:solidFill>
              </a:rPr>
              <a:t>£3m; £1m each year </a:t>
            </a:r>
            <a:r>
              <a:rPr lang="en-GB" sz="1800" dirty="0">
                <a:solidFill>
                  <a:srgbClr val="000000"/>
                </a:solidFill>
              </a:rPr>
              <a:t>over three years. </a:t>
            </a:r>
          </a:p>
          <a:p>
            <a:pPr marL="342900" lvl="3" indent="-342900">
              <a:buFont typeface="Arial" panose="020B0604020202020204" pitchFamily="34" charset="0"/>
              <a:buChar char="•"/>
            </a:pPr>
            <a:r>
              <a:rPr lang="en-GB" sz="1800" dirty="0">
                <a:solidFill>
                  <a:srgbClr val="000000"/>
                </a:solidFill>
              </a:rPr>
              <a:t>Outreach officers and campaign team plus costs accounted for 70% of programme spend</a:t>
            </a:r>
          </a:p>
          <a:p>
            <a:pPr marL="342900" lvl="3" indent="-342900">
              <a:buFont typeface="Arial" panose="020B0604020202020204" pitchFamily="34" charset="0"/>
              <a:buChar char="•"/>
            </a:pPr>
            <a:r>
              <a:rPr lang="en-GB" sz="1800" dirty="0">
                <a:solidFill>
                  <a:srgbClr val="000000"/>
                </a:solidFill>
              </a:rPr>
              <a:t>Strengthened networks and created new connections – contributing to more AHP-wide conversations</a:t>
            </a:r>
          </a:p>
          <a:p>
            <a:pPr marL="342900" lvl="3" indent="-342900">
              <a:buFont typeface="Arial" panose="020B0604020202020204" pitchFamily="34" charset="0"/>
              <a:buChar char="•"/>
            </a:pPr>
            <a:r>
              <a:rPr lang="en-GB" sz="1800" dirty="0">
                <a:solidFill>
                  <a:srgbClr val="000000"/>
                </a:solidFill>
              </a:rPr>
              <a:t>Encouraged learning and reflection from different AHPs through commissioned research and Challenge Fund activities.</a:t>
            </a:r>
          </a:p>
        </p:txBody>
      </p:sp>
      <p:pic>
        <p:nvPicPr>
          <p:cNvPr id="10" name="Picture 9">
            <a:extLst>
              <a:ext uri="{FF2B5EF4-FFF2-40B4-BE49-F238E27FC236}">
                <a16:creationId xmlns:a16="http://schemas.microsoft.com/office/drawing/2014/main" id="{2F008EA5-6A6E-4BE4-BFCF-077D45722AB7}"/>
              </a:ext>
            </a:extLst>
          </p:cNvPr>
          <p:cNvPicPr>
            <a:picLocks noChangeAspect="1"/>
          </p:cNvPicPr>
          <p:nvPr/>
        </p:nvPicPr>
        <p:blipFill>
          <a:blip r:embed="rId3"/>
          <a:stretch>
            <a:fillRect/>
          </a:stretch>
        </p:blipFill>
        <p:spPr>
          <a:xfrm>
            <a:off x="5164998" y="1110326"/>
            <a:ext cx="1136730" cy="1136730"/>
          </a:xfrm>
          <a:prstGeom prst="rect">
            <a:avLst/>
          </a:prstGeom>
        </p:spPr>
      </p:pic>
      <p:pic>
        <p:nvPicPr>
          <p:cNvPr id="11" name="Picture 10">
            <a:extLst>
              <a:ext uri="{FF2B5EF4-FFF2-40B4-BE49-F238E27FC236}">
                <a16:creationId xmlns:a16="http://schemas.microsoft.com/office/drawing/2014/main" id="{F114671F-DBCC-4131-B34E-E2B9D9CE8118}"/>
              </a:ext>
            </a:extLst>
          </p:cNvPr>
          <p:cNvPicPr>
            <a:picLocks noChangeAspect="1"/>
          </p:cNvPicPr>
          <p:nvPr/>
        </p:nvPicPr>
        <p:blipFill>
          <a:blip r:embed="rId4"/>
          <a:stretch>
            <a:fillRect/>
          </a:stretch>
        </p:blipFill>
        <p:spPr>
          <a:xfrm>
            <a:off x="11021235" y="1244726"/>
            <a:ext cx="1002330" cy="1002330"/>
          </a:xfrm>
          <a:prstGeom prst="rect">
            <a:avLst/>
          </a:prstGeom>
        </p:spPr>
      </p:pic>
    </p:spTree>
    <p:extLst>
      <p:ext uri="{BB962C8B-B14F-4D97-AF65-F5344CB8AC3E}">
        <p14:creationId xmlns:p14="http://schemas.microsoft.com/office/powerpoint/2010/main" val="894471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A9B734-AAB9-408E-A83A-3A3D404A2FA0}"/>
              </a:ext>
            </a:extLst>
          </p:cNvPr>
          <p:cNvSpPr>
            <a:spLocks noGrp="1"/>
          </p:cNvSpPr>
          <p:nvPr>
            <p:ph type="title"/>
          </p:nvPr>
        </p:nvSpPr>
        <p:spPr/>
        <p:txBody>
          <a:bodyPr/>
          <a:lstStyle/>
          <a:p>
            <a:r>
              <a:rPr lang="en-GB" dirty="0"/>
              <a:t>Key achievements</a:t>
            </a:r>
          </a:p>
        </p:txBody>
      </p:sp>
      <p:sp>
        <p:nvSpPr>
          <p:cNvPr id="6" name="Content Placeholder 5">
            <a:extLst>
              <a:ext uri="{FF2B5EF4-FFF2-40B4-BE49-F238E27FC236}">
                <a16:creationId xmlns:a16="http://schemas.microsoft.com/office/drawing/2014/main" id="{71A53C6D-53AF-476C-9598-51712CAF6BD9}"/>
              </a:ext>
            </a:extLst>
          </p:cNvPr>
          <p:cNvSpPr>
            <a:spLocks noGrp="1"/>
          </p:cNvSpPr>
          <p:nvPr>
            <p:ph sz="half" idx="1"/>
          </p:nvPr>
        </p:nvSpPr>
        <p:spPr>
          <a:xfrm>
            <a:off x="673200" y="1661178"/>
            <a:ext cx="5392800" cy="4476821"/>
          </a:xfrm>
        </p:spPr>
        <p:txBody>
          <a:bodyPr/>
          <a:lstStyle/>
          <a:p>
            <a:r>
              <a:rPr lang="en-GB" sz="2000" dirty="0">
                <a:ea typeface="+mj-ea"/>
                <a:cs typeface="+mj-cs"/>
              </a:rPr>
              <a:t>Working with the professional bodies</a:t>
            </a:r>
          </a:p>
          <a:p>
            <a:pPr marL="342900" lvl="3" indent="-342900">
              <a:buFont typeface="Arial" panose="020B0604020202020204" pitchFamily="34" charset="0"/>
              <a:buChar char="•"/>
            </a:pPr>
            <a:r>
              <a:rPr lang="en-GB" sz="1800" dirty="0">
                <a:solidFill>
                  <a:srgbClr val="000000"/>
                </a:solidFill>
              </a:rPr>
              <a:t>Professional bodies would not have had the resources to drive this agenda alone</a:t>
            </a:r>
          </a:p>
          <a:p>
            <a:pPr marL="342900" lvl="3" indent="-342900">
              <a:buFont typeface="Arial" panose="020B0604020202020204" pitchFamily="34" charset="0"/>
              <a:buChar char="•"/>
            </a:pPr>
            <a:r>
              <a:rPr lang="en-GB" sz="1800" dirty="0">
                <a:solidFill>
                  <a:srgbClr val="000000"/>
                </a:solidFill>
              </a:rPr>
              <a:t>Each has benefited from collective involvement while focussing on issues that are most pertinent to them</a:t>
            </a:r>
          </a:p>
          <a:p>
            <a:pPr marL="342900" lvl="3" indent="-342900">
              <a:buFont typeface="Arial" panose="020B0604020202020204" pitchFamily="34" charset="0"/>
              <a:buChar char="•"/>
            </a:pPr>
            <a:r>
              <a:rPr lang="en-GB" sz="1800" dirty="0">
                <a:solidFill>
                  <a:srgbClr val="000000"/>
                </a:solidFill>
              </a:rPr>
              <a:t>For example: work shadowing for orthoptics and placement provision in public and private sectors for podiatry</a:t>
            </a:r>
          </a:p>
          <a:p>
            <a:pPr marL="342900" lvl="3" indent="-342900">
              <a:buFont typeface="Arial" panose="020B0604020202020204" pitchFamily="34" charset="0"/>
              <a:buChar char="•"/>
            </a:pPr>
            <a:r>
              <a:rPr lang="en-GB" sz="1800" dirty="0">
                <a:solidFill>
                  <a:srgbClr val="000000"/>
                </a:solidFill>
              </a:rPr>
              <a:t>Legacy includes: resources and systems for work shadowing, stronger relationships with UK course providers, skills retained to continue to drive forward the agenda.</a:t>
            </a:r>
          </a:p>
          <a:p>
            <a:endParaRPr lang="en-GB" dirty="0"/>
          </a:p>
        </p:txBody>
      </p:sp>
      <p:sp>
        <p:nvSpPr>
          <p:cNvPr id="7" name="Content Placeholder 6">
            <a:extLst>
              <a:ext uri="{FF2B5EF4-FFF2-40B4-BE49-F238E27FC236}">
                <a16:creationId xmlns:a16="http://schemas.microsoft.com/office/drawing/2014/main" id="{6CE73561-54C6-44A9-9782-02727CB30FF4}"/>
              </a:ext>
            </a:extLst>
          </p:cNvPr>
          <p:cNvSpPr>
            <a:spLocks noGrp="1"/>
          </p:cNvSpPr>
          <p:nvPr>
            <p:ph sz="half" idx="2"/>
          </p:nvPr>
        </p:nvSpPr>
        <p:spPr>
          <a:xfrm>
            <a:off x="6210000" y="1661178"/>
            <a:ext cx="5392800" cy="4476822"/>
          </a:xfrm>
        </p:spPr>
        <p:txBody>
          <a:bodyPr/>
          <a:lstStyle/>
          <a:p>
            <a:r>
              <a:rPr lang="en-GB" sz="2000" dirty="0">
                <a:ea typeface="+mj-ea"/>
                <a:cs typeface="+mj-cs"/>
              </a:rPr>
              <a:t>Mobilising members to help achieve objectives</a:t>
            </a:r>
          </a:p>
          <a:p>
            <a:pPr marL="342900" lvl="3" indent="-342900">
              <a:buFont typeface="Arial" panose="020B0604020202020204" pitchFamily="34" charset="0"/>
              <a:buChar char="•"/>
            </a:pPr>
            <a:r>
              <a:rPr lang="en-GB" sz="1800" dirty="0">
                <a:solidFill>
                  <a:srgbClr val="000000"/>
                </a:solidFill>
              </a:rPr>
              <a:t>Volunteering by members to provide careers talks in schools and colleges in partnership with Inspiring the Future</a:t>
            </a:r>
          </a:p>
          <a:p>
            <a:pPr marL="342900" lvl="3" indent="-342900">
              <a:buFont typeface="Arial" panose="020B0604020202020204" pitchFamily="34" charset="0"/>
              <a:buChar char="•"/>
            </a:pPr>
            <a:r>
              <a:rPr lang="en-GB" sz="1800" dirty="0">
                <a:solidFill>
                  <a:srgbClr val="000000"/>
                </a:solidFill>
              </a:rPr>
              <a:t>Member support to host or support work shadowing</a:t>
            </a:r>
          </a:p>
          <a:p>
            <a:pPr marL="342900" lvl="3" indent="-342900">
              <a:buFont typeface="Arial" panose="020B0604020202020204" pitchFamily="34" charset="0"/>
              <a:buChar char="•"/>
            </a:pPr>
            <a:r>
              <a:rPr lang="en-GB" sz="1800" dirty="0">
                <a:solidFill>
                  <a:srgbClr val="000000"/>
                </a:solidFill>
              </a:rPr>
              <a:t>Involvement from members working in private practice to offer placements</a:t>
            </a:r>
          </a:p>
          <a:p>
            <a:pPr marL="342900" lvl="3" indent="-342900">
              <a:buFont typeface="Arial" panose="020B0604020202020204" pitchFamily="34" charset="0"/>
              <a:buChar char="•"/>
            </a:pPr>
            <a:r>
              <a:rPr lang="en-GB" sz="1800" dirty="0">
                <a:solidFill>
                  <a:srgbClr val="000000"/>
                </a:solidFill>
              </a:rPr>
              <a:t>Member support for such initiatives is vital for student inspiration and support, and efforts should be recognised and  celebrated. </a:t>
            </a:r>
          </a:p>
        </p:txBody>
      </p:sp>
      <p:pic>
        <p:nvPicPr>
          <p:cNvPr id="10" name="Picture 9">
            <a:extLst>
              <a:ext uri="{FF2B5EF4-FFF2-40B4-BE49-F238E27FC236}">
                <a16:creationId xmlns:a16="http://schemas.microsoft.com/office/drawing/2014/main" id="{AB34F405-9AB7-4995-8414-F706722F4222}"/>
              </a:ext>
            </a:extLst>
          </p:cNvPr>
          <p:cNvPicPr>
            <a:picLocks noChangeAspect="1"/>
          </p:cNvPicPr>
          <p:nvPr/>
        </p:nvPicPr>
        <p:blipFill>
          <a:blip r:embed="rId2"/>
          <a:stretch>
            <a:fillRect/>
          </a:stretch>
        </p:blipFill>
        <p:spPr>
          <a:xfrm>
            <a:off x="5350715" y="1288535"/>
            <a:ext cx="745285" cy="745285"/>
          </a:xfrm>
          <a:prstGeom prst="rect">
            <a:avLst/>
          </a:prstGeom>
        </p:spPr>
      </p:pic>
      <p:pic>
        <p:nvPicPr>
          <p:cNvPr id="11" name="Picture 10">
            <a:extLst>
              <a:ext uri="{FF2B5EF4-FFF2-40B4-BE49-F238E27FC236}">
                <a16:creationId xmlns:a16="http://schemas.microsoft.com/office/drawing/2014/main" id="{8F67466F-F5B6-4F22-B997-B053E611A2F8}"/>
              </a:ext>
            </a:extLst>
          </p:cNvPr>
          <p:cNvPicPr>
            <a:picLocks noChangeAspect="1"/>
          </p:cNvPicPr>
          <p:nvPr/>
        </p:nvPicPr>
        <p:blipFill>
          <a:blip r:embed="rId3"/>
          <a:stretch>
            <a:fillRect/>
          </a:stretch>
        </p:blipFill>
        <p:spPr>
          <a:xfrm>
            <a:off x="10857515" y="1288535"/>
            <a:ext cx="745285" cy="745285"/>
          </a:xfrm>
          <a:prstGeom prst="rect">
            <a:avLst/>
          </a:prstGeom>
        </p:spPr>
      </p:pic>
    </p:spTree>
    <p:extLst>
      <p:ext uri="{BB962C8B-B14F-4D97-AF65-F5344CB8AC3E}">
        <p14:creationId xmlns:p14="http://schemas.microsoft.com/office/powerpoint/2010/main" val="1805175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F52C7-BD63-4B30-B632-CCF91EE1C4C4}"/>
              </a:ext>
            </a:extLst>
          </p:cNvPr>
          <p:cNvSpPr>
            <a:spLocks noGrp="1"/>
          </p:cNvSpPr>
          <p:nvPr>
            <p:ph type="title"/>
          </p:nvPr>
        </p:nvSpPr>
        <p:spPr/>
        <p:txBody>
          <a:bodyPr/>
          <a:lstStyle/>
          <a:p>
            <a:r>
              <a:rPr lang="en-GB" dirty="0"/>
              <a:t>Key achievements</a:t>
            </a:r>
          </a:p>
        </p:txBody>
      </p:sp>
      <p:sp>
        <p:nvSpPr>
          <p:cNvPr id="3" name="Content Placeholder 2">
            <a:extLst>
              <a:ext uri="{FF2B5EF4-FFF2-40B4-BE49-F238E27FC236}">
                <a16:creationId xmlns:a16="http://schemas.microsoft.com/office/drawing/2014/main" id="{01F941BC-1C32-4D1A-93E3-E3F6044C8153}"/>
              </a:ext>
            </a:extLst>
          </p:cNvPr>
          <p:cNvSpPr>
            <a:spLocks noGrp="1"/>
          </p:cNvSpPr>
          <p:nvPr>
            <p:ph sz="half" idx="1"/>
          </p:nvPr>
        </p:nvSpPr>
        <p:spPr/>
        <p:txBody>
          <a:bodyPr/>
          <a:lstStyle/>
          <a:p>
            <a:pPr lvl="0"/>
            <a:r>
              <a:rPr lang="en-GB" sz="2000" dirty="0">
                <a:ea typeface="+mj-ea"/>
                <a:cs typeface="+mj-cs"/>
              </a:rPr>
              <a:t>Harnessing digital technology</a:t>
            </a:r>
          </a:p>
          <a:p>
            <a:pPr marL="342900" lvl="3" indent="-342900">
              <a:buFont typeface="Arial" panose="020B0604020202020204" pitchFamily="34" charset="0"/>
              <a:buChar char="•"/>
            </a:pPr>
            <a:r>
              <a:rPr lang="en-GB" sz="1800" dirty="0">
                <a:solidFill>
                  <a:srgbClr val="000000"/>
                </a:solidFill>
              </a:rPr>
              <a:t>SIHED used digital tools to reach new audiences, reinforce 1-1 communications, and provide new digital experiences.  </a:t>
            </a:r>
          </a:p>
          <a:p>
            <a:pPr marL="342900" lvl="3" indent="-342900">
              <a:buFont typeface="Arial" panose="020B0604020202020204" pitchFamily="34" charset="0"/>
              <a:buChar char="•"/>
            </a:pPr>
            <a:r>
              <a:rPr lang="en-GB" sz="1800" dirty="0">
                <a:solidFill>
                  <a:srgbClr val="000000"/>
                </a:solidFill>
              </a:rPr>
              <a:t>Covid-19 accelerated digital innovation.</a:t>
            </a:r>
          </a:p>
          <a:p>
            <a:pPr marL="342900" lvl="3" indent="-342900">
              <a:buFont typeface="Arial" panose="020B0604020202020204" pitchFamily="34" charset="0"/>
              <a:buChar char="•"/>
            </a:pPr>
            <a:r>
              <a:rPr lang="en-GB" sz="1800" dirty="0">
                <a:solidFill>
                  <a:srgbClr val="000000"/>
                </a:solidFill>
              </a:rPr>
              <a:t>Examples:</a:t>
            </a:r>
          </a:p>
          <a:p>
            <a:pPr marL="573300" lvl="4" indent="-342900">
              <a:buFont typeface="Wingdings" panose="05000000000000000000" pitchFamily="2" charset="2"/>
              <a:buChar char="Ø"/>
            </a:pPr>
            <a:r>
              <a:rPr lang="en-GB" sz="1800" dirty="0">
                <a:solidFill>
                  <a:srgbClr val="000000"/>
                </a:solidFill>
              </a:rPr>
              <a:t>ISeeTheDifference website and social media created a focus for key resources and stories</a:t>
            </a:r>
          </a:p>
          <a:p>
            <a:pPr marL="573300" lvl="4" indent="-342900">
              <a:buFont typeface="Wingdings" panose="05000000000000000000" pitchFamily="2" charset="2"/>
              <a:buChar char="Ø"/>
            </a:pPr>
            <a:r>
              <a:rPr lang="en-GB" sz="1800" dirty="0">
                <a:solidFill>
                  <a:srgbClr val="000000"/>
                </a:solidFill>
              </a:rPr>
              <a:t>Outreach moved to webinars and introduced new topics, alongside encouraging parental involvement</a:t>
            </a:r>
          </a:p>
          <a:p>
            <a:pPr marL="573300" lvl="4" indent="-342900">
              <a:buFont typeface="Wingdings" panose="05000000000000000000" pitchFamily="2" charset="2"/>
              <a:buChar char="Ø"/>
            </a:pPr>
            <a:r>
              <a:rPr lang="en-GB" sz="1800" dirty="0">
                <a:solidFill>
                  <a:srgbClr val="000000"/>
                </a:solidFill>
              </a:rPr>
              <a:t>Innovative alternatives to real-world work experience or work shadowing, using simulated experiences and VR headsets.</a:t>
            </a:r>
          </a:p>
          <a:p>
            <a:pPr lvl="0"/>
            <a:endParaRPr lang="en-GB" dirty="0"/>
          </a:p>
          <a:p>
            <a:pPr lvl="0"/>
            <a:endParaRPr lang="en-US" dirty="0"/>
          </a:p>
          <a:p>
            <a:endParaRPr lang="en-GB" dirty="0"/>
          </a:p>
        </p:txBody>
      </p:sp>
      <p:sp>
        <p:nvSpPr>
          <p:cNvPr id="4" name="Content Placeholder 3">
            <a:extLst>
              <a:ext uri="{FF2B5EF4-FFF2-40B4-BE49-F238E27FC236}">
                <a16:creationId xmlns:a16="http://schemas.microsoft.com/office/drawing/2014/main" id="{45551687-6EF2-42A2-A6BD-137D7DE839E0}"/>
              </a:ext>
            </a:extLst>
          </p:cNvPr>
          <p:cNvSpPr>
            <a:spLocks noGrp="1"/>
          </p:cNvSpPr>
          <p:nvPr>
            <p:ph sz="half" idx="2"/>
          </p:nvPr>
        </p:nvSpPr>
        <p:spPr/>
        <p:txBody>
          <a:bodyPr/>
          <a:lstStyle/>
          <a:p>
            <a:r>
              <a:rPr lang="en-GB" sz="2000" dirty="0">
                <a:ea typeface="+mj-ea"/>
                <a:cs typeface="+mj-cs"/>
              </a:rPr>
              <a:t>Sustainability built into planning</a:t>
            </a:r>
            <a:endParaRPr lang="en-US" sz="2000" dirty="0">
              <a:ea typeface="+mj-ea"/>
              <a:cs typeface="+mj-cs"/>
            </a:endParaRPr>
          </a:p>
          <a:p>
            <a:pPr marL="342900" lvl="3" indent="-342900">
              <a:buFont typeface="Arial" panose="020B0604020202020204" pitchFamily="34" charset="0"/>
              <a:buChar char="•"/>
            </a:pPr>
            <a:r>
              <a:rPr lang="en-GB" sz="1800" dirty="0">
                <a:solidFill>
                  <a:srgbClr val="000000"/>
                </a:solidFill>
              </a:rPr>
              <a:t>Final two terms used by outreach team to deliver webinars and create a digital legacy including: </a:t>
            </a:r>
          </a:p>
          <a:p>
            <a:pPr marL="573300" lvl="4" indent="-342900">
              <a:buFont typeface="Wingdings" panose="05000000000000000000" pitchFamily="2" charset="2"/>
              <a:buChar char="Ø"/>
            </a:pPr>
            <a:r>
              <a:rPr lang="en-GB" sz="1800" dirty="0">
                <a:solidFill>
                  <a:srgbClr val="000000"/>
                </a:solidFill>
              </a:rPr>
              <a:t>Lesson plans for school and college teachers, </a:t>
            </a:r>
          </a:p>
          <a:p>
            <a:pPr marL="573300" lvl="4" indent="-342900">
              <a:buFont typeface="Wingdings" panose="05000000000000000000" pitchFamily="2" charset="2"/>
              <a:buChar char="Ø"/>
            </a:pPr>
            <a:r>
              <a:rPr lang="en-GB" sz="1800" dirty="0">
                <a:solidFill>
                  <a:srgbClr val="000000"/>
                </a:solidFill>
              </a:rPr>
              <a:t>‘How to’ guides for individuals giving a careers talk</a:t>
            </a:r>
          </a:p>
          <a:p>
            <a:pPr marL="573300" lvl="4" indent="-342900">
              <a:buFont typeface="Wingdings" panose="05000000000000000000" pitchFamily="2" charset="2"/>
              <a:buChar char="Ø"/>
            </a:pPr>
            <a:r>
              <a:rPr lang="en-GB" sz="1800" dirty="0">
                <a:solidFill>
                  <a:srgbClr val="000000"/>
                </a:solidFill>
              </a:rPr>
              <a:t>Reflective learning from the marketing team</a:t>
            </a:r>
          </a:p>
          <a:p>
            <a:pPr marL="573300" lvl="4" indent="-342900">
              <a:buFont typeface="Wingdings" panose="05000000000000000000" pitchFamily="2" charset="2"/>
              <a:buChar char="Ø"/>
            </a:pPr>
            <a:r>
              <a:rPr lang="en-GB" sz="1800" dirty="0" err="1">
                <a:solidFill>
                  <a:srgbClr val="000000"/>
                </a:solidFill>
              </a:rPr>
              <a:t>ISeeTheDifference</a:t>
            </a:r>
            <a:r>
              <a:rPr lang="en-GB" sz="1800" dirty="0">
                <a:solidFill>
                  <a:srgbClr val="000000"/>
                </a:solidFill>
              </a:rPr>
              <a:t> campaign to continue with support from Council of Deans of Health.</a:t>
            </a:r>
          </a:p>
        </p:txBody>
      </p:sp>
      <p:sp>
        <p:nvSpPr>
          <p:cNvPr id="6" name="Rectangle 5" descr="Smart Phone">
            <a:extLst>
              <a:ext uri="{FF2B5EF4-FFF2-40B4-BE49-F238E27FC236}">
                <a16:creationId xmlns:a16="http://schemas.microsoft.com/office/drawing/2014/main" id="{0D196DF0-0DFA-4E5B-8C0B-6F399EE25611}"/>
              </a:ext>
            </a:extLst>
          </p:cNvPr>
          <p:cNvSpPr/>
          <p:nvPr/>
        </p:nvSpPr>
        <p:spPr>
          <a:xfrm>
            <a:off x="5188494" y="1162184"/>
            <a:ext cx="793507" cy="861677"/>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7" name="Rectangle 6" descr="City">
            <a:extLst>
              <a:ext uri="{FF2B5EF4-FFF2-40B4-BE49-F238E27FC236}">
                <a16:creationId xmlns:a16="http://schemas.microsoft.com/office/drawing/2014/main" id="{9C8D9C57-1AC6-4D9F-9777-6DC9F3C37D32}"/>
              </a:ext>
            </a:extLst>
          </p:cNvPr>
          <p:cNvSpPr/>
          <p:nvPr/>
        </p:nvSpPr>
        <p:spPr>
          <a:xfrm>
            <a:off x="10734254" y="1124865"/>
            <a:ext cx="868546" cy="861677"/>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1116180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01A15-92E3-487F-BB25-6FAD46A41EC0}"/>
              </a:ext>
            </a:extLst>
          </p:cNvPr>
          <p:cNvSpPr>
            <a:spLocks noGrp="1"/>
          </p:cNvSpPr>
          <p:nvPr>
            <p:ph type="title"/>
          </p:nvPr>
        </p:nvSpPr>
        <p:spPr/>
        <p:txBody>
          <a:bodyPr/>
          <a:lstStyle/>
          <a:p>
            <a:r>
              <a:rPr lang="en-GB" dirty="0"/>
              <a:t>How much change is due to SIHED or other factors?</a:t>
            </a:r>
          </a:p>
        </p:txBody>
      </p:sp>
      <p:graphicFrame>
        <p:nvGraphicFramePr>
          <p:cNvPr id="8" name="Content Placeholder 7">
            <a:extLst>
              <a:ext uri="{FF2B5EF4-FFF2-40B4-BE49-F238E27FC236}">
                <a16:creationId xmlns:a16="http://schemas.microsoft.com/office/drawing/2014/main" id="{CBA507AB-D377-4FC6-B3E6-CEB34895969C}"/>
              </a:ext>
            </a:extLst>
          </p:cNvPr>
          <p:cNvGraphicFramePr>
            <a:graphicFrameLocks noGrp="1"/>
          </p:cNvGraphicFramePr>
          <p:nvPr>
            <p:ph idx="1"/>
            <p:extLst>
              <p:ext uri="{D42A27DB-BD31-4B8C-83A1-F6EECF244321}">
                <p14:modId xmlns:p14="http://schemas.microsoft.com/office/powerpoint/2010/main" val="47770223"/>
              </p:ext>
            </p:extLst>
          </p:nvPr>
        </p:nvGraphicFramePr>
        <p:xfrm>
          <a:off x="673100" y="1989438"/>
          <a:ext cx="10933113" cy="3404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51627EF5-F7D8-4A0B-8D83-706388464ACC}"/>
              </a:ext>
            </a:extLst>
          </p:cNvPr>
          <p:cNvSpPr txBox="1">
            <a:spLocks/>
          </p:cNvSpPr>
          <p:nvPr/>
        </p:nvSpPr>
        <p:spPr>
          <a:xfrm>
            <a:off x="673100" y="5555421"/>
            <a:ext cx="10933200" cy="5678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DA291C"/>
                </a:solidFill>
                <a:latin typeface="Century Gothic" panose="020B0502020202020204" pitchFamily="34" charset="0"/>
                <a:ea typeface="+mj-ea"/>
                <a:cs typeface="+mj-cs"/>
              </a:defRPr>
            </a:lvl1pPr>
          </a:lstStyle>
          <a:p>
            <a:r>
              <a:rPr lang="en-GB" sz="1800" b="0" dirty="0">
                <a:solidFill>
                  <a:schemeClr val="bg1"/>
                </a:solidFill>
              </a:rPr>
              <a:t>It is not possible to say which of these factors was the most significant – all have played a role. </a:t>
            </a:r>
          </a:p>
        </p:txBody>
      </p:sp>
      <p:sp>
        <p:nvSpPr>
          <p:cNvPr id="3" name="Rectangle: Rounded Corners 2">
            <a:extLst>
              <a:ext uri="{FF2B5EF4-FFF2-40B4-BE49-F238E27FC236}">
                <a16:creationId xmlns:a16="http://schemas.microsoft.com/office/drawing/2014/main" id="{ADDA9974-215B-417D-9FB7-C924E6CECF76}"/>
              </a:ext>
            </a:extLst>
          </p:cNvPr>
          <p:cNvSpPr/>
          <p:nvPr/>
        </p:nvSpPr>
        <p:spPr>
          <a:xfrm>
            <a:off x="673013" y="1569308"/>
            <a:ext cx="8656338" cy="3336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Other influences and drivers of change</a:t>
            </a:r>
          </a:p>
        </p:txBody>
      </p:sp>
      <p:sp>
        <p:nvSpPr>
          <p:cNvPr id="5" name="Rectangle: Rounded Corners 4">
            <a:extLst>
              <a:ext uri="{FF2B5EF4-FFF2-40B4-BE49-F238E27FC236}">
                <a16:creationId xmlns:a16="http://schemas.microsoft.com/office/drawing/2014/main" id="{B4C4F34B-4DCF-4A08-AE59-39F0AADF3671}"/>
              </a:ext>
            </a:extLst>
          </p:cNvPr>
          <p:cNvSpPr/>
          <p:nvPr/>
        </p:nvSpPr>
        <p:spPr>
          <a:xfrm>
            <a:off x="9527059" y="1569308"/>
            <a:ext cx="2079154" cy="3336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SIHED programme</a:t>
            </a:r>
          </a:p>
        </p:txBody>
      </p:sp>
    </p:spTree>
    <p:extLst>
      <p:ext uri="{BB962C8B-B14F-4D97-AF65-F5344CB8AC3E}">
        <p14:creationId xmlns:p14="http://schemas.microsoft.com/office/powerpoint/2010/main" val="596474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92B698B-96EC-4BF1-8513-AD5EDB807C26}"/>
              </a:ext>
            </a:extLst>
          </p:cNvPr>
          <p:cNvSpPr>
            <a:spLocks noGrp="1"/>
          </p:cNvSpPr>
          <p:nvPr>
            <p:ph type="body" sz="quarter" idx="4294967295"/>
          </p:nvPr>
        </p:nvSpPr>
        <p:spPr>
          <a:xfrm>
            <a:off x="1302130" y="815547"/>
            <a:ext cx="9906316" cy="4850785"/>
          </a:xfrm>
        </p:spPr>
        <p:txBody>
          <a:bodyPr/>
          <a:lstStyle/>
          <a:p>
            <a:r>
              <a:rPr lang="en-GB" sz="2800" b="0" dirty="0">
                <a:solidFill>
                  <a:srgbClr val="FFFFFF"/>
                </a:solidFill>
              </a:rPr>
              <a:t>SIHED was an ambitious programme, which has achieved progress towards all its objectives. Stakeholders praised the volume and variety of activity undertaken, as well as the enthusiasm and professionalism with which the programme was implemented.</a:t>
            </a:r>
          </a:p>
          <a:p>
            <a:r>
              <a:rPr lang="en-GB" sz="2800" b="0" dirty="0">
                <a:solidFill>
                  <a:srgbClr val="FFFFFF"/>
                </a:solidFill>
              </a:rPr>
              <a:t>It delivered diverse activities that combined to create a multitude of small changes to practice and behaviours. </a:t>
            </a:r>
          </a:p>
          <a:p>
            <a:r>
              <a:rPr lang="en-GB" sz="2800" b="0" dirty="0">
                <a:solidFill>
                  <a:srgbClr val="FFFFFF"/>
                </a:solidFill>
              </a:rPr>
              <a:t>Although student opportunities and experiences look different in 2021 compared with 2018, SIHED has not, unsurprisingly, delivered a step change. Nevertheless, it does leave a legacy of networks and learning.  </a:t>
            </a:r>
          </a:p>
        </p:txBody>
      </p:sp>
    </p:spTree>
    <p:extLst>
      <p:ext uri="{BB962C8B-B14F-4D97-AF65-F5344CB8AC3E}">
        <p14:creationId xmlns:p14="http://schemas.microsoft.com/office/powerpoint/2010/main" val="1190535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3A185-D3AB-4C9A-AB73-75B16CD37340}"/>
              </a:ext>
            </a:extLst>
          </p:cNvPr>
          <p:cNvSpPr>
            <a:spLocks noGrp="1"/>
          </p:cNvSpPr>
          <p:nvPr>
            <p:ph type="title"/>
          </p:nvPr>
        </p:nvSpPr>
        <p:spPr/>
        <p:txBody>
          <a:bodyPr/>
          <a:lstStyle/>
          <a:p>
            <a:r>
              <a:rPr lang="en-GB" dirty="0"/>
              <a:t>What needs to be done now to raise awareness?</a:t>
            </a:r>
          </a:p>
        </p:txBody>
      </p:sp>
      <p:graphicFrame>
        <p:nvGraphicFramePr>
          <p:cNvPr id="7" name="Table 7">
            <a:extLst>
              <a:ext uri="{FF2B5EF4-FFF2-40B4-BE49-F238E27FC236}">
                <a16:creationId xmlns:a16="http://schemas.microsoft.com/office/drawing/2014/main" id="{9C1A8A05-53C8-4AC3-B5B5-15DAC14F946D}"/>
              </a:ext>
            </a:extLst>
          </p:cNvPr>
          <p:cNvGraphicFramePr>
            <a:graphicFrameLocks noGrp="1"/>
          </p:cNvGraphicFramePr>
          <p:nvPr>
            <p:ph idx="1"/>
            <p:extLst>
              <p:ext uri="{D42A27DB-BD31-4B8C-83A1-F6EECF244321}">
                <p14:modId xmlns:p14="http://schemas.microsoft.com/office/powerpoint/2010/main" val="3129595973"/>
              </p:ext>
            </p:extLst>
          </p:nvPr>
        </p:nvGraphicFramePr>
        <p:xfrm>
          <a:off x="673288" y="1349999"/>
          <a:ext cx="10933112" cy="4507104"/>
        </p:xfrm>
        <a:graphic>
          <a:graphicData uri="http://schemas.openxmlformats.org/drawingml/2006/table">
            <a:tbl>
              <a:tblPr firstRow="1" bandRow="1">
                <a:tableStyleId>{3B4B98B0-60AC-42C2-AFA5-B58CD77FA1E5}</a:tableStyleId>
              </a:tblPr>
              <a:tblGrid>
                <a:gridCol w="2908300">
                  <a:extLst>
                    <a:ext uri="{9D8B030D-6E8A-4147-A177-3AD203B41FA5}">
                      <a16:colId xmlns:a16="http://schemas.microsoft.com/office/drawing/2014/main" val="3528340065"/>
                    </a:ext>
                  </a:extLst>
                </a:gridCol>
                <a:gridCol w="8024812">
                  <a:extLst>
                    <a:ext uri="{9D8B030D-6E8A-4147-A177-3AD203B41FA5}">
                      <a16:colId xmlns:a16="http://schemas.microsoft.com/office/drawing/2014/main" val="1395723525"/>
                    </a:ext>
                  </a:extLst>
                </a:gridCol>
              </a:tblGrid>
              <a:tr h="958958">
                <a:tc>
                  <a:txBody>
                    <a:bodyPr/>
                    <a:lstStyle/>
                    <a:p>
                      <a:r>
                        <a:rPr lang="en-GB" sz="1800" b="0" kern="1200" dirty="0">
                          <a:solidFill>
                            <a:schemeClr val="tx1"/>
                          </a:solidFill>
                          <a:latin typeface="+mn-lt"/>
                          <a:ea typeface="+mn-ea"/>
                          <a:cs typeface="+mn-cs"/>
                        </a:rPr>
                        <a:t>Continue the communication campaign</a:t>
                      </a:r>
                    </a:p>
                  </a:txBody>
                  <a:tcPr>
                    <a:lnB w="12700" cap="flat" cmpd="sng" algn="ctr">
                      <a:noFill/>
                      <a:prstDash val="solid"/>
                      <a:round/>
                      <a:headEnd type="none" w="med" len="med"/>
                      <a:tailEnd type="none" w="med" len="med"/>
                    </a:lnB>
                  </a:tcPr>
                </a:tc>
                <a:tc>
                  <a:txBody>
                    <a:bodyPr/>
                    <a:lstStyle/>
                    <a:p>
                      <a:r>
                        <a:rPr lang="en-GB" sz="1800" b="0" kern="1200" dirty="0">
                          <a:solidFill>
                            <a:schemeClr val="tx1"/>
                          </a:solidFill>
                          <a:latin typeface="+mn-lt"/>
                          <a:ea typeface="+mn-ea"/>
                          <a:cs typeface="+mn-cs"/>
                        </a:rPr>
                        <a:t>The ISeeTheDifference website and associated social media campaigns have a following that can be extended. Core resources should be promoted through these routes and new stories created for a dynamic and responsive campaign.</a:t>
                      </a:r>
                    </a:p>
                  </a:txBody>
                  <a:tcPr>
                    <a:lnB w="12700" cap="flat" cmpd="sng" algn="ctr">
                      <a:noFill/>
                      <a:prstDash val="solid"/>
                      <a:round/>
                      <a:headEnd type="none" w="med" len="med"/>
                      <a:tailEnd type="none" w="med" len="med"/>
                    </a:lnB>
                  </a:tcPr>
                </a:tc>
                <a:extLst>
                  <a:ext uri="{0D108BD9-81ED-4DB2-BD59-A6C34878D82A}">
                    <a16:rowId xmlns:a16="http://schemas.microsoft.com/office/drawing/2014/main" val="2662845746"/>
                  </a:ext>
                </a:extLst>
              </a:tr>
              <a:tr h="958958">
                <a:tc>
                  <a:txBody>
                    <a:bodyPr/>
                    <a:lstStyle/>
                    <a:p>
                      <a:r>
                        <a:rPr lang="en-GB" sz="1800" b="0" kern="1200" dirty="0">
                          <a:solidFill>
                            <a:schemeClr val="tx1"/>
                          </a:solidFill>
                          <a:latin typeface="+mn-lt"/>
                          <a:ea typeface="+mn-ea"/>
                          <a:cs typeface="+mn-cs"/>
                        </a:rPr>
                        <a:t>Plan ahead to align with national campaigns</a:t>
                      </a:r>
                    </a:p>
                  </a:txBody>
                  <a:tcPr>
                    <a:lnT w="12700" cap="flat" cmpd="sng" algn="ctr">
                      <a:noFill/>
                      <a:prstDash val="solid"/>
                      <a:round/>
                      <a:headEnd type="none" w="med" len="med"/>
                      <a:tailEnd type="none" w="med" len="med"/>
                    </a:lnT>
                    <a:lnB>
                      <a:noFill/>
                    </a:lnB>
                  </a:tcPr>
                </a:tc>
                <a:tc>
                  <a:txBody>
                    <a:bodyPr/>
                    <a:lstStyle/>
                    <a:p>
                      <a:r>
                        <a:rPr lang="en-GB" sz="1800" b="0" kern="1200" dirty="0">
                          <a:solidFill>
                            <a:schemeClr val="tx1"/>
                          </a:solidFill>
                          <a:latin typeface="+mn-lt"/>
                          <a:ea typeface="+mn-ea"/>
                          <a:cs typeface="+mn-cs"/>
                        </a:rPr>
                        <a:t>Local activity can capitalise on interest created through national campaigns. The smaller professional bodies or course leaders can plan to align their activities to reinforce national campaign messages.</a:t>
                      </a:r>
                    </a:p>
                  </a:txBody>
                  <a:tcPr>
                    <a:lnT w="12700" cap="flat" cmpd="sng" algn="ctr">
                      <a:noFill/>
                      <a:prstDash val="solid"/>
                      <a:round/>
                      <a:headEnd type="none" w="med" len="med"/>
                      <a:tailEnd type="none" w="med" len="med"/>
                    </a:lnT>
                    <a:lnB>
                      <a:noFill/>
                    </a:lnB>
                  </a:tcPr>
                </a:tc>
                <a:extLst>
                  <a:ext uri="{0D108BD9-81ED-4DB2-BD59-A6C34878D82A}">
                    <a16:rowId xmlns:a16="http://schemas.microsoft.com/office/drawing/2014/main" val="3627202854"/>
                  </a:ext>
                </a:extLst>
              </a:tr>
              <a:tr h="1246646">
                <a:tc>
                  <a:txBody>
                    <a:bodyPr/>
                    <a:lstStyle/>
                    <a:p>
                      <a:r>
                        <a:rPr lang="en-GB" sz="1800" b="0" kern="1200" dirty="0">
                          <a:solidFill>
                            <a:schemeClr val="tx1"/>
                          </a:solidFill>
                          <a:latin typeface="+mn-lt"/>
                          <a:ea typeface="+mn-ea"/>
                          <a:cs typeface="+mn-cs"/>
                        </a:rPr>
                        <a:t>Connect the connectors</a:t>
                      </a:r>
                    </a:p>
                  </a:txBody>
                  <a:tcPr>
                    <a:lnT w="12700" cap="flat" cmpd="sng" algn="ctr">
                      <a:noFill/>
                      <a:prstDash val="solid"/>
                      <a:round/>
                      <a:headEnd type="none" w="med" len="med"/>
                      <a:tailEnd type="none" w="med" len="med"/>
                    </a:lnT>
                  </a:tcPr>
                </a:tc>
                <a:tc>
                  <a:txBody>
                    <a:bodyPr/>
                    <a:lstStyle/>
                    <a:p>
                      <a:r>
                        <a:rPr lang="en-GB" sz="1800" b="0" kern="1200" dirty="0">
                          <a:solidFill>
                            <a:schemeClr val="tx1"/>
                          </a:solidFill>
                          <a:latin typeface="+mn-lt"/>
                          <a:ea typeface="+mn-ea"/>
                          <a:cs typeface="+mn-cs"/>
                        </a:rPr>
                        <a:t>The professional bodies create a connection with AHP members; admissions teams at higher education provides connect with potential students; and careers organisations connect with all schools and colleges. Continued work to connect these groups should create synergies across the market.   </a:t>
                      </a:r>
                    </a:p>
                  </a:txBody>
                  <a:tcPr>
                    <a:lnT w="12700" cap="flat" cmpd="sng" algn="ctr">
                      <a:noFill/>
                      <a:prstDash val="solid"/>
                      <a:round/>
                      <a:headEnd type="none" w="med" len="med"/>
                      <a:tailEnd type="none" w="med" len="med"/>
                    </a:lnT>
                  </a:tcPr>
                </a:tc>
                <a:extLst>
                  <a:ext uri="{0D108BD9-81ED-4DB2-BD59-A6C34878D82A}">
                    <a16:rowId xmlns:a16="http://schemas.microsoft.com/office/drawing/2014/main" val="2101117584"/>
                  </a:ext>
                </a:extLst>
              </a:tr>
              <a:tr h="671271">
                <a:tc>
                  <a:txBody>
                    <a:bodyPr/>
                    <a:lstStyle/>
                    <a:p>
                      <a:r>
                        <a:rPr lang="en-GB" sz="1800" b="0" kern="1200" dirty="0">
                          <a:solidFill>
                            <a:schemeClr val="tx1"/>
                          </a:solidFill>
                          <a:latin typeface="+mn-lt"/>
                          <a:ea typeface="+mn-ea"/>
                          <a:cs typeface="+mn-cs"/>
                        </a:rPr>
                        <a:t>Target outreach work</a:t>
                      </a:r>
                    </a:p>
                  </a:txBody>
                  <a:tcPr/>
                </a:tc>
                <a:tc>
                  <a:txBody>
                    <a:bodyPr/>
                    <a:lstStyle/>
                    <a:p>
                      <a:r>
                        <a:rPr lang="en-GB" sz="1800" b="0" kern="1200" dirty="0">
                          <a:solidFill>
                            <a:schemeClr val="tx1"/>
                          </a:solidFill>
                          <a:latin typeface="+mn-lt"/>
                          <a:ea typeface="+mn-ea"/>
                          <a:cs typeface="+mn-cs"/>
                        </a:rPr>
                        <a:t>Outreach should be prioritised to target potential students from under-represented groups or places where skills shortages are expected.  </a:t>
                      </a:r>
                    </a:p>
                  </a:txBody>
                  <a:tcPr/>
                </a:tc>
                <a:extLst>
                  <a:ext uri="{0D108BD9-81ED-4DB2-BD59-A6C34878D82A}">
                    <a16:rowId xmlns:a16="http://schemas.microsoft.com/office/drawing/2014/main" val="2658862307"/>
                  </a:ext>
                </a:extLst>
              </a:tr>
              <a:tr h="671271">
                <a:tc>
                  <a:txBody>
                    <a:bodyPr/>
                    <a:lstStyle/>
                    <a:p>
                      <a:r>
                        <a:rPr lang="en-GB" sz="1800" b="0" kern="1200" dirty="0">
                          <a:solidFill>
                            <a:schemeClr val="tx1"/>
                          </a:solidFill>
                          <a:latin typeface="+mn-lt"/>
                          <a:ea typeface="+mn-ea"/>
                          <a:cs typeface="+mn-cs"/>
                        </a:rPr>
                        <a:t>Listen and learn</a:t>
                      </a:r>
                    </a:p>
                  </a:txBody>
                  <a:tcPr/>
                </a:tc>
                <a:tc>
                  <a:txBody>
                    <a:bodyPr/>
                    <a:lstStyle/>
                    <a:p>
                      <a:r>
                        <a:rPr lang="en-GB" sz="1800" b="0" kern="1200" dirty="0">
                          <a:solidFill>
                            <a:schemeClr val="tx1"/>
                          </a:solidFill>
                          <a:latin typeface="+mn-lt"/>
                          <a:ea typeface="+mn-ea"/>
                          <a:cs typeface="+mn-cs"/>
                        </a:rPr>
                        <a:t>Continue evaluation and self-reflection activities to capture the ongoing effects the delivery of the programme, and to share learning emerging from the programme</a:t>
                      </a:r>
                    </a:p>
                  </a:txBody>
                  <a:tcPr/>
                </a:tc>
                <a:extLst>
                  <a:ext uri="{0D108BD9-81ED-4DB2-BD59-A6C34878D82A}">
                    <a16:rowId xmlns:a16="http://schemas.microsoft.com/office/drawing/2014/main" val="4228905964"/>
                  </a:ext>
                </a:extLst>
              </a:tr>
            </a:tbl>
          </a:graphicData>
        </a:graphic>
      </p:graphicFrame>
    </p:spTree>
    <p:extLst>
      <p:ext uri="{BB962C8B-B14F-4D97-AF65-F5344CB8AC3E}">
        <p14:creationId xmlns:p14="http://schemas.microsoft.com/office/powerpoint/2010/main" val="2450937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3A185-D3AB-4C9A-AB73-75B16CD37340}"/>
              </a:ext>
            </a:extLst>
          </p:cNvPr>
          <p:cNvSpPr>
            <a:spLocks noGrp="1"/>
          </p:cNvSpPr>
          <p:nvPr>
            <p:ph type="title"/>
          </p:nvPr>
        </p:nvSpPr>
        <p:spPr/>
        <p:txBody>
          <a:bodyPr/>
          <a:lstStyle/>
          <a:p>
            <a:r>
              <a:rPr lang="en-GB" dirty="0"/>
              <a:t>What needs to be done now strengthen provision?</a:t>
            </a:r>
          </a:p>
        </p:txBody>
      </p:sp>
      <p:graphicFrame>
        <p:nvGraphicFramePr>
          <p:cNvPr id="7" name="Table 7">
            <a:extLst>
              <a:ext uri="{FF2B5EF4-FFF2-40B4-BE49-F238E27FC236}">
                <a16:creationId xmlns:a16="http://schemas.microsoft.com/office/drawing/2014/main" id="{9C1A8A05-53C8-4AC3-B5B5-15DAC14F946D}"/>
              </a:ext>
            </a:extLst>
          </p:cNvPr>
          <p:cNvGraphicFramePr>
            <a:graphicFrameLocks noGrp="1"/>
          </p:cNvGraphicFramePr>
          <p:nvPr>
            <p:ph idx="1"/>
            <p:extLst>
              <p:ext uri="{D42A27DB-BD31-4B8C-83A1-F6EECF244321}">
                <p14:modId xmlns:p14="http://schemas.microsoft.com/office/powerpoint/2010/main" val="3644864858"/>
              </p:ext>
            </p:extLst>
          </p:nvPr>
        </p:nvGraphicFramePr>
        <p:xfrm>
          <a:off x="673099" y="1522588"/>
          <a:ext cx="11101211" cy="4699246"/>
        </p:xfrm>
        <a:graphic>
          <a:graphicData uri="http://schemas.openxmlformats.org/drawingml/2006/table">
            <a:tbl>
              <a:tblPr firstRow="1" bandRow="1">
                <a:tableStyleId>{3B4B98B0-60AC-42C2-AFA5-B58CD77FA1E5}</a:tableStyleId>
              </a:tblPr>
              <a:tblGrid>
                <a:gridCol w="3063523">
                  <a:extLst>
                    <a:ext uri="{9D8B030D-6E8A-4147-A177-3AD203B41FA5}">
                      <a16:colId xmlns:a16="http://schemas.microsoft.com/office/drawing/2014/main" val="3528340065"/>
                    </a:ext>
                  </a:extLst>
                </a:gridCol>
                <a:gridCol w="8037688">
                  <a:extLst>
                    <a:ext uri="{9D8B030D-6E8A-4147-A177-3AD203B41FA5}">
                      <a16:colId xmlns:a16="http://schemas.microsoft.com/office/drawing/2014/main" val="1395723525"/>
                    </a:ext>
                  </a:extLst>
                </a:gridCol>
              </a:tblGrid>
              <a:tr h="1078035">
                <a:tc>
                  <a:txBody>
                    <a:bodyPr/>
                    <a:lstStyle/>
                    <a:p>
                      <a:r>
                        <a:rPr lang="en-GB" sz="1800" b="0" kern="1200" dirty="0">
                          <a:solidFill>
                            <a:schemeClr val="tx1"/>
                          </a:solidFill>
                          <a:latin typeface="+mn-lt"/>
                          <a:ea typeface="+mn-ea"/>
                          <a:cs typeface="+mn-cs"/>
                        </a:rPr>
                        <a:t>Prioritise placements</a:t>
                      </a:r>
                    </a:p>
                  </a:txBody>
                  <a:tcPr>
                    <a:lnT w="12700" cap="flat" cmpd="sng" algn="ctr">
                      <a:noFill/>
                      <a:prstDash val="solid"/>
                      <a:round/>
                      <a:headEnd type="none" w="med" len="med"/>
                      <a:tailEnd type="none" w="med" len="med"/>
                    </a:lnT>
                    <a:lnB>
                      <a:noFill/>
                    </a:lnB>
                  </a:tcPr>
                </a:tc>
                <a:tc>
                  <a:txBody>
                    <a:bodyPr/>
                    <a:lstStyle/>
                    <a:p>
                      <a:r>
                        <a:rPr lang="en-GB" sz="1800" b="0" kern="1200" dirty="0">
                          <a:solidFill>
                            <a:schemeClr val="tx1"/>
                          </a:solidFill>
                          <a:latin typeface="+mn-lt"/>
                          <a:ea typeface="+mn-ea"/>
                          <a:cs typeface="+mn-cs"/>
                        </a:rPr>
                        <a:t>Limited placements constrain student numbers. Continue SIHED’s work by harmonising placement systems to make it easier for NHS and private employers to provide quality placements. Recognise and celebrate great supervision and create opportunities for placement supervisors to network and share learning.</a:t>
                      </a:r>
                    </a:p>
                  </a:txBody>
                  <a:tcPr>
                    <a:lnT w="12700" cap="flat" cmpd="sng" algn="ctr">
                      <a:noFill/>
                      <a:prstDash val="solid"/>
                      <a:round/>
                      <a:headEnd type="none" w="med" len="med"/>
                      <a:tailEnd type="none" w="med" len="med"/>
                    </a:lnT>
                    <a:lnB>
                      <a:noFill/>
                    </a:lnB>
                  </a:tcPr>
                </a:tc>
                <a:extLst>
                  <a:ext uri="{0D108BD9-81ED-4DB2-BD59-A6C34878D82A}">
                    <a16:rowId xmlns:a16="http://schemas.microsoft.com/office/drawing/2014/main" val="3627202854"/>
                  </a:ext>
                </a:extLst>
              </a:tr>
              <a:tr h="652782">
                <a:tc>
                  <a:txBody>
                    <a:bodyPr/>
                    <a:lstStyle/>
                    <a:p>
                      <a:r>
                        <a:rPr lang="en-GB" dirty="0"/>
                        <a:t>Explore potential role of Integrated Care Systems (ICSs)</a:t>
                      </a:r>
                    </a:p>
                  </a:txBody>
                  <a:tcPr>
                    <a:lnT w="12700" cap="flat" cmpd="sng" algn="ctr">
                      <a:noFill/>
                      <a:prstDash val="solid"/>
                      <a:round/>
                      <a:headEnd type="none" w="med" len="med"/>
                      <a:tailEnd type="none" w="med" len="med"/>
                    </a:lnT>
                    <a:lnB>
                      <a:noFill/>
                    </a:lnB>
                  </a:tcPr>
                </a:tc>
                <a:tc>
                  <a:txBody>
                    <a:bodyPr/>
                    <a:lstStyle/>
                    <a:p>
                      <a:r>
                        <a:rPr lang="en-GB" dirty="0"/>
                        <a:t>Course providers should consider the potential of alignment with ICSs in their local sub-regional area as a way to connect with the whole health and social care system.  </a:t>
                      </a:r>
                    </a:p>
                  </a:txBody>
                  <a:tcPr>
                    <a:lnT w="12700" cap="flat" cmpd="sng" algn="ctr">
                      <a:noFill/>
                      <a:prstDash val="solid"/>
                      <a:round/>
                      <a:headEnd type="none" w="med" len="med"/>
                      <a:tailEnd type="none" w="med" len="med"/>
                    </a:lnT>
                    <a:lnB>
                      <a:noFill/>
                    </a:lnB>
                  </a:tcPr>
                </a:tc>
                <a:extLst>
                  <a:ext uri="{0D108BD9-81ED-4DB2-BD59-A6C34878D82A}">
                    <a16:rowId xmlns:a16="http://schemas.microsoft.com/office/drawing/2014/main" val="2763074924"/>
                  </a:ext>
                </a:extLst>
              </a:tr>
              <a:tr h="754624">
                <a:tc>
                  <a:txBody>
                    <a:bodyPr/>
                    <a:lstStyle/>
                    <a:p>
                      <a:r>
                        <a:rPr lang="en-GB" dirty="0"/>
                        <a:t>Use simulation</a:t>
                      </a:r>
                    </a:p>
                  </a:txBody>
                  <a:tcPr>
                    <a:lnT w="12700" cap="flat" cmpd="sng" algn="ctr">
                      <a:noFill/>
                      <a:prstDash val="solid"/>
                      <a:round/>
                      <a:headEnd type="none" w="med" len="med"/>
                      <a:tailEnd type="none" w="med" len="med"/>
                    </a:lnT>
                  </a:tcPr>
                </a:tc>
                <a:tc>
                  <a:txBody>
                    <a:bodyPr/>
                    <a:lstStyle/>
                    <a:p>
                      <a:r>
                        <a:rPr lang="en-GB" dirty="0"/>
                        <a:t>Continue to embed simulation and use of new technologies in providing practical learning opportunities.</a:t>
                      </a:r>
                    </a:p>
                  </a:txBody>
                  <a:tcPr>
                    <a:lnT w="12700" cap="flat" cmpd="sng" algn="ctr">
                      <a:noFill/>
                      <a:prstDash val="solid"/>
                      <a:round/>
                      <a:headEnd type="none" w="med" len="med"/>
                      <a:tailEnd type="none" w="med" len="med"/>
                    </a:lnT>
                  </a:tcPr>
                </a:tc>
                <a:extLst>
                  <a:ext uri="{0D108BD9-81ED-4DB2-BD59-A6C34878D82A}">
                    <a16:rowId xmlns:a16="http://schemas.microsoft.com/office/drawing/2014/main" val="2101117584"/>
                  </a:ext>
                </a:extLst>
              </a:tr>
              <a:tr h="754624">
                <a:tc>
                  <a:txBody>
                    <a:bodyPr/>
                    <a:lstStyle/>
                    <a:p>
                      <a:r>
                        <a:rPr lang="en-GB" b="0" dirty="0"/>
                        <a:t>Seek economies of scale</a:t>
                      </a:r>
                    </a:p>
                  </a:txBody>
                  <a:tcPr/>
                </a:tc>
                <a:tc>
                  <a:txBody>
                    <a:bodyPr/>
                    <a:lstStyle/>
                    <a:p>
                      <a:r>
                        <a:rPr lang="en-GB" sz="1800" kern="1200" dirty="0">
                          <a:solidFill>
                            <a:schemeClr val="tx1"/>
                          </a:solidFill>
                          <a:effectLst/>
                          <a:latin typeface="+mn-lt"/>
                          <a:ea typeface="+mn-ea"/>
                          <a:cs typeface="+mn-cs"/>
                        </a:rPr>
                        <a:t>Encourage closer collaboration within and between higher education providers, regulators and professional bodies to minimise duplication of effort in course delivery</a:t>
                      </a:r>
                      <a:r>
                        <a:rPr lang="en-GB" b="0" dirty="0"/>
                        <a:t>. </a:t>
                      </a:r>
                    </a:p>
                  </a:txBody>
                  <a:tcPr/>
                </a:tc>
                <a:extLst>
                  <a:ext uri="{0D108BD9-81ED-4DB2-BD59-A6C34878D82A}">
                    <a16:rowId xmlns:a16="http://schemas.microsoft.com/office/drawing/2014/main" val="2658862307"/>
                  </a:ext>
                </a:extLst>
              </a:tr>
              <a:tr h="1078035">
                <a:tc>
                  <a:txBody>
                    <a:bodyPr/>
                    <a:lstStyle/>
                    <a:p>
                      <a:r>
                        <a:rPr lang="en-GB" dirty="0"/>
                        <a:t>Explore new models of provision</a:t>
                      </a:r>
                    </a:p>
                  </a:txBody>
                  <a:tcPr/>
                </a:tc>
                <a:tc>
                  <a:txBody>
                    <a:bodyPr/>
                    <a:lstStyle/>
                    <a:p>
                      <a:r>
                        <a:rPr lang="en-GB" dirty="0"/>
                        <a:t>SIHED stakeholders should continue to discuss apprenticeship pilots with NHS employers and private sector providers. This is with a view to maximising opportunities created by the application of the apprenticeship levy alongside bursaries.</a:t>
                      </a:r>
                    </a:p>
                  </a:txBody>
                  <a:tcPr/>
                </a:tc>
                <a:extLst>
                  <a:ext uri="{0D108BD9-81ED-4DB2-BD59-A6C34878D82A}">
                    <a16:rowId xmlns:a16="http://schemas.microsoft.com/office/drawing/2014/main" val="4228905964"/>
                  </a:ext>
                </a:extLst>
              </a:tr>
            </a:tbl>
          </a:graphicData>
        </a:graphic>
      </p:graphicFrame>
    </p:spTree>
    <p:extLst>
      <p:ext uri="{BB962C8B-B14F-4D97-AF65-F5344CB8AC3E}">
        <p14:creationId xmlns:p14="http://schemas.microsoft.com/office/powerpoint/2010/main" val="2102759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8F6B8-1E6C-462E-9D94-D4FD8D4425A7}"/>
              </a:ext>
            </a:extLst>
          </p:cNvPr>
          <p:cNvSpPr>
            <a:spLocks noGrp="1"/>
          </p:cNvSpPr>
          <p:nvPr>
            <p:ph type="title"/>
          </p:nvPr>
        </p:nvSpPr>
        <p:spPr/>
        <p:txBody>
          <a:bodyPr/>
          <a:lstStyle/>
          <a:p>
            <a:r>
              <a:rPr lang="en-GB" dirty="0"/>
              <a:t>Web links referenced in these slides</a:t>
            </a:r>
          </a:p>
        </p:txBody>
      </p:sp>
      <p:sp>
        <p:nvSpPr>
          <p:cNvPr id="3" name="Content Placeholder 2">
            <a:extLst>
              <a:ext uri="{FF2B5EF4-FFF2-40B4-BE49-F238E27FC236}">
                <a16:creationId xmlns:a16="http://schemas.microsoft.com/office/drawing/2014/main" id="{304ECC56-AF01-474A-8D54-9EB5A861A181}"/>
              </a:ext>
            </a:extLst>
          </p:cNvPr>
          <p:cNvSpPr>
            <a:spLocks noGrp="1"/>
          </p:cNvSpPr>
          <p:nvPr>
            <p:ph idx="1"/>
          </p:nvPr>
        </p:nvSpPr>
        <p:spPr/>
        <p:txBody>
          <a:bodyPr/>
          <a:lstStyle/>
          <a:p>
            <a:r>
              <a:rPr lang="en-GB" sz="1400" b="0" u="sng" dirty="0">
                <a:solidFill>
                  <a:schemeClr val="bg1"/>
                </a:solidFill>
                <a:hlinkClick r:id="rId2">
                  <a:extLst>
                    <a:ext uri="{A12FA001-AC4F-418D-AE19-62706E023703}">
                      <ahyp:hlinkClr xmlns:ahyp="http://schemas.microsoft.com/office/drawing/2018/hyperlinkcolor" val="tx"/>
                    </a:ext>
                  </a:extLst>
                </a:hlinkClick>
              </a:rPr>
              <a:t>www.officeforstudents.org.uk/publications/male-participation-in-nursing-and-allied-health-higher-education-courses/</a:t>
            </a:r>
            <a:r>
              <a:rPr lang="en-GB" sz="1400" b="0" u="sng" dirty="0">
                <a:solidFill>
                  <a:schemeClr val="bg1"/>
                </a:solidFill>
              </a:rPr>
              <a:t>   </a:t>
            </a:r>
          </a:p>
          <a:p>
            <a:r>
              <a:rPr lang="en-GB" sz="1400" b="0" u="sng" dirty="0">
                <a:solidFill>
                  <a:schemeClr val="bg1"/>
                </a:solidFill>
                <a:hlinkClick r:id="rId3">
                  <a:extLst>
                    <a:ext uri="{A12FA001-AC4F-418D-AE19-62706E023703}">
                      <ahyp:hlinkClr xmlns:ahyp="http://schemas.microsoft.com/office/drawing/2018/hyperlinkcolor" val="tx"/>
                    </a:ext>
                  </a:extLst>
                </a:hlinkClick>
              </a:rPr>
              <a:t>www.officeforstudents.org.uk/publications/research-on-recruitment-of-mature-students-to-nursing-midwifery-and-allied-health-courses/</a:t>
            </a:r>
            <a:r>
              <a:rPr lang="en-GB" sz="1400" b="0" u="sng" dirty="0">
                <a:solidFill>
                  <a:schemeClr val="bg1"/>
                </a:solidFill>
              </a:rPr>
              <a:t>  </a:t>
            </a:r>
          </a:p>
          <a:p>
            <a:r>
              <a:rPr lang="en-GB" sz="1400" b="0" u="sng" dirty="0">
                <a:solidFill>
                  <a:schemeClr val="bg1"/>
                </a:solidFill>
                <a:hlinkClick r:id="rId4">
                  <a:extLst>
                    <a:ext uri="{A12FA001-AC4F-418D-AE19-62706E023703}">
                      <ahyp:hlinkClr xmlns:ahyp="http://schemas.microsoft.com/office/drawing/2018/hyperlinkcolor" val="tx"/>
                    </a:ext>
                  </a:extLst>
                </a:hlinkClick>
              </a:rPr>
              <a:t>www.millionplus.ac.uk/policy/reports/forgotten-learners-building-a-system-that-works-for-mature-students</a:t>
            </a:r>
            <a:r>
              <a:rPr lang="en-GB" sz="1400" b="0" u="sng" dirty="0">
                <a:solidFill>
                  <a:schemeClr val="bg1"/>
                </a:solidFill>
              </a:rPr>
              <a:t> </a:t>
            </a:r>
          </a:p>
          <a:p>
            <a:r>
              <a:rPr lang="en-GB" sz="1400" b="0" dirty="0">
                <a:solidFill>
                  <a:schemeClr val="bg1"/>
                </a:solidFill>
                <a:hlinkClick r:id="rId5">
                  <a:extLst>
                    <a:ext uri="{A12FA001-AC4F-418D-AE19-62706E023703}">
                      <ahyp:hlinkClr xmlns:ahyp="http://schemas.microsoft.com/office/drawing/2018/hyperlinkcolor" val="tx"/>
                    </a:ext>
                  </a:extLst>
                </a:hlinkClick>
              </a:rPr>
              <a:t>www.iseethedifference.co.uk/</a:t>
            </a:r>
            <a:endParaRPr lang="en-GB" sz="1400" b="0" dirty="0">
              <a:solidFill>
                <a:schemeClr val="bg1"/>
              </a:solidFill>
            </a:endParaRPr>
          </a:p>
          <a:p>
            <a:r>
              <a:rPr lang="en-GB" sz="1400" b="0" dirty="0">
                <a:solidFill>
                  <a:schemeClr val="bg1"/>
                </a:solidFill>
                <a:hlinkClick r:id="rId6">
                  <a:extLst>
                    <a:ext uri="{A12FA001-AC4F-418D-AE19-62706E023703}">
                      <ahyp:hlinkClr xmlns:ahyp="http://schemas.microsoft.com/office/drawing/2018/hyperlinkcolor" val="tx"/>
                    </a:ext>
                  </a:extLst>
                </a:hlinkClick>
              </a:rPr>
              <a:t>www.nhsbsa.nhs.uk/nhs-learning-support-fund</a:t>
            </a:r>
            <a:endParaRPr lang="en-GB" sz="1400" b="0" dirty="0">
              <a:solidFill>
                <a:schemeClr val="bg1"/>
              </a:solidFill>
            </a:endParaRPr>
          </a:p>
          <a:p>
            <a:r>
              <a:rPr lang="en-GB" sz="1400" b="0" dirty="0">
                <a:solidFill>
                  <a:schemeClr val="bg1"/>
                </a:solidFill>
                <a:hlinkClick r:id="rId7">
                  <a:extLst>
                    <a:ext uri="{A12FA001-AC4F-418D-AE19-62706E023703}">
                      <ahyp:hlinkClr xmlns:ahyp="http://schemas.microsoft.com/office/drawing/2018/hyperlinkcolor" val="tx"/>
                    </a:ext>
                  </a:extLst>
                </a:hlinkClick>
              </a:rPr>
              <a:t>www.ucas.com/corporate/news-and-key-documents/news/nursing-applications-soar-ucas-publishes-latest-undergraduate-applicant-analysis</a:t>
            </a:r>
            <a:endParaRPr lang="en-GB" sz="1400" b="0" dirty="0">
              <a:solidFill>
                <a:schemeClr val="bg1"/>
              </a:solidFill>
            </a:endParaRPr>
          </a:p>
          <a:p>
            <a:r>
              <a:rPr lang="en-GB" sz="1400" b="0" dirty="0">
                <a:solidFill>
                  <a:schemeClr val="bg1"/>
                </a:solidFill>
                <a:hlinkClick r:id="rId8">
                  <a:extLst>
                    <a:ext uri="{A12FA001-AC4F-418D-AE19-62706E023703}">
                      <ahyp:hlinkClr xmlns:ahyp="http://schemas.microsoft.com/office/drawing/2018/hyperlinkcolor" val="tx"/>
                    </a:ext>
                  </a:extLst>
                </a:hlinkClick>
              </a:rPr>
              <a:t>www.nhs.uk/wearethenhs</a:t>
            </a:r>
            <a:endParaRPr lang="en-GB" sz="1400" b="0" dirty="0">
              <a:solidFill>
                <a:schemeClr val="bg1"/>
              </a:solidFill>
            </a:endParaRPr>
          </a:p>
          <a:p>
            <a:r>
              <a:rPr lang="en-GB" sz="1400" b="0" dirty="0">
                <a:solidFill>
                  <a:schemeClr val="bg1"/>
                </a:solidFill>
                <a:hlinkClick r:id="rId9">
                  <a:extLst>
                    <a:ext uri="{A12FA001-AC4F-418D-AE19-62706E023703}">
                      <ahyp:hlinkClr xmlns:ahyp="http://schemas.microsoft.com/office/drawing/2018/hyperlinkcolor" val="tx"/>
                    </a:ext>
                  </a:extLst>
                </a:hlinkClick>
              </a:rPr>
              <a:t>www.england.nhs.uk/ahp/ahps-day/</a:t>
            </a:r>
            <a:endParaRPr lang="en-GB" sz="1400" b="0" dirty="0">
              <a:solidFill>
                <a:schemeClr val="bg1"/>
              </a:solidFill>
            </a:endParaRPr>
          </a:p>
          <a:p>
            <a:r>
              <a:rPr lang="en-GB" sz="1400" b="0" dirty="0">
                <a:solidFill>
                  <a:schemeClr val="bg1"/>
                </a:solidFill>
                <a:hlinkClick r:id="rId10">
                  <a:extLst>
                    <a:ext uri="{A12FA001-AC4F-418D-AE19-62706E023703}">
                      <ahyp:hlinkClr xmlns:ahyp="http://schemas.microsoft.com/office/drawing/2018/hyperlinkcolor" val="tx"/>
                    </a:ext>
                  </a:extLst>
                </a:hlinkClick>
              </a:rPr>
              <a:t>www.thewowshow.org/thinking-of-becoming-an-ahp-student/</a:t>
            </a:r>
            <a:endParaRPr lang="en-GB" sz="1400" b="0" dirty="0">
              <a:solidFill>
                <a:schemeClr val="bg1"/>
              </a:solidFill>
            </a:endParaRPr>
          </a:p>
          <a:p>
            <a:r>
              <a:rPr lang="en-GB" sz="1400" b="0" dirty="0">
                <a:solidFill>
                  <a:schemeClr val="bg1"/>
                </a:solidFill>
                <a:hlinkClick r:id="rId11">
                  <a:extLst>
                    <a:ext uri="{A12FA001-AC4F-418D-AE19-62706E023703}">
                      <ahyp:hlinkClr xmlns:ahyp="http://schemas.microsoft.com/office/drawing/2018/hyperlinkcolor" val="tx"/>
                    </a:ext>
                  </a:extLst>
                </a:hlinkClick>
              </a:rPr>
              <a:t>www.iseethedifference.co.uk/</a:t>
            </a:r>
            <a:r>
              <a:rPr lang="en-GB" sz="1400" b="0" dirty="0">
                <a:solidFill>
                  <a:schemeClr val="bg1"/>
                </a:solidFill>
              </a:rPr>
              <a:t> </a:t>
            </a:r>
          </a:p>
          <a:p>
            <a:endParaRPr lang="en-GB" dirty="0"/>
          </a:p>
          <a:p>
            <a:endParaRPr lang="en-GB" dirty="0"/>
          </a:p>
        </p:txBody>
      </p:sp>
    </p:spTree>
    <p:extLst>
      <p:ext uri="{BB962C8B-B14F-4D97-AF65-F5344CB8AC3E}">
        <p14:creationId xmlns:p14="http://schemas.microsoft.com/office/powerpoint/2010/main" val="1511478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E8AF898-7781-4595-A025-313FE7449D01}"/>
              </a:ext>
            </a:extLst>
          </p:cNvPr>
          <p:cNvSpPr>
            <a:spLocks noGrp="1"/>
          </p:cNvSpPr>
          <p:nvPr>
            <p:ph type="body" sz="quarter" idx="10"/>
          </p:nvPr>
        </p:nvSpPr>
        <p:spPr/>
        <p:txBody>
          <a:bodyPr/>
          <a:lstStyle/>
          <a:p>
            <a:r>
              <a:rPr lang="en-GB" dirty="0"/>
              <a:t>Contact</a:t>
            </a:r>
          </a:p>
          <a:p>
            <a:pPr lvl="1"/>
            <a:r>
              <a:rPr lang="en-GB" dirty="0"/>
              <a:t>For more information:</a:t>
            </a:r>
          </a:p>
          <a:p>
            <a:pPr lvl="2"/>
            <a:r>
              <a:rPr lang="en-GB" dirty="0"/>
              <a:t>Lauren Roberts</a:t>
            </a:r>
          </a:p>
          <a:p>
            <a:pPr lvl="3"/>
            <a:r>
              <a:rPr lang="en-GB" dirty="0"/>
              <a:t>Director</a:t>
            </a:r>
          </a:p>
          <a:p>
            <a:pPr lvl="2"/>
            <a:r>
              <a:rPr lang="en-GB" dirty="0"/>
              <a:t>SQW</a:t>
            </a:r>
          </a:p>
          <a:p>
            <a:pPr lvl="4"/>
            <a:r>
              <a:rPr lang="de-DE" dirty="0"/>
              <a:t>t. 0161 475 2117</a:t>
            </a:r>
          </a:p>
          <a:p>
            <a:pPr lvl="4"/>
            <a:r>
              <a:rPr lang="de-DE" dirty="0"/>
              <a:t>e. lroberts@sqw.co.uk</a:t>
            </a:r>
            <a:endParaRPr lang="en-GB" dirty="0"/>
          </a:p>
        </p:txBody>
      </p:sp>
      <p:sp>
        <p:nvSpPr>
          <p:cNvPr id="3" name="Text Placeholder 3">
            <a:extLst>
              <a:ext uri="{FF2B5EF4-FFF2-40B4-BE49-F238E27FC236}">
                <a16:creationId xmlns:a16="http://schemas.microsoft.com/office/drawing/2014/main" id="{58C58665-CB5F-4D7C-8ABD-A3E5B5638D25}"/>
              </a:ext>
            </a:extLst>
          </p:cNvPr>
          <p:cNvSpPr txBox="1">
            <a:spLocks/>
          </p:cNvSpPr>
          <p:nvPr/>
        </p:nvSpPr>
        <p:spPr>
          <a:xfrm>
            <a:off x="5688320" y="4316400"/>
            <a:ext cx="2804400" cy="2084400"/>
          </a:xfrm>
          <a:prstGeom prst="rect">
            <a:avLst/>
          </a:prstGeom>
        </p:spPr>
        <p:txBody>
          <a:bodyPr vert="horz" lIns="91440" tIns="45720" rIns="91440" bIns="45720" rtlCol="0" anchor="b" anchorCtr="0">
            <a:noAutofit/>
          </a:bodyPr>
          <a:lstStyle>
            <a:lvl1pPr marL="0" indent="0" algn="l" defTabSz="914400" rtl="0" eaLnBrk="1" latinLnBrk="0" hangingPunct="1">
              <a:lnSpc>
                <a:spcPct val="120000"/>
              </a:lnSpc>
              <a:spcBef>
                <a:spcPts val="0"/>
              </a:spcBef>
              <a:spcAft>
                <a:spcPts val="1000"/>
              </a:spcAft>
              <a:buFontTx/>
              <a:buNone/>
              <a:defRPr sz="2400" b="1" kern="1200">
                <a:solidFill>
                  <a:srgbClr val="FFFFFF"/>
                </a:solidFill>
                <a:latin typeface="Century Gothic" panose="020B0502020202020204" pitchFamily="34" charset="0"/>
                <a:ea typeface="+mn-ea"/>
                <a:cs typeface="+mn-cs"/>
              </a:defRPr>
            </a:lvl1pPr>
            <a:lvl2pPr marL="0" indent="0" algn="l" defTabSz="914400" rtl="0" eaLnBrk="1" latinLnBrk="0" hangingPunct="1">
              <a:lnSpc>
                <a:spcPct val="120000"/>
              </a:lnSpc>
              <a:spcBef>
                <a:spcPts val="0"/>
              </a:spcBef>
              <a:spcAft>
                <a:spcPts val="1000"/>
              </a:spcAft>
              <a:buFontTx/>
              <a:buNone/>
              <a:defRPr sz="1200" b="1" kern="1200">
                <a:solidFill>
                  <a:srgbClr val="FFFFFF"/>
                </a:solidFill>
                <a:latin typeface="Century Gothic" panose="020B0502020202020204" pitchFamily="34" charset="0"/>
                <a:ea typeface="+mn-ea"/>
                <a:cs typeface="+mn-cs"/>
              </a:defRPr>
            </a:lvl2pPr>
            <a:lvl3pPr marL="0" indent="0" algn="l" defTabSz="914400" rtl="0" eaLnBrk="1" latinLnBrk="0" hangingPunct="1">
              <a:lnSpc>
                <a:spcPct val="120000"/>
              </a:lnSpc>
              <a:spcBef>
                <a:spcPts val="0"/>
              </a:spcBef>
              <a:spcAft>
                <a:spcPts val="0"/>
              </a:spcAft>
              <a:buFontTx/>
              <a:buNone/>
              <a:defRPr sz="1200" b="1" kern="1200">
                <a:solidFill>
                  <a:srgbClr val="FFFFFF"/>
                </a:solidFill>
                <a:latin typeface="Century Gothic" panose="020B0502020202020204" pitchFamily="34" charset="0"/>
                <a:ea typeface="+mn-ea"/>
                <a:cs typeface="+mn-cs"/>
              </a:defRPr>
            </a:lvl3pPr>
            <a:lvl4pPr marL="0" indent="0" algn="l" defTabSz="914400" rtl="0" eaLnBrk="1" latinLnBrk="0" hangingPunct="1">
              <a:lnSpc>
                <a:spcPct val="120000"/>
              </a:lnSpc>
              <a:spcBef>
                <a:spcPts val="0"/>
              </a:spcBef>
              <a:spcAft>
                <a:spcPts val="0"/>
              </a:spcAft>
              <a:buClr>
                <a:srgbClr val="DA291C"/>
              </a:buClr>
              <a:buFontTx/>
              <a:buNone/>
              <a:defRPr sz="1200" b="1" i="1" kern="1200">
                <a:solidFill>
                  <a:srgbClr val="FFFFFF"/>
                </a:solidFill>
                <a:latin typeface="Century Gothic" panose="020B0502020202020204" pitchFamily="34" charset="0"/>
                <a:ea typeface="+mn-ea"/>
                <a:cs typeface="+mn-cs"/>
              </a:defRPr>
            </a:lvl4pPr>
            <a:lvl5pPr marL="0" indent="0" algn="l" defTabSz="914400" rtl="0" eaLnBrk="1" latinLnBrk="0" hangingPunct="1">
              <a:lnSpc>
                <a:spcPct val="120000"/>
              </a:lnSpc>
              <a:spcBef>
                <a:spcPts val="0"/>
              </a:spcBef>
              <a:spcAft>
                <a:spcPts val="0"/>
              </a:spcAft>
              <a:buClr>
                <a:srgbClr val="DA291C"/>
              </a:buClr>
              <a:buFont typeface="Arial" panose="020B0604020202020204" pitchFamily="34" charset="0"/>
              <a:buNone/>
              <a:defRPr sz="1200" kern="1200">
                <a:solidFill>
                  <a:srgbClr val="FFFFFF"/>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a:p>
            <a:pPr lvl="2"/>
            <a:r>
              <a:rPr lang="en-GB" dirty="0"/>
              <a:t>Dr Jo Hutchinson</a:t>
            </a:r>
          </a:p>
          <a:p>
            <a:pPr lvl="3"/>
            <a:r>
              <a:rPr lang="en-GB" dirty="0"/>
              <a:t>Associate Director</a:t>
            </a:r>
          </a:p>
          <a:p>
            <a:pPr lvl="2"/>
            <a:r>
              <a:rPr lang="en-GB" dirty="0"/>
              <a:t>SQW</a:t>
            </a:r>
          </a:p>
          <a:p>
            <a:pPr lvl="4"/>
            <a:r>
              <a:rPr lang="de-DE" dirty="0"/>
              <a:t>t. 0161 475 2116</a:t>
            </a:r>
          </a:p>
          <a:p>
            <a:pPr lvl="4"/>
            <a:r>
              <a:rPr lang="de-DE" dirty="0"/>
              <a:t>e. Jhutchinson@sqw.co.uk</a:t>
            </a:r>
            <a:endParaRPr lang="en-GB" dirty="0"/>
          </a:p>
        </p:txBody>
      </p:sp>
    </p:spTree>
    <p:extLst>
      <p:ext uri="{BB962C8B-B14F-4D97-AF65-F5344CB8AC3E}">
        <p14:creationId xmlns:p14="http://schemas.microsoft.com/office/powerpoint/2010/main" val="3739098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25398C-4DE6-46F8-AB3A-07A686EB58C9}"/>
              </a:ext>
            </a:extLst>
          </p:cNvPr>
          <p:cNvSpPr>
            <a:spLocks noGrp="1"/>
          </p:cNvSpPr>
          <p:nvPr>
            <p:ph type="title"/>
          </p:nvPr>
        </p:nvSpPr>
        <p:spPr/>
        <p:txBody>
          <a:bodyPr/>
          <a:lstStyle/>
          <a:p>
            <a:r>
              <a:rPr lang="en-GB" dirty="0"/>
              <a:t>Strategic Interventions in Health Education Disciplines</a:t>
            </a:r>
          </a:p>
        </p:txBody>
      </p:sp>
      <p:sp>
        <p:nvSpPr>
          <p:cNvPr id="6" name="Content Placeholder 5">
            <a:extLst>
              <a:ext uri="{FF2B5EF4-FFF2-40B4-BE49-F238E27FC236}">
                <a16:creationId xmlns:a16="http://schemas.microsoft.com/office/drawing/2014/main" id="{2ABAB253-DE45-45C4-80D8-72F93059BD7B}"/>
              </a:ext>
            </a:extLst>
          </p:cNvPr>
          <p:cNvSpPr>
            <a:spLocks noGrp="1"/>
          </p:cNvSpPr>
          <p:nvPr>
            <p:ph sz="half" idx="1"/>
          </p:nvPr>
        </p:nvSpPr>
        <p:spPr>
          <a:xfrm>
            <a:off x="673200" y="1350000"/>
            <a:ext cx="5392800" cy="4878000"/>
          </a:xfrm>
        </p:spPr>
        <p:txBody>
          <a:bodyPr/>
          <a:lstStyle/>
          <a:p>
            <a:r>
              <a:rPr lang="en-GB" dirty="0"/>
              <a:t>Key facts</a:t>
            </a:r>
          </a:p>
          <a:p>
            <a:pPr marL="342900" lvl="3" indent="-342900">
              <a:buFont typeface="Arial" panose="020B0604020202020204" pitchFamily="34" charset="0"/>
              <a:buChar char="•"/>
            </a:pPr>
            <a:r>
              <a:rPr lang="en-GB" sz="1800" dirty="0">
                <a:solidFill>
                  <a:srgbClr val="000000"/>
                </a:solidFill>
              </a:rPr>
              <a:t>Run by the Office for Students with management sub-contracted to the College of Podiatry</a:t>
            </a:r>
          </a:p>
          <a:p>
            <a:pPr marL="342900" lvl="3" indent="-342900">
              <a:buFont typeface="Arial" panose="020B0604020202020204" pitchFamily="34" charset="0"/>
              <a:buChar char="•"/>
            </a:pPr>
            <a:r>
              <a:rPr lang="en-GB" sz="1800" dirty="0">
                <a:solidFill>
                  <a:srgbClr val="000000"/>
                </a:solidFill>
              </a:rPr>
              <a:t>Scope was allied health professions (AHPs) with a particular focus on four: Therapeutic Radiography, Orthoptics, Prosthetics and Orthotics, and Podiatry</a:t>
            </a:r>
          </a:p>
          <a:p>
            <a:pPr marL="342900" lvl="3" indent="-342900">
              <a:buFont typeface="Arial" panose="020B0604020202020204" pitchFamily="34" charset="0"/>
              <a:buChar char="•"/>
            </a:pPr>
            <a:r>
              <a:rPr lang="en-GB" sz="1800" dirty="0">
                <a:solidFill>
                  <a:srgbClr val="000000"/>
                </a:solidFill>
              </a:rPr>
              <a:t>Ran for three years 2018/19 to 2020/2021</a:t>
            </a:r>
          </a:p>
          <a:p>
            <a:r>
              <a:rPr lang="en-GB" dirty="0"/>
              <a:t>About this presentation</a:t>
            </a:r>
          </a:p>
          <a:p>
            <a:pPr marL="342900" lvl="3" indent="-342900">
              <a:buFont typeface="Arial" panose="020B0604020202020204" pitchFamily="34" charset="0"/>
              <a:buChar char="•"/>
            </a:pPr>
            <a:r>
              <a:rPr lang="en-GB" sz="1800" dirty="0">
                <a:solidFill>
                  <a:srgbClr val="000000"/>
                </a:solidFill>
              </a:rPr>
              <a:t>Independent external evaluation from 2018</a:t>
            </a:r>
          </a:p>
          <a:p>
            <a:pPr marL="342900" lvl="3" indent="-342900">
              <a:buFont typeface="Arial" panose="020B0604020202020204" pitchFamily="34" charset="0"/>
              <a:buChar char="•"/>
            </a:pPr>
            <a:r>
              <a:rPr lang="en-GB" sz="1800" dirty="0">
                <a:solidFill>
                  <a:srgbClr val="000000"/>
                </a:solidFill>
              </a:rPr>
              <a:t>Final full report published on Office for Students website</a:t>
            </a:r>
          </a:p>
          <a:p>
            <a:pPr marL="342900" lvl="3" indent="-342900">
              <a:buFont typeface="Arial" panose="020B0604020202020204" pitchFamily="34" charset="0"/>
              <a:buChar char="•"/>
            </a:pPr>
            <a:r>
              <a:rPr lang="en-GB" sz="1800" dirty="0">
                <a:solidFill>
                  <a:srgbClr val="000000"/>
                </a:solidFill>
              </a:rPr>
              <a:t>Other resources also available on the website (see images)</a:t>
            </a:r>
          </a:p>
        </p:txBody>
      </p:sp>
      <p:pic>
        <p:nvPicPr>
          <p:cNvPr id="12" name="Picture 11" descr="https://www.officeforstudents.org.uk/publications/research-on-recruitment-of-mature-students-to-nursing-midwifery-and-allied-health-courses/&#10;&#10;Image of male healthcare student and a link to the research report. ">
            <a:hlinkClick r:id="rId3"/>
            <a:extLst>
              <a:ext uri="{FF2B5EF4-FFF2-40B4-BE49-F238E27FC236}">
                <a16:creationId xmlns:a16="http://schemas.microsoft.com/office/drawing/2014/main" id="{F31FCAF2-B90C-4C0F-81F3-652BC3A3940E}"/>
              </a:ext>
            </a:extLst>
          </p:cNvPr>
          <p:cNvPicPr>
            <a:picLocks noChangeAspect="1"/>
          </p:cNvPicPr>
          <p:nvPr/>
        </p:nvPicPr>
        <p:blipFill>
          <a:blip r:embed="rId4"/>
          <a:stretch>
            <a:fillRect/>
          </a:stretch>
        </p:blipFill>
        <p:spPr>
          <a:xfrm>
            <a:off x="6542319" y="1350000"/>
            <a:ext cx="2496065" cy="2662026"/>
          </a:xfrm>
          <a:prstGeom prst="rect">
            <a:avLst/>
          </a:prstGeom>
        </p:spPr>
      </p:pic>
      <p:pic>
        <p:nvPicPr>
          <p:cNvPr id="10" name="Picture 9" descr="https://www.officeforstudents.org.uk/publications/research-on-recruitment-of-mature-students-to-nursing-midwifery-and-allied-health-courses/&#10;&#10;Image of mature healthcare student and link to research report.  ">
            <a:hlinkClick r:id="rId5"/>
            <a:extLst>
              <a:ext uri="{FF2B5EF4-FFF2-40B4-BE49-F238E27FC236}">
                <a16:creationId xmlns:a16="http://schemas.microsoft.com/office/drawing/2014/main" id="{C6F1C75E-6599-4928-B547-89E5BCEC8A41}"/>
              </a:ext>
            </a:extLst>
          </p:cNvPr>
          <p:cNvPicPr>
            <a:picLocks noChangeAspect="1"/>
          </p:cNvPicPr>
          <p:nvPr/>
        </p:nvPicPr>
        <p:blipFill>
          <a:blip r:embed="rId6"/>
          <a:stretch>
            <a:fillRect/>
          </a:stretch>
        </p:blipFill>
        <p:spPr>
          <a:xfrm>
            <a:off x="9146302" y="3429000"/>
            <a:ext cx="2372498" cy="2736532"/>
          </a:xfrm>
          <a:prstGeom prst="rect">
            <a:avLst/>
          </a:prstGeom>
        </p:spPr>
      </p:pic>
    </p:spTree>
    <p:extLst>
      <p:ext uri="{BB962C8B-B14F-4D97-AF65-F5344CB8AC3E}">
        <p14:creationId xmlns:p14="http://schemas.microsoft.com/office/powerpoint/2010/main" val="2302160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CCBB6-428E-4FAE-8C1C-C554FE9356CC}"/>
              </a:ext>
            </a:extLst>
          </p:cNvPr>
          <p:cNvSpPr>
            <a:spLocks noGrp="1"/>
          </p:cNvSpPr>
          <p:nvPr>
            <p:ph type="title"/>
          </p:nvPr>
        </p:nvSpPr>
        <p:spPr/>
        <p:txBody>
          <a:bodyPr/>
          <a:lstStyle/>
          <a:p>
            <a:r>
              <a:rPr lang="en-GB" dirty="0"/>
              <a:t>Why was SIHED needed?</a:t>
            </a:r>
          </a:p>
        </p:txBody>
      </p:sp>
      <p:sp>
        <p:nvSpPr>
          <p:cNvPr id="3" name="Content Placeholder 2" descr="&#10;">
            <a:extLst>
              <a:ext uri="{FF2B5EF4-FFF2-40B4-BE49-F238E27FC236}">
                <a16:creationId xmlns:a16="http://schemas.microsoft.com/office/drawing/2014/main" id="{25D2CCA5-4250-436C-A35E-0C73B74F69D7}"/>
              </a:ext>
            </a:extLst>
          </p:cNvPr>
          <p:cNvSpPr>
            <a:spLocks noGrp="1"/>
          </p:cNvSpPr>
          <p:nvPr>
            <p:ph sz="half" idx="1"/>
          </p:nvPr>
        </p:nvSpPr>
        <p:spPr>
          <a:xfrm>
            <a:off x="673199" y="1512000"/>
            <a:ext cx="5964668" cy="4626000"/>
          </a:xfrm>
        </p:spPr>
        <p:txBody>
          <a:bodyPr/>
          <a:lstStyle/>
          <a:p>
            <a:r>
              <a:rPr lang="en-GB" dirty="0"/>
              <a:t>Courses were vulnerable</a:t>
            </a:r>
          </a:p>
          <a:p>
            <a:pPr marL="342900" lvl="3" indent="-342900">
              <a:buFont typeface="Arial" panose="020B0604020202020204" pitchFamily="34" charset="0"/>
              <a:buChar char="•"/>
            </a:pPr>
            <a:r>
              <a:rPr lang="en-GB" sz="1800" dirty="0">
                <a:solidFill>
                  <a:srgbClr val="000000"/>
                </a:solidFill>
              </a:rPr>
              <a:t>2016 saw peak number of applications across AHPs, but numbers fell after higher education funding reforms</a:t>
            </a:r>
          </a:p>
          <a:p>
            <a:pPr marL="342900" lvl="3" indent="-342900">
              <a:buFont typeface="Arial" panose="020B0604020202020204" pitchFamily="34" charset="0"/>
              <a:buChar char="•"/>
            </a:pPr>
            <a:r>
              <a:rPr lang="en-GB" sz="1800" dirty="0">
                <a:solidFill>
                  <a:srgbClr val="000000"/>
                </a:solidFill>
              </a:rPr>
              <a:t>Number of </a:t>
            </a:r>
            <a:r>
              <a:rPr lang="en-GB" sz="1800" dirty="0">
                <a:solidFill>
                  <a:srgbClr val="000000"/>
                </a:solidFill>
                <a:hlinkClick r:id="rId3">
                  <a:extLst>
                    <a:ext uri="{A12FA001-AC4F-418D-AE19-62706E023703}">
                      <ahyp:hlinkClr xmlns:ahyp="http://schemas.microsoft.com/office/drawing/2018/hyperlinkcolor" val="tx"/>
                    </a:ext>
                  </a:extLst>
                </a:hlinkClick>
              </a:rPr>
              <a:t>mature students </a:t>
            </a:r>
            <a:r>
              <a:rPr lang="en-GB" sz="1800" dirty="0">
                <a:solidFill>
                  <a:srgbClr val="000000"/>
                </a:solidFill>
              </a:rPr>
              <a:t>was also falling (down 23% between 2009 and 2018); this  disproportionately affected some AHP courses</a:t>
            </a:r>
          </a:p>
          <a:p>
            <a:pPr marL="342900" lvl="3" indent="-342900">
              <a:buFont typeface="Arial" panose="020B0604020202020204" pitchFamily="34" charset="0"/>
              <a:buChar char="•"/>
            </a:pPr>
            <a:r>
              <a:rPr lang="en-GB" sz="1800" dirty="0">
                <a:solidFill>
                  <a:srgbClr val="000000"/>
                </a:solidFill>
              </a:rPr>
              <a:t>The four subjects had few providers in England.</a:t>
            </a:r>
          </a:p>
          <a:p>
            <a:pPr marL="0" lvl="2" indent="0">
              <a:spcBef>
                <a:spcPts val="1000"/>
              </a:spcBef>
              <a:buNone/>
            </a:pPr>
            <a:r>
              <a:rPr lang="en-GB" b="1" dirty="0">
                <a:solidFill>
                  <a:srgbClr val="DA291C"/>
                </a:solidFill>
              </a:rPr>
              <a:t>Demand for AHPs was rising</a:t>
            </a:r>
          </a:p>
          <a:p>
            <a:pPr marL="342900" lvl="3" indent="-342900">
              <a:buFont typeface="Arial" panose="020B0604020202020204" pitchFamily="34" charset="0"/>
              <a:buChar char="•"/>
            </a:pPr>
            <a:r>
              <a:rPr lang="en-GB" sz="1800" dirty="0">
                <a:solidFill>
                  <a:srgbClr val="000000"/>
                </a:solidFill>
              </a:rPr>
              <a:t>Ageing population: In 2018, 18% of population were aged &gt;65 years; by 2050 this will be 25%</a:t>
            </a:r>
          </a:p>
          <a:p>
            <a:pPr marL="342900" lvl="3" indent="-342900">
              <a:buFont typeface="Arial" panose="020B0604020202020204" pitchFamily="34" charset="0"/>
              <a:buChar char="•"/>
            </a:pPr>
            <a:r>
              <a:rPr lang="en-GB" sz="1800" dirty="0">
                <a:solidFill>
                  <a:srgbClr val="000000"/>
                </a:solidFill>
              </a:rPr>
              <a:t>Number of staff growing (197,000 registered AHPs in 2017 – 45% employed by NHS) but not fast enough to meet service demand.</a:t>
            </a:r>
          </a:p>
        </p:txBody>
      </p:sp>
      <p:sp>
        <p:nvSpPr>
          <p:cNvPr id="4" name="Content Placeholder 3">
            <a:extLst>
              <a:ext uri="{FF2B5EF4-FFF2-40B4-BE49-F238E27FC236}">
                <a16:creationId xmlns:a16="http://schemas.microsoft.com/office/drawing/2014/main" id="{69B5DDF8-7BFD-48B6-94FF-3536A93B00F7}"/>
              </a:ext>
            </a:extLst>
          </p:cNvPr>
          <p:cNvSpPr>
            <a:spLocks noGrp="1"/>
          </p:cNvSpPr>
          <p:nvPr>
            <p:ph sz="half" idx="2"/>
          </p:nvPr>
        </p:nvSpPr>
        <p:spPr/>
        <p:txBody>
          <a:bodyPr/>
          <a:lstStyle/>
          <a:p>
            <a:endParaRPr lang="en-GB" dirty="0"/>
          </a:p>
          <a:p>
            <a:endParaRPr lang="en-GB" dirty="0"/>
          </a:p>
        </p:txBody>
      </p:sp>
      <p:pic>
        <p:nvPicPr>
          <p:cNvPr id="5" name="Picture 4" descr="Map of England showing location of course provision for the four small and specialist subjects.  ">
            <a:extLst>
              <a:ext uri="{FF2B5EF4-FFF2-40B4-BE49-F238E27FC236}">
                <a16:creationId xmlns:a16="http://schemas.microsoft.com/office/drawing/2014/main" id="{0D2EEF6E-81B1-490F-B753-84A28CAECE72}"/>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7094253" y="671085"/>
            <a:ext cx="4424547" cy="5365059"/>
          </a:xfrm>
          <a:prstGeom prst="rect">
            <a:avLst/>
          </a:prstGeom>
        </p:spPr>
      </p:pic>
      <p:sp>
        <p:nvSpPr>
          <p:cNvPr id="7" name="TextBox 6">
            <a:extLst>
              <a:ext uri="{FF2B5EF4-FFF2-40B4-BE49-F238E27FC236}">
                <a16:creationId xmlns:a16="http://schemas.microsoft.com/office/drawing/2014/main" id="{8E4D5EDE-55D4-4878-8234-1434C6CA8245}"/>
              </a:ext>
            </a:extLst>
          </p:cNvPr>
          <p:cNvSpPr txBox="1"/>
          <p:nvPr/>
        </p:nvSpPr>
        <p:spPr>
          <a:xfrm>
            <a:off x="8287474" y="5836089"/>
            <a:ext cx="3684415" cy="400110"/>
          </a:xfrm>
          <a:prstGeom prst="rect">
            <a:avLst/>
          </a:prstGeom>
          <a:noFill/>
        </p:spPr>
        <p:txBody>
          <a:bodyPr wrap="square">
            <a:spAutoFit/>
          </a:bodyPr>
          <a:lstStyle/>
          <a:p>
            <a:r>
              <a:rPr lang="en-GB" sz="1000" i="1" dirty="0"/>
              <a:t>Source: Produced by SQW 2018. License 100030994. Contains Ordnance Survey data © Crown copyright and database right 2018. </a:t>
            </a:r>
          </a:p>
        </p:txBody>
      </p:sp>
    </p:spTree>
    <p:extLst>
      <p:ext uri="{BB962C8B-B14F-4D97-AF65-F5344CB8AC3E}">
        <p14:creationId xmlns:p14="http://schemas.microsoft.com/office/powerpoint/2010/main" val="1646002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SIHED designed to do">
            <a:extLst>
              <a:ext uri="{FF2B5EF4-FFF2-40B4-BE49-F238E27FC236}">
                <a16:creationId xmlns:a16="http://schemas.microsoft.com/office/drawing/2014/main" id="{E08A0375-902B-4163-8B98-59544789F5AF}"/>
              </a:ext>
            </a:extLst>
          </p:cNvPr>
          <p:cNvSpPr>
            <a:spLocks noGrp="1"/>
          </p:cNvSpPr>
          <p:nvPr>
            <p:ph type="title"/>
          </p:nvPr>
        </p:nvSpPr>
        <p:spPr/>
        <p:txBody>
          <a:bodyPr/>
          <a:lstStyle/>
          <a:p>
            <a:r>
              <a:rPr lang="en-GB" dirty="0"/>
              <a:t>What was SIHED designed to do?</a:t>
            </a:r>
          </a:p>
        </p:txBody>
      </p:sp>
      <p:graphicFrame>
        <p:nvGraphicFramePr>
          <p:cNvPr id="5" name="Content Placeholder 4" descr="Figure to show the cycle of improvements arising from awareness raising, to increased applications, student experience and network practitioners and academics.  ">
            <a:extLst>
              <a:ext uri="{FF2B5EF4-FFF2-40B4-BE49-F238E27FC236}">
                <a16:creationId xmlns:a16="http://schemas.microsoft.com/office/drawing/2014/main" id="{61233C82-1599-4570-AF59-26D6C044E990}"/>
              </a:ext>
            </a:extLst>
          </p:cNvPr>
          <p:cNvGraphicFramePr>
            <a:graphicFrameLocks noGrp="1"/>
          </p:cNvGraphicFramePr>
          <p:nvPr>
            <p:ph sz="half" idx="1"/>
            <p:extLst>
              <p:ext uri="{D42A27DB-BD31-4B8C-83A1-F6EECF244321}">
                <p14:modId xmlns:p14="http://schemas.microsoft.com/office/powerpoint/2010/main" val="120331636"/>
              </p:ext>
            </p:extLst>
          </p:nvPr>
        </p:nvGraphicFramePr>
        <p:xfrm>
          <a:off x="673100" y="1643743"/>
          <a:ext cx="4965700" cy="44935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descr="A list showing the key actions what was SIHED designed to do.&#10;">
            <a:extLst>
              <a:ext uri="{FF2B5EF4-FFF2-40B4-BE49-F238E27FC236}">
                <a16:creationId xmlns:a16="http://schemas.microsoft.com/office/drawing/2014/main" id="{04561A74-680D-4E76-A524-F530A76AABCF}"/>
              </a:ext>
            </a:extLst>
          </p:cNvPr>
          <p:cNvSpPr>
            <a:spLocks noGrp="1"/>
          </p:cNvSpPr>
          <p:nvPr>
            <p:ph sz="half" idx="2"/>
          </p:nvPr>
        </p:nvSpPr>
        <p:spPr/>
        <p:txBody>
          <a:bodyPr/>
          <a:lstStyle/>
          <a:p>
            <a:pPr lvl="2">
              <a:spcBef>
                <a:spcPct val="0"/>
              </a:spcBef>
              <a:spcAft>
                <a:spcPts val="500"/>
              </a:spcAft>
              <a:buClr>
                <a:srgbClr val="DA291C"/>
              </a:buClr>
            </a:pPr>
            <a:r>
              <a:rPr lang="en-GB" sz="2000" dirty="0">
                <a:solidFill>
                  <a:srgbClr val="DA291C"/>
                </a:solidFill>
                <a:ea typeface="+mj-ea"/>
                <a:cs typeface="+mj-cs"/>
              </a:rPr>
              <a:t>Key actions</a:t>
            </a:r>
          </a:p>
          <a:p>
            <a:pPr lvl="2">
              <a:spcBef>
                <a:spcPct val="0"/>
              </a:spcBef>
              <a:spcAft>
                <a:spcPts val="500"/>
              </a:spcAft>
              <a:buClr>
                <a:srgbClr val="DA291C"/>
              </a:buClr>
            </a:pPr>
            <a:endParaRPr lang="en-GB" sz="2000" dirty="0">
              <a:solidFill>
                <a:srgbClr val="DA291C"/>
              </a:solidFill>
              <a:ea typeface="+mj-ea"/>
              <a:cs typeface="+mj-cs"/>
            </a:endParaRPr>
          </a:p>
        </p:txBody>
      </p:sp>
      <p:graphicFrame>
        <p:nvGraphicFramePr>
          <p:cNvPr id="3" name="Diagram 2">
            <a:extLst>
              <a:ext uri="{FF2B5EF4-FFF2-40B4-BE49-F238E27FC236}">
                <a16:creationId xmlns:a16="http://schemas.microsoft.com/office/drawing/2014/main" id="{1B87BC70-4CEE-4718-B9DE-4545D7A51D79}"/>
              </a:ext>
            </a:extLst>
          </p:cNvPr>
          <p:cNvGraphicFramePr/>
          <p:nvPr>
            <p:extLst>
              <p:ext uri="{D42A27DB-BD31-4B8C-83A1-F6EECF244321}">
                <p14:modId xmlns:p14="http://schemas.microsoft.com/office/powerpoint/2010/main" val="485486253"/>
              </p:ext>
            </p:extLst>
          </p:nvPr>
        </p:nvGraphicFramePr>
        <p:xfrm>
          <a:off x="6139800" y="1767492"/>
          <a:ext cx="5849257" cy="41135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68577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C576B60-4D27-4D39-B25F-70A9E206464C}"/>
              </a:ext>
            </a:extLst>
          </p:cNvPr>
          <p:cNvGrpSpPr/>
          <p:nvPr/>
        </p:nvGrpSpPr>
        <p:grpSpPr>
          <a:xfrm>
            <a:off x="5191194" y="1596888"/>
            <a:ext cx="6527855" cy="4464056"/>
            <a:chOff x="2132388" y="1562359"/>
            <a:chExt cx="5710051" cy="4464056"/>
          </a:xfrm>
        </p:grpSpPr>
        <p:sp>
          <p:nvSpPr>
            <p:cNvPr id="9" name="Freeform: Shape 8">
              <a:extLst>
                <a:ext uri="{FF2B5EF4-FFF2-40B4-BE49-F238E27FC236}">
                  <a16:creationId xmlns:a16="http://schemas.microsoft.com/office/drawing/2014/main" id="{D40A8F46-C5A6-459A-8619-7453A115F7AB}"/>
                </a:ext>
              </a:extLst>
            </p:cNvPr>
            <p:cNvSpPr/>
            <p:nvPr/>
          </p:nvSpPr>
          <p:spPr>
            <a:xfrm>
              <a:off x="2132388" y="1562359"/>
              <a:ext cx="5678344" cy="865060"/>
            </a:xfrm>
            <a:custGeom>
              <a:avLst/>
              <a:gdLst>
                <a:gd name="connsiteX0" fmla="*/ 0 w 8531604"/>
                <a:gd name="connsiteY0" fmla="*/ 108133 h 1081325"/>
                <a:gd name="connsiteX1" fmla="*/ 108133 w 8531604"/>
                <a:gd name="connsiteY1" fmla="*/ 0 h 1081325"/>
                <a:gd name="connsiteX2" fmla="*/ 8423472 w 8531604"/>
                <a:gd name="connsiteY2" fmla="*/ 0 h 1081325"/>
                <a:gd name="connsiteX3" fmla="*/ 8531605 w 8531604"/>
                <a:gd name="connsiteY3" fmla="*/ 108133 h 1081325"/>
                <a:gd name="connsiteX4" fmla="*/ 8531604 w 8531604"/>
                <a:gd name="connsiteY4" fmla="*/ 973193 h 1081325"/>
                <a:gd name="connsiteX5" fmla="*/ 8423471 w 8531604"/>
                <a:gd name="connsiteY5" fmla="*/ 1081326 h 1081325"/>
                <a:gd name="connsiteX6" fmla="*/ 108133 w 8531604"/>
                <a:gd name="connsiteY6" fmla="*/ 1081325 h 1081325"/>
                <a:gd name="connsiteX7" fmla="*/ 0 w 8531604"/>
                <a:gd name="connsiteY7" fmla="*/ 973192 h 1081325"/>
                <a:gd name="connsiteX8" fmla="*/ 0 w 8531604"/>
                <a:gd name="connsiteY8" fmla="*/ 108133 h 108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31604" h="1081325">
                  <a:moveTo>
                    <a:pt x="0" y="108133"/>
                  </a:moveTo>
                  <a:cubicBezTo>
                    <a:pt x="0" y="48413"/>
                    <a:pt x="48413" y="0"/>
                    <a:pt x="108133" y="0"/>
                  </a:cubicBezTo>
                  <a:lnTo>
                    <a:pt x="8423472" y="0"/>
                  </a:lnTo>
                  <a:cubicBezTo>
                    <a:pt x="8483192" y="0"/>
                    <a:pt x="8531605" y="48413"/>
                    <a:pt x="8531605" y="108133"/>
                  </a:cubicBezTo>
                  <a:cubicBezTo>
                    <a:pt x="8531605" y="396486"/>
                    <a:pt x="8531604" y="684840"/>
                    <a:pt x="8531604" y="973193"/>
                  </a:cubicBezTo>
                  <a:cubicBezTo>
                    <a:pt x="8531604" y="1032913"/>
                    <a:pt x="8483191" y="1081326"/>
                    <a:pt x="8423471" y="1081326"/>
                  </a:cubicBezTo>
                  <a:lnTo>
                    <a:pt x="108133" y="1081325"/>
                  </a:lnTo>
                  <a:cubicBezTo>
                    <a:pt x="48413" y="1081325"/>
                    <a:pt x="0" y="1032912"/>
                    <a:pt x="0" y="973192"/>
                  </a:cubicBezTo>
                  <a:lnTo>
                    <a:pt x="0" y="108133"/>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46800" tIns="45720" rIns="45721" bIns="457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GB" sz="1400" kern="1200" dirty="0"/>
                <a:t>Created careers information and resources for young people and potential students</a:t>
              </a:r>
            </a:p>
            <a:p>
              <a:pPr marL="0" marR="0" lvl="0" indent="0" algn="l" defTabSz="914400" eaLnBrk="1" fontAlgn="auto" latinLnBrk="0" hangingPunct="1">
                <a:lnSpc>
                  <a:spcPct val="100000"/>
                </a:lnSpc>
                <a:spcBef>
                  <a:spcPct val="0"/>
                </a:spcBef>
                <a:spcAft>
                  <a:spcPts val="0"/>
                </a:spcAft>
                <a:buClrTx/>
                <a:buSzTx/>
                <a:tabLst/>
                <a:defRPr/>
              </a:pPr>
              <a:r>
                <a:rPr lang="en-GB" sz="1400" kern="1200" dirty="0"/>
                <a:t>Resources co-created with members of the professions</a:t>
              </a:r>
            </a:p>
            <a:p>
              <a:pPr marL="0" marR="0" lvl="0" indent="0" algn="l" defTabSz="914400" eaLnBrk="1" fontAlgn="auto" latinLnBrk="0" hangingPunct="1">
                <a:lnSpc>
                  <a:spcPct val="100000"/>
                </a:lnSpc>
                <a:spcBef>
                  <a:spcPct val="0"/>
                </a:spcBef>
                <a:spcAft>
                  <a:spcPts val="0"/>
                </a:spcAft>
                <a:buClrTx/>
                <a:buSzTx/>
                <a:tabLst/>
                <a:defRPr/>
              </a:pPr>
              <a:r>
                <a:rPr lang="en-GB" sz="1400" kern="1200" dirty="0"/>
                <a:t>Distributed via social media campaigns ‘</a:t>
              </a:r>
              <a:r>
                <a:rPr lang="en-GB" sz="1400" kern="1200" dirty="0" err="1"/>
                <a:t>ISeeTheDifference</a:t>
              </a:r>
              <a:r>
                <a:rPr lang="en-GB" sz="1400" kern="1200" dirty="0"/>
                <a:t>’</a:t>
              </a:r>
            </a:p>
            <a:p>
              <a:pPr marL="0" marR="0" lvl="0" indent="0" algn="l" defTabSz="914400" eaLnBrk="1" fontAlgn="auto" latinLnBrk="0" hangingPunct="1">
                <a:lnSpc>
                  <a:spcPct val="100000"/>
                </a:lnSpc>
                <a:spcBef>
                  <a:spcPct val="0"/>
                </a:spcBef>
                <a:spcAft>
                  <a:spcPts val="0"/>
                </a:spcAft>
                <a:buClrTx/>
                <a:buSzTx/>
                <a:tabLst/>
                <a:defRPr/>
              </a:pPr>
              <a:r>
                <a:rPr lang="en-GB" sz="1400" kern="1200" dirty="0"/>
                <a:t>Encouraged interdisciplinary activity between AHPs through Challenge Fund initiatives</a:t>
              </a:r>
            </a:p>
          </p:txBody>
        </p:sp>
        <p:sp>
          <p:nvSpPr>
            <p:cNvPr id="11" name="Freeform: Shape 10">
              <a:extLst>
                <a:ext uri="{FF2B5EF4-FFF2-40B4-BE49-F238E27FC236}">
                  <a16:creationId xmlns:a16="http://schemas.microsoft.com/office/drawing/2014/main" id="{7A717DB6-3877-4EAB-AEE9-6B5D770890A9}"/>
                </a:ext>
              </a:extLst>
            </p:cNvPr>
            <p:cNvSpPr/>
            <p:nvPr/>
          </p:nvSpPr>
          <p:spPr>
            <a:xfrm>
              <a:off x="2132388" y="2760239"/>
              <a:ext cx="5710051" cy="865061"/>
            </a:xfrm>
            <a:custGeom>
              <a:avLst/>
              <a:gdLst>
                <a:gd name="connsiteX0" fmla="*/ 0 w 8531604"/>
                <a:gd name="connsiteY0" fmla="*/ 108133 h 1081325"/>
                <a:gd name="connsiteX1" fmla="*/ 108133 w 8531604"/>
                <a:gd name="connsiteY1" fmla="*/ 0 h 1081325"/>
                <a:gd name="connsiteX2" fmla="*/ 8423472 w 8531604"/>
                <a:gd name="connsiteY2" fmla="*/ 0 h 1081325"/>
                <a:gd name="connsiteX3" fmla="*/ 8531605 w 8531604"/>
                <a:gd name="connsiteY3" fmla="*/ 108133 h 1081325"/>
                <a:gd name="connsiteX4" fmla="*/ 8531604 w 8531604"/>
                <a:gd name="connsiteY4" fmla="*/ 973193 h 1081325"/>
                <a:gd name="connsiteX5" fmla="*/ 8423471 w 8531604"/>
                <a:gd name="connsiteY5" fmla="*/ 1081326 h 1081325"/>
                <a:gd name="connsiteX6" fmla="*/ 108133 w 8531604"/>
                <a:gd name="connsiteY6" fmla="*/ 1081325 h 1081325"/>
                <a:gd name="connsiteX7" fmla="*/ 0 w 8531604"/>
                <a:gd name="connsiteY7" fmla="*/ 973192 h 1081325"/>
                <a:gd name="connsiteX8" fmla="*/ 0 w 8531604"/>
                <a:gd name="connsiteY8" fmla="*/ 108133 h 108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31604" h="1081325">
                  <a:moveTo>
                    <a:pt x="0" y="108133"/>
                  </a:moveTo>
                  <a:cubicBezTo>
                    <a:pt x="0" y="48413"/>
                    <a:pt x="48413" y="0"/>
                    <a:pt x="108133" y="0"/>
                  </a:cubicBezTo>
                  <a:lnTo>
                    <a:pt x="8423472" y="0"/>
                  </a:lnTo>
                  <a:cubicBezTo>
                    <a:pt x="8483192" y="0"/>
                    <a:pt x="8531605" y="48413"/>
                    <a:pt x="8531605" y="108133"/>
                  </a:cubicBezTo>
                  <a:cubicBezTo>
                    <a:pt x="8531605" y="396486"/>
                    <a:pt x="8531604" y="684840"/>
                    <a:pt x="8531604" y="973193"/>
                  </a:cubicBezTo>
                  <a:cubicBezTo>
                    <a:pt x="8531604" y="1032913"/>
                    <a:pt x="8483191" y="1081326"/>
                    <a:pt x="8423471" y="1081326"/>
                  </a:cubicBezTo>
                  <a:lnTo>
                    <a:pt x="108133" y="1081325"/>
                  </a:lnTo>
                  <a:cubicBezTo>
                    <a:pt x="48413" y="1081325"/>
                    <a:pt x="0" y="1032912"/>
                    <a:pt x="0" y="973192"/>
                  </a:cubicBezTo>
                  <a:lnTo>
                    <a:pt x="0" y="108133"/>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36000" tIns="45720" rIns="45721" bIns="45720" numCol="1" spcCol="1270" anchor="ctr" anchorCtr="0">
              <a:noAutofit/>
            </a:bodyPr>
            <a:lstStyle/>
            <a:p>
              <a:pPr marL="0" lvl="1" indent="0" algn="l" defTabSz="533400">
                <a:lnSpc>
                  <a:spcPct val="90000"/>
                </a:lnSpc>
                <a:spcBef>
                  <a:spcPct val="0"/>
                </a:spcBef>
                <a:spcAft>
                  <a:spcPct val="15000"/>
                </a:spcAft>
              </a:pPr>
              <a:r>
                <a:rPr lang="en-GB" sz="1400" kern="1200" dirty="0"/>
                <a:t>Worked with professional bodies for the four disciplines</a:t>
              </a:r>
            </a:p>
            <a:p>
              <a:pPr marL="0" lvl="1" indent="0" algn="l" defTabSz="533400">
                <a:lnSpc>
                  <a:spcPct val="90000"/>
                </a:lnSpc>
                <a:spcBef>
                  <a:spcPct val="0"/>
                </a:spcBef>
                <a:spcAft>
                  <a:spcPct val="15000"/>
                </a:spcAft>
              </a:pPr>
              <a:r>
                <a:rPr lang="en-GB" sz="1400" kern="1200" dirty="0"/>
                <a:t>Outreach activity with schools and colleges and at careers fairs and events</a:t>
              </a:r>
            </a:p>
            <a:p>
              <a:pPr marL="0" lvl="1" indent="0" algn="l" defTabSz="533400">
                <a:lnSpc>
                  <a:spcPct val="90000"/>
                </a:lnSpc>
                <a:spcBef>
                  <a:spcPct val="0"/>
                </a:spcBef>
                <a:spcAft>
                  <a:spcPct val="15000"/>
                </a:spcAft>
              </a:pPr>
              <a:r>
                <a:rPr lang="en-GB" sz="1400" kern="1200" dirty="0"/>
                <a:t>Encouraged the professions to do outreach work with local schools and colleges</a:t>
              </a:r>
            </a:p>
            <a:p>
              <a:pPr marL="0" lvl="1" indent="0" algn="l" defTabSz="533400">
                <a:lnSpc>
                  <a:spcPct val="90000"/>
                </a:lnSpc>
                <a:spcBef>
                  <a:spcPct val="0"/>
                </a:spcBef>
                <a:spcAft>
                  <a:spcPct val="15000"/>
                </a:spcAft>
              </a:pPr>
              <a:r>
                <a:rPr lang="en-GB" sz="1400" kern="1200" dirty="0"/>
                <a:t>Built work shadowing / experience capacity for potential students before they enrol</a:t>
              </a:r>
            </a:p>
          </p:txBody>
        </p:sp>
        <p:sp>
          <p:nvSpPr>
            <p:cNvPr id="13" name="Freeform: Shape 12">
              <a:extLst>
                <a:ext uri="{FF2B5EF4-FFF2-40B4-BE49-F238E27FC236}">
                  <a16:creationId xmlns:a16="http://schemas.microsoft.com/office/drawing/2014/main" id="{4F28AC85-2878-49AD-96E1-D217A8B5124C}"/>
                </a:ext>
              </a:extLst>
            </p:cNvPr>
            <p:cNvSpPr/>
            <p:nvPr/>
          </p:nvSpPr>
          <p:spPr>
            <a:xfrm>
              <a:off x="2132388" y="4002521"/>
              <a:ext cx="5678344" cy="865061"/>
            </a:xfrm>
            <a:custGeom>
              <a:avLst/>
              <a:gdLst>
                <a:gd name="connsiteX0" fmla="*/ 0 w 8531604"/>
                <a:gd name="connsiteY0" fmla="*/ 108133 h 1081325"/>
                <a:gd name="connsiteX1" fmla="*/ 108133 w 8531604"/>
                <a:gd name="connsiteY1" fmla="*/ 0 h 1081325"/>
                <a:gd name="connsiteX2" fmla="*/ 8423472 w 8531604"/>
                <a:gd name="connsiteY2" fmla="*/ 0 h 1081325"/>
                <a:gd name="connsiteX3" fmla="*/ 8531605 w 8531604"/>
                <a:gd name="connsiteY3" fmla="*/ 108133 h 1081325"/>
                <a:gd name="connsiteX4" fmla="*/ 8531604 w 8531604"/>
                <a:gd name="connsiteY4" fmla="*/ 973193 h 1081325"/>
                <a:gd name="connsiteX5" fmla="*/ 8423471 w 8531604"/>
                <a:gd name="connsiteY5" fmla="*/ 1081326 h 1081325"/>
                <a:gd name="connsiteX6" fmla="*/ 108133 w 8531604"/>
                <a:gd name="connsiteY6" fmla="*/ 1081325 h 1081325"/>
                <a:gd name="connsiteX7" fmla="*/ 0 w 8531604"/>
                <a:gd name="connsiteY7" fmla="*/ 973192 h 1081325"/>
                <a:gd name="connsiteX8" fmla="*/ 0 w 8531604"/>
                <a:gd name="connsiteY8" fmla="*/ 108133 h 108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31604" h="1081325">
                  <a:moveTo>
                    <a:pt x="0" y="108133"/>
                  </a:moveTo>
                  <a:cubicBezTo>
                    <a:pt x="0" y="48413"/>
                    <a:pt x="48413" y="0"/>
                    <a:pt x="108133" y="0"/>
                  </a:cubicBezTo>
                  <a:lnTo>
                    <a:pt x="8423472" y="0"/>
                  </a:lnTo>
                  <a:cubicBezTo>
                    <a:pt x="8483192" y="0"/>
                    <a:pt x="8531605" y="48413"/>
                    <a:pt x="8531605" y="108133"/>
                  </a:cubicBezTo>
                  <a:cubicBezTo>
                    <a:pt x="8531605" y="396486"/>
                    <a:pt x="8531604" y="684840"/>
                    <a:pt x="8531604" y="973193"/>
                  </a:cubicBezTo>
                  <a:cubicBezTo>
                    <a:pt x="8531604" y="1032913"/>
                    <a:pt x="8483191" y="1081326"/>
                    <a:pt x="8423471" y="1081326"/>
                  </a:cubicBezTo>
                  <a:lnTo>
                    <a:pt x="108133" y="1081325"/>
                  </a:lnTo>
                  <a:cubicBezTo>
                    <a:pt x="48413" y="1081325"/>
                    <a:pt x="0" y="1032912"/>
                    <a:pt x="0" y="973192"/>
                  </a:cubicBezTo>
                  <a:lnTo>
                    <a:pt x="0" y="108133"/>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36000" tIns="45720" rIns="45721" bIns="457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GB" sz="1400" kern="1200" dirty="0"/>
                <a:t>Developed initiatives to improve placement experience for students</a:t>
              </a:r>
            </a:p>
            <a:p>
              <a:pPr marL="0" marR="0" lvl="0" indent="0" algn="l" defTabSz="914400" eaLnBrk="1" fontAlgn="auto" latinLnBrk="0" hangingPunct="1">
                <a:lnSpc>
                  <a:spcPct val="100000"/>
                </a:lnSpc>
                <a:spcBef>
                  <a:spcPct val="0"/>
                </a:spcBef>
                <a:spcAft>
                  <a:spcPts val="0"/>
                </a:spcAft>
                <a:buClrTx/>
                <a:buSzTx/>
                <a:buFontTx/>
                <a:buNone/>
                <a:tabLst/>
                <a:defRPr/>
              </a:pPr>
              <a:r>
                <a:rPr lang="en-GB" sz="1400" kern="1200" dirty="0"/>
                <a:t>Encouraged innovative use of simulation to support student learning </a:t>
              </a:r>
            </a:p>
            <a:p>
              <a:pPr marL="0" marR="0" lvl="0" indent="0" algn="l" defTabSz="914400" eaLnBrk="1" fontAlgn="auto" latinLnBrk="0" hangingPunct="1">
                <a:lnSpc>
                  <a:spcPct val="100000"/>
                </a:lnSpc>
                <a:spcBef>
                  <a:spcPct val="0"/>
                </a:spcBef>
                <a:spcAft>
                  <a:spcPts val="0"/>
                </a:spcAft>
                <a:buClrTx/>
                <a:buSzTx/>
                <a:buFontTx/>
                <a:buNone/>
                <a:tabLst/>
                <a:defRPr/>
              </a:pPr>
              <a:r>
                <a:rPr lang="en-GB" sz="1400" kern="1200" dirty="0"/>
                <a:t>Provided opportunities to network and share experiences and learning                                              </a:t>
              </a:r>
            </a:p>
          </p:txBody>
        </p:sp>
        <p:sp>
          <p:nvSpPr>
            <p:cNvPr id="15" name="Freeform: Shape 14">
              <a:extLst>
                <a:ext uri="{FF2B5EF4-FFF2-40B4-BE49-F238E27FC236}">
                  <a16:creationId xmlns:a16="http://schemas.microsoft.com/office/drawing/2014/main" id="{B84F2E4F-B227-417F-8DEB-2B900E95A613}"/>
                </a:ext>
              </a:extLst>
            </p:cNvPr>
            <p:cNvSpPr/>
            <p:nvPr/>
          </p:nvSpPr>
          <p:spPr>
            <a:xfrm>
              <a:off x="2132388" y="5161354"/>
              <a:ext cx="5678344" cy="865061"/>
            </a:xfrm>
            <a:custGeom>
              <a:avLst/>
              <a:gdLst>
                <a:gd name="connsiteX0" fmla="*/ 0 w 8531604"/>
                <a:gd name="connsiteY0" fmla="*/ 108133 h 1081325"/>
                <a:gd name="connsiteX1" fmla="*/ 108133 w 8531604"/>
                <a:gd name="connsiteY1" fmla="*/ 0 h 1081325"/>
                <a:gd name="connsiteX2" fmla="*/ 8423472 w 8531604"/>
                <a:gd name="connsiteY2" fmla="*/ 0 h 1081325"/>
                <a:gd name="connsiteX3" fmla="*/ 8531605 w 8531604"/>
                <a:gd name="connsiteY3" fmla="*/ 108133 h 1081325"/>
                <a:gd name="connsiteX4" fmla="*/ 8531604 w 8531604"/>
                <a:gd name="connsiteY4" fmla="*/ 973193 h 1081325"/>
                <a:gd name="connsiteX5" fmla="*/ 8423471 w 8531604"/>
                <a:gd name="connsiteY5" fmla="*/ 1081326 h 1081325"/>
                <a:gd name="connsiteX6" fmla="*/ 108133 w 8531604"/>
                <a:gd name="connsiteY6" fmla="*/ 1081325 h 1081325"/>
                <a:gd name="connsiteX7" fmla="*/ 0 w 8531604"/>
                <a:gd name="connsiteY7" fmla="*/ 973192 h 1081325"/>
                <a:gd name="connsiteX8" fmla="*/ 0 w 8531604"/>
                <a:gd name="connsiteY8" fmla="*/ 108133 h 108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31604" h="1081325">
                  <a:moveTo>
                    <a:pt x="0" y="108133"/>
                  </a:moveTo>
                  <a:cubicBezTo>
                    <a:pt x="0" y="48413"/>
                    <a:pt x="48413" y="0"/>
                    <a:pt x="108133" y="0"/>
                  </a:cubicBezTo>
                  <a:lnTo>
                    <a:pt x="8423472" y="0"/>
                  </a:lnTo>
                  <a:cubicBezTo>
                    <a:pt x="8483192" y="0"/>
                    <a:pt x="8531605" y="48413"/>
                    <a:pt x="8531605" y="108133"/>
                  </a:cubicBezTo>
                  <a:cubicBezTo>
                    <a:pt x="8531605" y="396486"/>
                    <a:pt x="8531604" y="684840"/>
                    <a:pt x="8531604" y="973193"/>
                  </a:cubicBezTo>
                  <a:cubicBezTo>
                    <a:pt x="8531604" y="1032913"/>
                    <a:pt x="8483191" y="1081326"/>
                    <a:pt x="8423471" y="1081326"/>
                  </a:cubicBezTo>
                  <a:lnTo>
                    <a:pt x="108133" y="1081325"/>
                  </a:lnTo>
                  <a:cubicBezTo>
                    <a:pt x="48413" y="1081325"/>
                    <a:pt x="0" y="1032912"/>
                    <a:pt x="0" y="973192"/>
                  </a:cubicBezTo>
                  <a:lnTo>
                    <a:pt x="0" y="108133"/>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36000" tIns="45720" rIns="45721" bIns="45720" numCol="1" spcCol="1270" anchor="ctr" anchorCtr="0">
              <a:noAutofit/>
            </a:bodyPr>
            <a:lstStyle/>
            <a:p>
              <a:pPr marL="0" lvl="1" algn="l" defTabSz="400050">
                <a:lnSpc>
                  <a:spcPct val="90000"/>
                </a:lnSpc>
                <a:spcBef>
                  <a:spcPct val="0"/>
                </a:spcBef>
                <a:spcAft>
                  <a:spcPct val="15000"/>
                </a:spcAft>
              </a:pPr>
              <a:r>
                <a:rPr lang="en-GB" sz="1400" kern="1200" dirty="0"/>
                <a:t>Commissioned research on mature student and male student motivations, experiences and decision making, to understand recruitment challenges</a:t>
              </a:r>
            </a:p>
            <a:p>
              <a:pPr marL="0" lvl="1" algn="l" defTabSz="400050">
                <a:lnSpc>
                  <a:spcPct val="90000"/>
                </a:lnSpc>
                <a:spcBef>
                  <a:spcPct val="0"/>
                </a:spcBef>
                <a:spcAft>
                  <a:spcPct val="15000"/>
                </a:spcAft>
              </a:pPr>
              <a:r>
                <a:rPr lang="en-GB" sz="1400" kern="1200" dirty="0"/>
                <a:t>Used marketing expertise to extend the reach of the campaign</a:t>
              </a:r>
            </a:p>
            <a:p>
              <a:pPr marL="0" lvl="1" algn="l" defTabSz="400050">
                <a:lnSpc>
                  <a:spcPct val="90000"/>
                </a:lnSpc>
                <a:spcBef>
                  <a:spcPct val="0"/>
                </a:spcBef>
                <a:spcAft>
                  <a:spcPct val="15000"/>
                </a:spcAft>
              </a:pPr>
              <a:r>
                <a:rPr lang="en-GB" sz="1400" kern="1200" dirty="0"/>
                <a:t>Encouraged use of student voice among Challenge Fund activities</a:t>
              </a:r>
              <a:endParaRPr lang="en-GB" sz="1050" kern="1200" dirty="0"/>
            </a:p>
          </p:txBody>
        </p:sp>
      </p:grpSp>
      <p:sp>
        <p:nvSpPr>
          <p:cNvPr id="2" name="Title 1">
            <a:extLst>
              <a:ext uri="{FF2B5EF4-FFF2-40B4-BE49-F238E27FC236}">
                <a16:creationId xmlns:a16="http://schemas.microsoft.com/office/drawing/2014/main" id="{CF0578A3-C225-4BCD-BF37-922DD9EFE39C}"/>
              </a:ext>
            </a:extLst>
          </p:cNvPr>
          <p:cNvSpPr>
            <a:spLocks noGrp="1"/>
          </p:cNvSpPr>
          <p:nvPr>
            <p:ph type="title"/>
          </p:nvPr>
        </p:nvSpPr>
        <p:spPr/>
        <p:txBody>
          <a:bodyPr/>
          <a:lstStyle/>
          <a:p>
            <a:r>
              <a:rPr lang="en-GB" dirty="0"/>
              <a:t>What did SIHED do to meet its four objectives?  </a:t>
            </a:r>
          </a:p>
        </p:txBody>
      </p:sp>
      <p:sp>
        <p:nvSpPr>
          <p:cNvPr id="17" name="Freeform: Shape 16">
            <a:extLst>
              <a:ext uri="{FF2B5EF4-FFF2-40B4-BE49-F238E27FC236}">
                <a16:creationId xmlns:a16="http://schemas.microsoft.com/office/drawing/2014/main" id="{8A9CC87C-DE86-4B0C-B6E3-8CC3122EC2A8}"/>
              </a:ext>
            </a:extLst>
          </p:cNvPr>
          <p:cNvSpPr/>
          <p:nvPr/>
        </p:nvSpPr>
        <p:spPr>
          <a:xfrm>
            <a:off x="2653002" y="1596890"/>
            <a:ext cx="2437981" cy="865060"/>
          </a:xfrm>
          <a:custGeom>
            <a:avLst/>
            <a:gdLst>
              <a:gd name="connsiteX0" fmla="*/ 0 w 8531604"/>
              <a:gd name="connsiteY0" fmla="*/ 108133 h 1081325"/>
              <a:gd name="connsiteX1" fmla="*/ 108133 w 8531604"/>
              <a:gd name="connsiteY1" fmla="*/ 0 h 1081325"/>
              <a:gd name="connsiteX2" fmla="*/ 8423472 w 8531604"/>
              <a:gd name="connsiteY2" fmla="*/ 0 h 1081325"/>
              <a:gd name="connsiteX3" fmla="*/ 8531605 w 8531604"/>
              <a:gd name="connsiteY3" fmla="*/ 108133 h 1081325"/>
              <a:gd name="connsiteX4" fmla="*/ 8531604 w 8531604"/>
              <a:gd name="connsiteY4" fmla="*/ 973193 h 1081325"/>
              <a:gd name="connsiteX5" fmla="*/ 8423471 w 8531604"/>
              <a:gd name="connsiteY5" fmla="*/ 1081326 h 1081325"/>
              <a:gd name="connsiteX6" fmla="*/ 108133 w 8531604"/>
              <a:gd name="connsiteY6" fmla="*/ 1081325 h 1081325"/>
              <a:gd name="connsiteX7" fmla="*/ 0 w 8531604"/>
              <a:gd name="connsiteY7" fmla="*/ 973192 h 1081325"/>
              <a:gd name="connsiteX8" fmla="*/ 0 w 8531604"/>
              <a:gd name="connsiteY8" fmla="*/ 108133 h 108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31604" h="1081325">
                <a:moveTo>
                  <a:pt x="0" y="108133"/>
                </a:moveTo>
                <a:cubicBezTo>
                  <a:pt x="0" y="48413"/>
                  <a:pt x="48413" y="0"/>
                  <a:pt x="108133" y="0"/>
                </a:cubicBezTo>
                <a:lnTo>
                  <a:pt x="8423472" y="0"/>
                </a:lnTo>
                <a:cubicBezTo>
                  <a:pt x="8483192" y="0"/>
                  <a:pt x="8531605" y="48413"/>
                  <a:pt x="8531605" y="108133"/>
                </a:cubicBezTo>
                <a:cubicBezTo>
                  <a:pt x="8531605" y="396486"/>
                  <a:pt x="8531604" y="684840"/>
                  <a:pt x="8531604" y="973193"/>
                </a:cubicBezTo>
                <a:cubicBezTo>
                  <a:pt x="8531604" y="1032913"/>
                  <a:pt x="8483191" y="1081326"/>
                  <a:pt x="8423471" y="1081326"/>
                </a:cubicBezTo>
                <a:lnTo>
                  <a:pt x="108133" y="1081325"/>
                </a:lnTo>
                <a:cubicBezTo>
                  <a:pt x="48413" y="1081325"/>
                  <a:pt x="0" y="1032912"/>
                  <a:pt x="0" y="973192"/>
                </a:cubicBezTo>
                <a:lnTo>
                  <a:pt x="0" y="108133"/>
                </a:lnTo>
                <a:close/>
              </a:path>
            </a:pathLst>
          </a:custGeom>
          <a:solidFill>
            <a:schemeClr val="accent1">
              <a:lumMod val="20000"/>
              <a:lumOff val="80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6800" tIns="45720" rIns="45721"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400" kern="1200" dirty="0"/>
              <a:t>Increase awareness of allied health disciplines</a:t>
            </a:r>
          </a:p>
        </p:txBody>
      </p:sp>
      <p:sp>
        <p:nvSpPr>
          <p:cNvPr id="18" name="Freeform: Shape 17">
            <a:extLst>
              <a:ext uri="{FF2B5EF4-FFF2-40B4-BE49-F238E27FC236}">
                <a16:creationId xmlns:a16="http://schemas.microsoft.com/office/drawing/2014/main" id="{8EB269B3-71D0-4DAC-87F2-83B3E1A9939F}"/>
              </a:ext>
            </a:extLst>
          </p:cNvPr>
          <p:cNvSpPr/>
          <p:nvPr/>
        </p:nvSpPr>
        <p:spPr>
          <a:xfrm>
            <a:off x="2653003" y="2796976"/>
            <a:ext cx="2437980" cy="865060"/>
          </a:xfrm>
          <a:custGeom>
            <a:avLst/>
            <a:gdLst>
              <a:gd name="connsiteX0" fmla="*/ 0 w 8531604"/>
              <a:gd name="connsiteY0" fmla="*/ 108133 h 1081325"/>
              <a:gd name="connsiteX1" fmla="*/ 108133 w 8531604"/>
              <a:gd name="connsiteY1" fmla="*/ 0 h 1081325"/>
              <a:gd name="connsiteX2" fmla="*/ 8423472 w 8531604"/>
              <a:gd name="connsiteY2" fmla="*/ 0 h 1081325"/>
              <a:gd name="connsiteX3" fmla="*/ 8531605 w 8531604"/>
              <a:gd name="connsiteY3" fmla="*/ 108133 h 1081325"/>
              <a:gd name="connsiteX4" fmla="*/ 8531604 w 8531604"/>
              <a:gd name="connsiteY4" fmla="*/ 973193 h 1081325"/>
              <a:gd name="connsiteX5" fmla="*/ 8423471 w 8531604"/>
              <a:gd name="connsiteY5" fmla="*/ 1081326 h 1081325"/>
              <a:gd name="connsiteX6" fmla="*/ 108133 w 8531604"/>
              <a:gd name="connsiteY6" fmla="*/ 1081325 h 1081325"/>
              <a:gd name="connsiteX7" fmla="*/ 0 w 8531604"/>
              <a:gd name="connsiteY7" fmla="*/ 973192 h 1081325"/>
              <a:gd name="connsiteX8" fmla="*/ 0 w 8531604"/>
              <a:gd name="connsiteY8" fmla="*/ 108133 h 108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31604" h="1081325">
                <a:moveTo>
                  <a:pt x="0" y="108133"/>
                </a:moveTo>
                <a:cubicBezTo>
                  <a:pt x="0" y="48413"/>
                  <a:pt x="48413" y="0"/>
                  <a:pt x="108133" y="0"/>
                </a:cubicBezTo>
                <a:lnTo>
                  <a:pt x="8423472" y="0"/>
                </a:lnTo>
                <a:cubicBezTo>
                  <a:pt x="8483192" y="0"/>
                  <a:pt x="8531605" y="48413"/>
                  <a:pt x="8531605" y="108133"/>
                </a:cubicBezTo>
                <a:cubicBezTo>
                  <a:pt x="8531605" y="396486"/>
                  <a:pt x="8531604" y="684840"/>
                  <a:pt x="8531604" y="973193"/>
                </a:cubicBezTo>
                <a:cubicBezTo>
                  <a:pt x="8531604" y="1032913"/>
                  <a:pt x="8483191" y="1081326"/>
                  <a:pt x="8423471" y="1081326"/>
                </a:cubicBezTo>
                <a:lnTo>
                  <a:pt x="108133" y="1081325"/>
                </a:lnTo>
                <a:cubicBezTo>
                  <a:pt x="48413" y="1081325"/>
                  <a:pt x="0" y="1032912"/>
                  <a:pt x="0" y="973192"/>
                </a:cubicBezTo>
                <a:lnTo>
                  <a:pt x="0" y="108133"/>
                </a:lnTo>
                <a:close/>
              </a:path>
            </a:pathLst>
          </a:custGeom>
          <a:solidFill>
            <a:schemeClr val="accent1">
              <a:lumMod val="20000"/>
              <a:lumOff val="80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6800" tIns="45720" rIns="45721"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400" kern="1200" dirty="0"/>
              <a:t>Increase understanding of and demand for the small and specialist disciplines</a:t>
            </a:r>
          </a:p>
        </p:txBody>
      </p:sp>
      <p:sp>
        <p:nvSpPr>
          <p:cNvPr id="19" name="Freeform: Shape 18">
            <a:extLst>
              <a:ext uri="{FF2B5EF4-FFF2-40B4-BE49-F238E27FC236}">
                <a16:creationId xmlns:a16="http://schemas.microsoft.com/office/drawing/2014/main" id="{9E8562DE-138C-4E3D-98DC-6CC0AEBFEEFE}"/>
              </a:ext>
            </a:extLst>
          </p:cNvPr>
          <p:cNvSpPr/>
          <p:nvPr/>
        </p:nvSpPr>
        <p:spPr>
          <a:xfrm>
            <a:off x="2653002" y="4037050"/>
            <a:ext cx="2437979" cy="865060"/>
          </a:xfrm>
          <a:custGeom>
            <a:avLst/>
            <a:gdLst>
              <a:gd name="connsiteX0" fmla="*/ 0 w 8531604"/>
              <a:gd name="connsiteY0" fmla="*/ 108133 h 1081325"/>
              <a:gd name="connsiteX1" fmla="*/ 108133 w 8531604"/>
              <a:gd name="connsiteY1" fmla="*/ 0 h 1081325"/>
              <a:gd name="connsiteX2" fmla="*/ 8423472 w 8531604"/>
              <a:gd name="connsiteY2" fmla="*/ 0 h 1081325"/>
              <a:gd name="connsiteX3" fmla="*/ 8531605 w 8531604"/>
              <a:gd name="connsiteY3" fmla="*/ 108133 h 1081325"/>
              <a:gd name="connsiteX4" fmla="*/ 8531604 w 8531604"/>
              <a:gd name="connsiteY4" fmla="*/ 973193 h 1081325"/>
              <a:gd name="connsiteX5" fmla="*/ 8423471 w 8531604"/>
              <a:gd name="connsiteY5" fmla="*/ 1081326 h 1081325"/>
              <a:gd name="connsiteX6" fmla="*/ 108133 w 8531604"/>
              <a:gd name="connsiteY6" fmla="*/ 1081325 h 1081325"/>
              <a:gd name="connsiteX7" fmla="*/ 0 w 8531604"/>
              <a:gd name="connsiteY7" fmla="*/ 973192 h 1081325"/>
              <a:gd name="connsiteX8" fmla="*/ 0 w 8531604"/>
              <a:gd name="connsiteY8" fmla="*/ 108133 h 108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31604" h="1081325">
                <a:moveTo>
                  <a:pt x="0" y="108133"/>
                </a:moveTo>
                <a:cubicBezTo>
                  <a:pt x="0" y="48413"/>
                  <a:pt x="48413" y="0"/>
                  <a:pt x="108133" y="0"/>
                </a:cubicBezTo>
                <a:lnTo>
                  <a:pt x="8423472" y="0"/>
                </a:lnTo>
                <a:cubicBezTo>
                  <a:pt x="8483192" y="0"/>
                  <a:pt x="8531605" y="48413"/>
                  <a:pt x="8531605" y="108133"/>
                </a:cubicBezTo>
                <a:cubicBezTo>
                  <a:pt x="8531605" y="396486"/>
                  <a:pt x="8531604" y="684840"/>
                  <a:pt x="8531604" y="973193"/>
                </a:cubicBezTo>
                <a:cubicBezTo>
                  <a:pt x="8531604" y="1032913"/>
                  <a:pt x="8483191" y="1081326"/>
                  <a:pt x="8423471" y="1081326"/>
                </a:cubicBezTo>
                <a:lnTo>
                  <a:pt x="108133" y="1081325"/>
                </a:lnTo>
                <a:cubicBezTo>
                  <a:pt x="48413" y="1081325"/>
                  <a:pt x="0" y="1032912"/>
                  <a:pt x="0" y="973192"/>
                </a:cubicBezTo>
                <a:lnTo>
                  <a:pt x="0" y="108133"/>
                </a:lnTo>
                <a:close/>
              </a:path>
            </a:pathLst>
          </a:custGeom>
          <a:solidFill>
            <a:schemeClr val="accent1">
              <a:lumMod val="20000"/>
              <a:lumOff val="80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6800" tIns="45720" rIns="45721"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400" kern="1200" dirty="0"/>
              <a:t>Strengthen and diversify delivery of the small and specialist disciplines</a:t>
            </a:r>
          </a:p>
        </p:txBody>
      </p:sp>
      <p:sp>
        <p:nvSpPr>
          <p:cNvPr id="20" name="Freeform: Shape 19">
            <a:extLst>
              <a:ext uri="{FF2B5EF4-FFF2-40B4-BE49-F238E27FC236}">
                <a16:creationId xmlns:a16="http://schemas.microsoft.com/office/drawing/2014/main" id="{15F2BC51-08B3-42F8-A92D-1AAFFF595EF0}"/>
              </a:ext>
            </a:extLst>
          </p:cNvPr>
          <p:cNvSpPr/>
          <p:nvPr/>
        </p:nvSpPr>
        <p:spPr>
          <a:xfrm>
            <a:off x="2653003" y="5195885"/>
            <a:ext cx="2437978" cy="865060"/>
          </a:xfrm>
          <a:custGeom>
            <a:avLst/>
            <a:gdLst>
              <a:gd name="connsiteX0" fmla="*/ 0 w 8531604"/>
              <a:gd name="connsiteY0" fmla="*/ 108133 h 1081325"/>
              <a:gd name="connsiteX1" fmla="*/ 108133 w 8531604"/>
              <a:gd name="connsiteY1" fmla="*/ 0 h 1081325"/>
              <a:gd name="connsiteX2" fmla="*/ 8423472 w 8531604"/>
              <a:gd name="connsiteY2" fmla="*/ 0 h 1081325"/>
              <a:gd name="connsiteX3" fmla="*/ 8531605 w 8531604"/>
              <a:gd name="connsiteY3" fmla="*/ 108133 h 1081325"/>
              <a:gd name="connsiteX4" fmla="*/ 8531604 w 8531604"/>
              <a:gd name="connsiteY4" fmla="*/ 973193 h 1081325"/>
              <a:gd name="connsiteX5" fmla="*/ 8423471 w 8531604"/>
              <a:gd name="connsiteY5" fmla="*/ 1081326 h 1081325"/>
              <a:gd name="connsiteX6" fmla="*/ 108133 w 8531604"/>
              <a:gd name="connsiteY6" fmla="*/ 1081325 h 1081325"/>
              <a:gd name="connsiteX7" fmla="*/ 0 w 8531604"/>
              <a:gd name="connsiteY7" fmla="*/ 973192 h 1081325"/>
              <a:gd name="connsiteX8" fmla="*/ 0 w 8531604"/>
              <a:gd name="connsiteY8" fmla="*/ 108133 h 108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31604" h="1081325">
                <a:moveTo>
                  <a:pt x="0" y="108133"/>
                </a:moveTo>
                <a:cubicBezTo>
                  <a:pt x="0" y="48413"/>
                  <a:pt x="48413" y="0"/>
                  <a:pt x="108133" y="0"/>
                </a:cubicBezTo>
                <a:lnTo>
                  <a:pt x="8423472" y="0"/>
                </a:lnTo>
                <a:cubicBezTo>
                  <a:pt x="8483192" y="0"/>
                  <a:pt x="8531605" y="48413"/>
                  <a:pt x="8531605" y="108133"/>
                </a:cubicBezTo>
                <a:cubicBezTo>
                  <a:pt x="8531605" y="396486"/>
                  <a:pt x="8531604" y="684840"/>
                  <a:pt x="8531604" y="973193"/>
                </a:cubicBezTo>
                <a:cubicBezTo>
                  <a:pt x="8531604" y="1032913"/>
                  <a:pt x="8483191" y="1081326"/>
                  <a:pt x="8423471" y="1081326"/>
                </a:cubicBezTo>
                <a:lnTo>
                  <a:pt x="108133" y="1081325"/>
                </a:lnTo>
                <a:cubicBezTo>
                  <a:pt x="48413" y="1081325"/>
                  <a:pt x="0" y="1032912"/>
                  <a:pt x="0" y="973192"/>
                </a:cubicBezTo>
                <a:lnTo>
                  <a:pt x="0" y="108133"/>
                </a:lnTo>
                <a:close/>
              </a:path>
            </a:pathLst>
          </a:custGeom>
          <a:solidFill>
            <a:schemeClr val="accent1">
              <a:lumMod val="20000"/>
              <a:lumOff val="80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6800" tIns="45720" rIns="45721"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400" kern="1200" dirty="0"/>
              <a:t>Increased understanding of the market for nursing, midwifery </a:t>
            </a:r>
            <a:r>
              <a:rPr lang="en-GB" sz="1400" dirty="0"/>
              <a:t>and</a:t>
            </a:r>
            <a:r>
              <a:rPr lang="en-GB" sz="1400" kern="1200" dirty="0"/>
              <a:t> allied health courses</a:t>
            </a:r>
          </a:p>
        </p:txBody>
      </p:sp>
      <p:sp>
        <p:nvSpPr>
          <p:cNvPr id="22" name="Rectangle: Rounded Corners 21">
            <a:extLst>
              <a:ext uri="{FF2B5EF4-FFF2-40B4-BE49-F238E27FC236}">
                <a16:creationId xmlns:a16="http://schemas.microsoft.com/office/drawing/2014/main" id="{AE1FB528-BD91-4109-B9F8-B8818F6ED59F}"/>
              </a:ext>
            </a:extLst>
          </p:cNvPr>
          <p:cNvSpPr/>
          <p:nvPr/>
        </p:nvSpPr>
        <p:spPr>
          <a:xfrm>
            <a:off x="509199" y="1596888"/>
            <a:ext cx="2003405" cy="865060"/>
          </a:xfrm>
          <a:prstGeom prst="roundRect">
            <a:avLst/>
          </a:prstGeom>
          <a:noFill/>
          <a:ln>
            <a:solidFill>
              <a:srgbClr val="BDC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Graphic 22" descr="Head with gears with solid fill">
            <a:extLst>
              <a:ext uri="{FF2B5EF4-FFF2-40B4-BE49-F238E27FC236}">
                <a16:creationId xmlns:a16="http://schemas.microsoft.com/office/drawing/2014/main" id="{8C6C618E-06A5-4927-9F27-E5A9A5DA7B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303" y="1600525"/>
            <a:ext cx="921196" cy="921196"/>
          </a:xfrm>
          <a:prstGeom prst="rect">
            <a:avLst/>
          </a:prstGeom>
        </p:spPr>
      </p:pic>
      <p:sp>
        <p:nvSpPr>
          <p:cNvPr id="24" name="Rectangle: Rounded Corners 23">
            <a:extLst>
              <a:ext uri="{FF2B5EF4-FFF2-40B4-BE49-F238E27FC236}">
                <a16:creationId xmlns:a16="http://schemas.microsoft.com/office/drawing/2014/main" id="{7A20C948-67ED-449A-B1B0-42E1B1D3024E}"/>
              </a:ext>
            </a:extLst>
          </p:cNvPr>
          <p:cNvSpPr/>
          <p:nvPr/>
        </p:nvSpPr>
        <p:spPr>
          <a:xfrm>
            <a:off x="557108" y="2773171"/>
            <a:ext cx="1955495" cy="908106"/>
          </a:xfrm>
          <a:prstGeom prst="roundRect">
            <a:avLst/>
          </a:prstGeom>
          <a:noFill/>
          <a:ln>
            <a:solidFill>
              <a:srgbClr val="BDC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Graphic 24" descr="Group with solid fill">
            <a:extLst>
              <a:ext uri="{FF2B5EF4-FFF2-40B4-BE49-F238E27FC236}">
                <a16:creationId xmlns:a16="http://schemas.microsoft.com/office/drawing/2014/main" id="{366C7D0A-98D7-4397-9894-29B2DBA5FA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3671" y="2608171"/>
            <a:ext cx="1474458" cy="1319044"/>
          </a:xfrm>
          <a:prstGeom prst="rect">
            <a:avLst/>
          </a:prstGeom>
        </p:spPr>
      </p:pic>
      <p:sp>
        <p:nvSpPr>
          <p:cNvPr id="26" name="Rectangle: Rounded Corners 25">
            <a:extLst>
              <a:ext uri="{FF2B5EF4-FFF2-40B4-BE49-F238E27FC236}">
                <a16:creationId xmlns:a16="http://schemas.microsoft.com/office/drawing/2014/main" id="{09DE2EDE-C828-449B-A937-1DDAF6D4E604}"/>
              </a:ext>
            </a:extLst>
          </p:cNvPr>
          <p:cNvSpPr/>
          <p:nvPr/>
        </p:nvSpPr>
        <p:spPr>
          <a:xfrm>
            <a:off x="509198" y="4005184"/>
            <a:ext cx="2003405" cy="865060"/>
          </a:xfrm>
          <a:prstGeom prst="roundRect">
            <a:avLst/>
          </a:prstGeom>
          <a:noFill/>
          <a:ln>
            <a:solidFill>
              <a:srgbClr val="BDC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Graphic 26" descr="Pandemic exponential curve bar graph with solid fill">
            <a:extLst>
              <a:ext uri="{FF2B5EF4-FFF2-40B4-BE49-F238E27FC236}">
                <a16:creationId xmlns:a16="http://schemas.microsoft.com/office/drawing/2014/main" id="{8C473751-89F3-4661-AC50-BDAA77C4169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6509" y="3927215"/>
            <a:ext cx="1135589" cy="1069422"/>
          </a:xfrm>
          <a:prstGeom prst="rect">
            <a:avLst/>
          </a:prstGeom>
        </p:spPr>
      </p:pic>
      <p:sp>
        <p:nvSpPr>
          <p:cNvPr id="28" name="Rectangle: Rounded Corners 27">
            <a:extLst>
              <a:ext uri="{FF2B5EF4-FFF2-40B4-BE49-F238E27FC236}">
                <a16:creationId xmlns:a16="http://schemas.microsoft.com/office/drawing/2014/main" id="{6A9D3BED-E519-4593-8C5C-BCEC7D81DF4C}"/>
              </a:ext>
            </a:extLst>
          </p:cNvPr>
          <p:cNvSpPr/>
          <p:nvPr/>
        </p:nvSpPr>
        <p:spPr>
          <a:xfrm>
            <a:off x="481081" y="5195884"/>
            <a:ext cx="2003405" cy="865060"/>
          </a:xfrm>
          <a:prstGeom prst="roundRect">
            <a:avLst/>
          </a:prstGeom>
          <a:noFill/>
          <a:ln>
            <a:solidFill>
              <a:srgbClr val="BDC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Graphic 28" descr="Brain in head with solid fill">
            <a:extLst>
              <a:ext uri="{FF2B5EF4-FFF2-40B4-BE49-F238E27FC236}">
                <a16:creationId xmlns:a16="http://schemas.microsoft.com/office/drawing/2014/main" id="{FE289611-166F-4BD7-884C-D10EEA9E538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10669" y="5164433"/>
            <a:ext cx="927960" cy="927960"/>
          </a:xfrm>
          <a:prstGeom prst="rect">
            <a:avLst/>
          </a:prstGeom>
        </p:spPr>
      </p:pic>
    </p:spTree>
    <p:extLst>
      <p:ext uri="{BB962C8B-B14F-4D97-AF65-F5344CB8AC3E}">
        <p14:creationId xmlns:p14="http://schemas.microsoft.com/office/powerpoint/2010/main" val="1967136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CACFB8-E3D3-43F7-9E1A-6B6CFC1C3AC5}"/>
              </a:ext>
            </a:extLst>
          </p:cNvPr>
          <p:cNvSpPr>
            <a:spLocks noGrp="1"/>
          </p:cNvSpPr>
          <p:nvPr>
            <p:ph type="title"/>
          </p:nvPr>
        </p:nvSpPr>
        <p:spPr>
          <a:xfrm>
            <a:off x="673200" y="630000"/>
            <a:ext cx="10933200" cy="720000"/>
          </a:xfrm>
        </p:spPr>
        <p:txBody>
          <a:bodyPr anchor="ctr">
            <a:normAutofit/>
          </a:bodyPr>
          <a:lstStyle/>
          <a:p>
            <a:r>
              <a:rPr lang="en-GB" dirty="0"/>
              <a:t>What did the programme deliver?</a:t>
            </a:r>
          </a:p>
        </p:txBody>
      </p:sp>
      <p:sp>
        <p:nvSpPr>
          <p:cNvPr id="7" name="Content Placeholder 6">
            <a:extLst>
              <a:ext uri="{FF2B5EF4-FFF2-40B4-BE49-F238E27FC236}">
                <a16:creationId xmlns:a16="http://schemas.microsoft.com/office/drawing/2014/main" id="{A40400F5-6E09-4BD8-AB8E-EE3647B18CAA}"/>
              </a:ext>
            </a:extLst>
          </p:cNvPr>
          <p:cNvSpPr>
            <a:spLocks noGrp="1"/>
          </p:cNvSpPr>
          <p:nvPr>
            <p:ph sz="half" idx="1"/>
          </p:nvPr>
        </p:nvSpPr>
        <p:spPr>
          <a:xfrm>
            <a:off x="673200" y="1512000"/>
            <a:ext cx="6917448" cy="4626000"/>
          </a:xfrm>
        </p:spPr>
        <p:txBody>
          <a:bodyPr>
            <a:normAutofit/>
          </a:bodyPr>
          <a:lstStyle/>
          <a:p>
            <a:pPr marL="0" indent="0">
              <a:spcBef>
                <a:spcPct val="0"/>
              </a:spcBef>
              <a:buNone/>
            </a:pPr>
            <a:r>
              <a:rPr lang="en-GB" sz="2000" b="1" dirty="0">
                <a:solidFill>
                  <a:srgbClr val="DA291C"/>
                </a:solidFill>
                <a:ea typeface="+mj-ea"/>
                <a:cs typeface="+mj-cs"/>
              </a:rPr>
              <a:t>Key programme outputs included:</a:t>
            </a:r>
          </a:p>
          <a:p>
            <a:pPr marL="342900" lvl="3" indent="-342900">
              <a:buFont typeface="Arial" panose="020B0604020202020204" pitchFamily="34" charset="0"/>
              <a:buChar char="•"/>
            </a:pPr>
            <a:r>
              <a:rPr lang="en-GB" sz="1800" dirty="0">
                <a:solidFill>
                  <a:srgbClr val="000000"/>
                </a:solidFill>
              </a:rPr>
              <a:t>345,000 unique individuals visited the ISeeTheDifference website </a:t>
            </a:r>
          </a:p>
          <a:p>
            <a:pPr marL="342900" lvl="3" indent="-342900">
              <a:buFont typeface="Arial" panose="020B0604020202020204" pitchFamily="34" charset="0"/>
              <a:buChar char="•"/>
            </a:pPr>
            <a:r>
              <a:rPr lang="en-GB" sz="1800" dirty="0">
                <a:solidFill>
                  <a:srgbClr val="000000"/>
                </a:solidFill>
              </a:rPr>
              <a:t>Over 25,000 young people and 1,500 educational professionals engaged via either face to face or virtual workshops across 470 events</a:t>
            </a:r>
          </a:p>
          <a:p>
            <a:pPr marL="342900" lvl="3" indent="-342900">
              <a:buFont typeface="Arial" panose="020B0604020202020204" pitchFamily="34" charset="0"/>
              <a:buChar char="•"/>
            </a:pPr>
            <a:r>
              <a:rPr lang="en-GB" sz="1800" dirty="0">
                <a:solidFill>
                  <a:srgbClr val="000000"/>
                </a:solidFill>
              </a:rPr>
              <a:t>1,400 serious conversations with potential applicants</a:t>
            </a:r>
          </a:p>
          <a:p>
            <a:pPr marL="342900" lvl="3" indent="-342900">
              <a:buFont typeface="Arial" panose="020B0604020202020204" pitchFamily="34" charset="0"/>
              <a:buChar char="•"/>
            </a:pPr>
            <a:r>
              <a:rPr lang="en-GB" sz="1800" dirty="0">
                <a:solidFill>
                  <a:srgbClr val="000000"/>
                </a:solidFill>
              </a:rPr>
              <a:t>Delivery of 15 ‘Challenge Fund’ projects led by universities to support recruitment and retention objectives – the 16</a:t>
            </a:r>
            <a:r>
              <a:rPr lang="en-GB" sz="1800" baseline="30000" dirty="0">
                <a:solidFill>
                  <a:srgbClr val="000000"/>
                </a:solidFill>
              </a:rPr>
              <a:t>th</a:t>
            </a:r>
            <a:r>
              <a:rPr lang="en-GB" sz="1800" dirty="0">
                <a:solidFill>
                  <a:srgbClr val="000000"/>
                </a:solidFill>
              </a:rPr>
              <a:t> could not progress due to Covid-19</a:t>
            </a:r>
          </a:p>
          <a:p>
            <a:pPr marL="342900" lvl="3" indent="-342900">
              <a:buFont typeface="Arial" panose="020B0604020202020204" pitchFamily="34" charset="0"/>
              <a:buChar char="•"/>
            </a:pPr>
            <a:r>
              <a:rPr lang="en-GB" sz="1800" dirty="0">
                <a:solidFill>
                  <a:srgbClr val="000000"/>
                </a:solidFill>
              </a:rPr>
              <a:t>Well attended networking events held in London and Liverpool and, during 2020, these moved online</a:t>
            </a:r>
          </a:p>
          <a:p>
            <a:pPr marL="342900" lvl="3" indent="-342900">
              <a:buFont typeface="Arial" panose="020B0604020202020204" pitchFamily="34" charset="0"/>
              <a:buChar char="•"/>
            </a:pPr>
            <a:r>
              <a:rPr lang="en-GB" sz="1800" dirty="0">
                <a:solidFill>
                  <a:srgbClr val="000000"/>
                </a:solidFill>
              </a:rPr>
              <a:t>A legacy plan for the final year to capture learning, share resources and continue the campaign.</a:t>
            </a:r>
          </a:p>
          <a:p>
            <a:endParaRPr lang="en-GB" sz="1500" dirty="0"/>
          </a:p>
        </p:txBody>
      </p:sp>
      <p:pic>
        <p:nvPicPr>
          <p:cNvPr id="8" name="Content Placeholder 7" descr="A photograph show an Asian man who is a Therapeutic Radiographer with the title 'I'm Heading the frontline of the fight against cancer.  '">
            <a:hlinkClick r:id="rId3"/>
            <a:extLst>
              <a:ext uri="{FF2B5EF4-FFF2-40B4-BE49-F238E27FC236}">
                <a16:creationId xmlns:a16="http://schemas.microsoft.com/office/drawing/2014/main" id="{B10D8712-8336-494E-A89E-1535C924E68A}"/>
              </a:ext>
            </a:extLst>
          </p:cNvPr>
          <p:cNvPicPr>
            <a:picLocks noGrp="1" noChangeAspect="1"/>
          </p:cNvPicPr>
          <p:nvPr>
            <p:ph sz="half" idx="2"/>
          </p:nvPr>
        </p:nvPicPr>
        <p:blipFill rotWithShape="1">
          <a:blip r:embed="rId4"/>
          <a:srcRect l="-468" t="14831" r="78056" b="7653"/>
          <a:stretch/>
        </p:blipFill>
        <p:spPr>
          <a:xfrm>
            <a:off x="7590648" y="1350000"/>
            <a:ext cx="4335652" cy="4217423"/>
          </a:xfrm>
        </p:spPr>
      </p:pic>
    </p:spTree>
    <p:extLst>
      <p:ext uri="{BB962C8B-B14F-4D97-AF65-F5344CB8AC3E}">
        <p14:creationId xmlns:p14="http://schemas.microsoft.com/office/powerpoint/2010/main" val="2828222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 graph showing what has been the change in course applications in the following four professions ">
            <a:extLst>
              <a:ext uri="{FF2B5EF4-FFF2-40B4-BE49-F238E27FC236}">
                <a16:creationId xmlns:a16="http://schemas.microsoft.com/office/drawing/2014/main" id="{AA318747-5A85-4697-BE02-B8D63E77BDB9}"/>
              </a:ext>
            </a:extLst>
          </p:cNvPr>
          <p:cNvSpPr>
            <a:spLocks noGrp="1"/>
          </p:cNvSpPr>
          <p:nvPr>
            <p:ph type="title"/>
          </p:nvPr>
        </p:nvSpPr>
        <p:spPr/>
        <p:txBody>
          <a:bodyPr/>
          <a:lstStyle/>
          <a:p>
            <a:r>
              <a:rPr lang="en-GB" dirty="0"/>
              <a:t>What has been the change in course applications?</a:t>
            </a:r>
          </a:p>
        </p:txBody>
      </p:sp>
      <p:cxnSp>
        <p:nvCxnSpPr>
          <p:cNvPr id="13" name="Straight Arrow Connector 12">
            <a:extLst>
              <a:ext uri="{FF2B5EF4-FFF2-40B4-BE49-F238E27FC236}">
                <a16:creationId xmlns:a16="http://schemas.microsoft.com/office/drawing/2014/main" id="{E668A4D0-869A-48B9-BAE6-C7FC01B58886}"/>
              </a:ext>
            </a:extLst>
          </p:cNvPr>
          <p:cNvCxnSpPr>
            <a:cxnSpLocks/>
          </p:cNvCxnSpPr>
          <p:nvPr/>
        </p:nvCxnSpPr>
        <p:spPr>
          <a:xfrm flipH="1">
            <a:off x="4962535" y="1867749"/>
            <a:ext cx="400692" cy="4952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31F4CEF-1A06-456E-A7A0-454DF50D96DA}"/>
              </a:ext>
            </a:extLst>
          </p:cNvPr>
          <p:cNvSpPr txBox="1"/>
          <p:nvPr/>
        </p:nvSpPr>
        <p:spPr>
          <a:xfrm>
            <a:off x="7843485" y="1474361"/>
            <a:ext cx="3920497" cy="3078279"/>
          </a:xfrm>
          <a:prstGeom prst="rect">
            <a:avLst/>
          </a:prstGeom>
          <a:noFill/>
        </p:spPr>
        <p:txBody>
          <a:bodyPr wrap="square" rtlCol="0">
            <a:spAutoFit/>
          </a:bodyPr>
          <a:lstStyle/>
          <a:p>
            <a:pPr algn="l"/>
            <a:r>
              <a:rPr lang="en-GB" dirty="0">
                <a:solidFill>
                  <a:srgbClr val="000000"/>
                </a:solidFill>
                <a:latin typeface="Century Gothic" panose="020B0502020202020204" pitchFamily="34" charset="0"/>
              </a:rPr>
              <a:t>Applications to all four professions have risen over the period</a:t>
            </a:r>
          </a:p>
          <a:p>
            <a:pPr marL="342900" lvl="3" indent="-342900">
              <a:lnSpc>
                <a:spcPct val="90000"/>
              </a:lnSpc>
              <a:spcBef>
                <a:spcPts val="500"/>
              </a:spcBef>
              <a:spcAft>
                <a:spcPts val="500"/>
              </a:spcAft>
              <a:buClr>
                <a:srgbClr val="DA291C"/>
              </a:buClr>
              <a:buFont typeface="Arial" panose="020B0604020202020204" pitchFamily="34" charset="0"/>
              <a:buChar char="•"/>
            </a:pPr>
            <a:r>
              <a:rPr lang="en-GB" dirty="0">
                <a:solidFill>
                  <a:srgbClr val="000000"/>
                </a:solidFill>
                <a:latin typeface="Century Gothic" panose="020B0502020202020204" pitchFamily="34" charset="0"/>
              </a:rPr>
              <a:t>Figure for 2021 had incomplete returns from 6 courses – but trend still positive</a:t>
            </a:r>
          </a:p>
          <a:p>
            <a:pPr algn="l"/>
            <a:endParaRPr lang="en-GB" sz="2000" dirty="0">
              <a:solidFill>
                <a:srgbClr val="333F48"/>
              </a:solidFill>
              <a:latin typeface="Century Gothic" panose="020B0502020202020204" pitchFamily="34" charset="0"/>
            </a:endParaRPr>
          </a:p>
          <a:p>
            <a:r>
              <a:rPr lang="en-GB" dirty="0">
                <a:solidFill>
                  <a:srgbClr val="000000"/>
                </a:solidFill>
                <a:latin typeface="Century Gothic" panose="020B0502020202020204" pitchFamily="34" charset="0"/>
              </a:rPr>
              <a:t>Provision has expanded</a:t>
            </a:r>
          </a:p>
          <a:p>
            <a:pPr marL="342900" lvl="3" indent="-342900">
              <a:lnSpc>
                <a:spcPct val="90000"/>
              </a:lnSpc>
              <a:spcBef>
                <a:spcPts val="500"/>
              </a:spcBef>
              <a:spcAft>
                <a:spcPts val="500"/>
              </a:spcAft>
              <a:buClr>
                <a:srgbClr val="DA291C"/>
              </a:buClr>
              <a:buFont typeface="Arial" panose="020B0604020202020204" pitchFamily="34" charset="0"/>
              <a:buChar char="•"/>
            </a:pPr>
            <a:r>
              <a:rPr lang="en-GB" dirty="0">
                <a:solidFill>
                  <a:srgbClr val="000000"/>
                </a:solidFill>
                <a:latin typeface="Century Gothic" panose="020B0502020202020204" pitchFamily="34" charset="0"/>
              </a:rPr>
              <a:t>New courses at foundation and postgraduate level</a:t>
            </a:r>
          </a:p>
          <a:p>
            <a:pPr marL="342900" lvl="3" indent="-342900">
              <a:lnSpc>
                <a:spcPct val="90000"/>
              </a:lnSpc>
              <a:spcBef>
                <a:spcPts val="500"/>
              </a:spcBef>
              <a:spcAft>
                <a:spcPts val="500"/>
              </a:spcAft>
              <a:buClr>
                <a:srgbClr val="DA291C"/>
              </a:buClr>
              <a:buFont typeface="Arial" panose="020B0604020202020204" pitchFamily="34" charset="0"/>
              <a:buChar char="•"/>
            </a:pPr>
            <a:r>
              <a:rPr lang="en-GB" dirty="0">
                <a:solidFill>
                  <a:srgbClr val="000000"/>
                </a:solidFill>
                <a:latin typeface="Century Gothic" panose="020B0502020202020204" pitchFamily="34" charset="0"/>
              </a:rPr>
              <a:t>New apprenticeship routes</a:t>
            </a:r>
          </a:p>
        </p:txBody>
      </p:sp>
      <p:pic>
        <p:nvPicPr>
          <p:cNvPr id="3" name="Picture 2">
            <a:extLst>
              <a:ext uri="{FF2B5EF4-FFF2-40B4-BE49-F238E27FC236}">
                <a16:creationId xmlns:a16="http://schemas.microsoft.com/office/drawing/2014/main" id="{213A858D-827E-436A-9453-A8AF7E8D440A}"/>
              </a:ext>
            </a:extLst>
          </p:cNvPr>
          <p:cNvPicPr>
            <a:picLocks noChangeAspect="1"/>
          </p:cNvPicPr>
          <p:nvPr/>
        </p:nvPicPr>
        <p:blipFill>
          <a:blip r:embed="rId2"/>
          <a:stretch>
            <a:fillRect/>
          </a:stretch>
        </p:blipFill>
        <p:spPr>
          <a:xfrm>
            <a:off x="869243" y="1257449"/>
            <a:ext cx="6974241" cy="4452582"/>
          </a:xfrm>
          <a:prstGeom prst="rect">
            <a:avLst/>
          </a:prstGeom>
        </p:spPr>
      </p:pic>
      <p:sp>
        <p:nvSpPr>
          <p:cNvPr id="4" name="TextBox 3">
            <a:extLst>
              <a:ext uri="{FF2B5EF4-FFF2-40B4-BE49-F238E27FC236}">
                <a16:creationId xmlns:a16="http://schemas.microsoft.com/office/drawing/2014/main" id="{C1670265-2DFC-4D2B-95A6-740CB4F71DF6}"/>
              </a:ext>
            </a:extLst>
          </p:cNvPr>
          <p:cNvSpPr txBox="1"/>
          <p:nvPr/>
        </p:nvSpPr>
        <p:spPr>
          <a:xfrm>
            <a:off x="869243" y="5685490"/>
            <a:ext cx="7170285" cy="415498"/>
          </a:xfrm>
          <a:prstGeom prst="rect">
            <a:avLst/>
          </a:prstGeom>
          <a:noFill/>
        </p:spPr>
        <p:txBody>
          <a:bodyPr wrap="square" rtlCol="0">
            <a:spAutoFit/>
          </a:bodyPr>
          <a:lstStyle/>
          <a:p>
            <a:pPr algn="l"/>
            <a:r>
              <a:rPr lang="en-GB" sz="1050" i="1" dirty="0">
                <a:effectLst/>
                <a:latin typeface="Calibri" panose="020F0502020204030204" pitchFamily="34" charset="0"/>
                <a:ea typeface="Arial" panose="020B0604020202020204" pitchFamily="34" charset="0"/>
                <a:cs typeface="Calibri" panose="020F0502020204030204" pitchFamily="34" charset="0"/>
              </a:rPr>
              <a:t>Source: SQW course leader data feed</a:t>
            </a:r>
            <a:br>
              <a:rPr lang="en-GB" sz="1050" i="1" dirty="0">
                <a:effectLst/>
                <a:latin typeface="Calibri" panose="020F0502020204030204" pitchFamily="34" charset="0"/>
                <a:ea typeface="Arial" panose="020B0604020202020204" pitchFamily="34" charset="0"/>
                <a:cs typeface="Calibri" panose="020F0502020204030204" pitchFamily="34" charset="0"/>
              </a:rPr>
            </a:br>
            <a:r>
              <a:rPr lang="en-GB" sz="1050" i="1" dirty="0">
                <a:effectLst/>
                <a:latin typeface="Calibri" panose="020F0502020204030204" pitchFamily="34" charset="0"/>
                <a:ea typeface="Arial" panose="020B0604020202020204" pitchFamily="34" charset="0"/>
                <a:cs typeface="Calibri" panose="020F0502020204030204" pitchFamily="34" charset="0"/>
              </a:rPr>
              <a:t>Note that the January 2021 returns do not include returns for three podiatry courses and two therapeutic radiography courses.</a:t>
            </a:r>
            <a:endParaRPr lang="en-GB" sz="1200" i="1" dirty="0">
              <a:solidFill>
                <a:srgbClr val="333F48"/>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2186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7FB02-2F02-49EE-B974-84D6840842E2}"/>
              </a:ext>
            </a:extLst>
          </p:cNvPr>
          <p:cNvSpPr>
            <a:spLocks noGrp="1"/>
          </p:cNvSpPr>
          <p:nvPr>
            <p:ph type="title"/>
          </p:nvPr>
        </p:nvSpPr>
        <p:spPr>
          <a:xfrm>
            <a:off x="673200" y="630000"/>
            <a:ext cx="10357473" cy="720000"/>
          </a:xfrm>
        </p:spPr>
        <p:txBody>
          <a:bodyPr anchor="ctr">
            <a:normAutofit/>
          </a:bodyPr>
          <a:lstStyle/>
          <a:p>
            <a:r>
              <a:rPr lang="en-GB" dirty="0"/>
              <a:t>Changes to course enrolments</a:t>
            </a:r>
          </a:p>
        </p:txBody>
      </p:sp>
      <p:sp>
        <p:nvSpPr>
          <p:cNvPr id="18" name="Text Placeholder 2">
            <a:extLst>
              <a:ext uri="{FF2B5EF4-FFF2-40B4-BE49-F238E27FC236}">
                <a16:creationId xmlns:a16="http://schemas.microsoft.com/office/drawing/2014/main" id="{5188D2B2-00C3-40FE-874C-82DDC806056F}"/>
              </a:ext>
            </a:extLst>
          </p:cNvPr>
          <p:cNvSpPr>
            <a:spLocks noGrp="1"/>
          </p:cNvSpPr>
          <p:nvPr>
            <p:ph type="body" idx="1"/>
          </p:nvPr>
        </p:nvSpPr>
        <p:spPr>
          <a:xfrm>
            <a:off x="673200" y="1125194"/>
            <a:ext cx="5392800" cy="640800"/>
          </a:xfrm>
        </p:spPr>
        <p:txBody>
          <a:bodyPr/>
          <a:lstStyle/>
          <a:p>
            <a:r>
              <a:rPr lang="en-US" sz="2000" dirty="0">
                <a:ea typeface="+mj-ea"/>
                <a:cs typeface="+mj-cs"/>
              </a:rPr>
              <a:t>Positive trends</a:t>
            </a:r>
          </a:p>
        </p:txBody>
      </p:sp>
      <p:sp>
        <p:nvSpPr>
          <p:cNvPr id="11" name="Content Placeholder 10">
            <a:extLst>
              <a:ext uri="{FF2B5EF4-FFF2-40B4-BE49-F238E27FC236}">
                <a16:creationId xmlns:a16="http://schemas.microsoft.com/office/drawing/2014/main" id="{4BA6709B-1756-4BDE-8942-4498FF79643C}"/>
              </a:ext>
            </a:extLst>
          </p:cNvPr>
          <p:cNvSpPr>
            <a:spLocks noGrp="1"/>
          </p:cNvSpPr>
          <p:nvPr>
            <p:ph sz="half" idx="2"/>
          </p:nvPr>
        </p:nvSpPr>
        <p:spPr>
          <a:xfrm>
            <a:off x="673200" y="2152800"/>
            <a:ext cx="5392800" cy="3985200"/>
          </a:xfrm>
        </p:spPr>
        <p:txBody>
          <a:bodyPr>
            <a:normAutofit/>
          </a:bodyPr>
          <a:lstStyle/>
          <a:p>
            <a:endParaRPr lang="en-GB" dirty="0">
              <a:solidFill>
                <a:srgbClr val="333F48"/>
              </a:solidFill>
            </a:endParaRPr>
          </a:p>
          <a:p>
            <a:endParaRPr lang="en-GB" dirty="0">
              <a:solidFill>
                <a:srgbClr val="333F48"/>
              </a:solidFill>
            </a:endParaRPr>
          </a:p>
          <a:p>
            <a:endParaRPr lang="en-GB" dirty="0"/>
          </a:p>
        </p:txBody>
      </p:sp>
      <p:sp>
        <p:nvSpPr>
          <p:cNvPr id="20" name="Text Placeholder 4">
            <a:extLst>
              <a:ext uri="{FF2B5EF4-FFF2-40B4-BE49-F238E27FC236}">
                <a16:creationId xmlns:a16="http://schemas.microsoft.com/office/drawing/2014/main" id="{93EAAC38-E30E-4FCF-8191-4B77F2CA8EDC}"/>
              </a:ext>
            </a:extLst>
          </p:cNvPr>
          <p:cNvSpPr>
            <a:spLocks noGrp="1"/>
          </p:cNvSpPr>
          <p:nvPr>
            <p:ph type="body" sz="quarter" idx="3"/>
          </p:nvPr>
        </p:nvSpPr>
        <p:spPr>
          <a:xfrm>
            <a:off x="6210000" y="1512000"/>
            <a:ext cx="5392800" cy="640800"/>
          </a:xfrm>
        </p:spPr>
        <p:txBody>
          <a:bodyPr/>
          <a:lstStyle/>
          <a:p>
            <a:r>
              <a:rPr lang="en-US" sz="1800" dirty="0">
                <a:solidFill>
                  <a:schemeClr val="bg1"/>
                </a:solidFill>
              </a:rPr>
              <a:t>Chart: % change in offers, acceptances and enrolments Sept 2018 – Sept 2020</a:t>
            </a:r>
          </a:p>
        </p:txBody>
      </p:sp>
      <p:sp>
        <p:nvSpPr>
          <p:cNvPr id="16" name="Text Placeholder 4">
            <a:extLst>
              <a:ext uri="{FF2B5EF4-FFF2-40B4-BE49-F238E27FC236}">
                <a16:creationId xmlns:a16="http://schemas.microsoft.com/office/drawing/2014/main" id="{A56DF58D-44DC-444B-A075-E4367A145BFE}"/>
              </a:ext>
            </a:extLst>
          </p:cNvPr>
          <p:cNvSpPr txBox="1">
            <a:spLocks/>
          </p:cNvSpPr>
          <p:nvPr/>
        </p:nvSpPr>
        <p:spPr>
          <a:xfrm>
            <a:off x="6699008" y="5316682"/>
            <a:ext cx="5515156" cy="425318"/>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Tx/>
              <a:buNone/>
              <a:defRPr sz="2400" b="1" kern="1200">
                <a:solidFill>
                  <a:srgbClr val="DA291C"/>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spcAft>
                <a:spcPts val="1500"/>
              </a:spcAft>
              <a:buFontTx/>
              <a:buNone/>
              <a:defRPr sz="2000" b="1" kern="1200">
                <a:solidFill>
                  <a:srgbClr val="000000"/>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spcAft>
                <a:spcPts val="1500"/>
              </a:spcAft>
              <a:buFontTx/>
              <a:buNone/>
              <a:defRPr sz="1800" b="1" kern="1200">
                <a:solidFill>
                  <a:srgbClr val="5B6770"/>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spcAft>
                <a:spcPts val="500"/>
              </a:spcAft>
              <a:buClr>
                <a:srgbClr val="DA291C"/>
              </a:buClr>
              <a:buFontTx/>
              <a:buNone/>
              <a:defRPr sz="1600" b="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spcAft>
                <a:spcPts val="500"/>
              </a:spcAft>
              <a:buClr>
                <a:srgbClr val="DA291C"/>
              </a:buClr>
              <a:buFont typeface="Arial" panose="020B0604020202020204" pitchFamily="34" charset="0"/>
              <a:buNone/>
              <a:defRPr sz="1600" b="1"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000" b="0" i="1" dirty="0">
                <a:solidFill>
                  <a:schemeClr val="tx1"/>
                </a:solidFill>
                <a:latin typeface="+mn-lt"/>
              </a:rPr>
              <a:t>Source: Data provided by SIHED course leaders to SQW. </a:t>
            </a:r>
            <a:br>
              <a:rPr lang="en-US" sz="1000" b="0" i="1" dirty="0">
                <a:solidFill>
                  <a:schemeClr val="tx1"/>
                </a:solidFill>
                <a:latin typeface="+mn-lt"/>
              </a:rPr>
            </a:br>
            <a:r>
              <a:rPr lang="en-US" sz="1000" b="0" i="1" dirty="0">
                <a:solidFill>
                  <a:schemeClr val="tx1"/>
                </a:solidFill>
                <a:latin typeface="+mn-lt"/>
              </a:rPr>
              <a:t>Not shown for Prosthetics and Orthotics as the one provider would be identifiable</a:t>
            </a:r>
            <a:r>
              <a:rPr lang="en-US" sz="1000" i="1" dirty="0">
                <a:solidFill>
                  <a:schemeClr val="tx1"/>
                </a:solidFill>
                <a:latin typeface="+mn-lt"/>
              </a:rPr>
              <a:t>. </a:t>
            </a:r>
          </a:p>
        </p:txBody>
      </p:sp>
      <p:graphicFrame>
        <p:nvGraphicFramePr>
          <p:cNvPr id="17" name="Table 7">
            <a:extLst>
              <a:ext uri="{FF2B5EF4-FFF2-40B4-BE49-F238E27FC236}">
                <a16:creationId xmlns:a16="http://schemas.microsoft.com/office/drawing/2014/main" id="{F53CD942-5677-42D6-B2CD-A2D893AA3720}"/>
              </a:ext>
            </a:extLst>
          </p:cNvPr>
          <p:cNvGraphicFramePr>
            <a:graphicFrameLocks/>
          </p:cNvGraphicFramePr>
          <p:nvPr>
            <p:extLst>
              <p:ext uri="{D42A27DB-BD31-4B8C-83A1-F6EECF244321}">
                <p14:modId xmlns:p14="http://schemas.microsoft.com/office/powerpoint/2010/main" val="3649920179"/>
              </p:ext>
            </p:extLst>
          </p:nvPr>
        </p:nvGraphicFramePr>
        <p:xfrm>
          <a:off x="673200" y="3113595"/>
          <a:ext cx="5063417" cy="1551616"/>
        </p:xfrm>
        <a:graphic>
          <a:graphicData uri="http://schemas.openxmlformats.org/drawingml/2006/table">
            <a:tbl>
              <a:tblPr firstRow="1" bandRow="1">
                <a:tableStyleId>{5C22544A-7EE6-4342-B048-85BDC9FD1C3A}</a:tableStyleId>
              </a:tblPr>
              <a:tblGrid>
                <a:gridCol w="1637057">
                  <a:extLst>
                    <a:ext uri="{9D8B030D-6E8A-4147-A177-3AD203B41FA5}">
                      <a16:colId xmlns:a16="http://schemas.microsoft.com/office/drawing/2014/main" val="2336050533"/>
                    </a:ext>
                  </a:extLst>
                </a:gridCol>
                <a:gridCol w="894652">
                  <a:extLst>
                    <a:ext uri="{9D8B030D-6E8A-4147-A177-3AD203B41FA5}">
                      <a16:colId xmlns:a16="http://schemas.microsoft.com/office/drawing/2014/main" val="1309670928"/>
                    </a:ext>
                  </a:extLst>
                </a:gridCol>
                <a:gridCol w="1265854">
                  <a:extLst>
                    <a:ext uri="{9D8B030D-6E8A-4147-A177-3AD203B41FA5}">
                      <a16:colId xmlns:a16="http://schemas.microsoft.com/office/drawing/2014/main" val="1643645469"/>
                    </a:ext>
                  </a:extLst>
                </a:gridCol>
                <a:gridCol w="1265854">
                  <a:extLst>
                    <a:ext uri="{9D8B030D-6E8A-4147-A177-3AD203B41FA5}">
                      <a16:colId xmlns:a16="http://schemas.microsoft.com/office/drawing/2014/main" val="4103432660"/>
                    </a:ext>
                  </a:extLst>
                </a:gridCol>
              </a:tblGrid>
              <a:tr h="387904">
                <a:tc>
                  <a:txBody>
                    <a:bodyPr/>
                    <a:lstStyle/>
                    <a:p>
                      <a:pPr algn="l" fontAlgn="b"/>
                      <a:endParaRPr lang="en-GB" sz="1800" b="0" i="0" u="none" strike="noStrike" dirty="0">
                        <a:solidFill>
                          <a:srgbClr val="000000"/>
                        </a:solidFill>
                        <a:effectLst/>
                        <a:latin typeface="+mn-lt"/>
                      </a:endParaRPr>
                    </a:p>
                  </a:txBody>
                  <a:tcPr marL="6350" marR="6350" marT="6350" marB="0" anchor="b"/>
                </a:tc>
                <a:tc>
                  <a:txBody>
                    <a:bodyPr/>
                    <a:lstStyle/>
                    <a:p>
                      <a:pPr algn="r" fontAlgn="b"/>
                      <a:r>
                        <a:rPr lang="en-GB" sz="1800" b="1" i="0" u="none" strike="noStrike" dirty="0">
                          <a:solidFill>
                            <a:srgbClr val="FFFFFF"/>
                          </a:solidFill>
                          <a:effectLst/>
                          <a:latin typeface="+mn-lt"/>
                        </a:rPr>
                        <a:t>2018</a:t>
                      </a:r>
                    </a:p>
                  </a:txBody>
                  <a:tcPr marL="6350" marR="6350" marT="6350" marB="0" anchor="b"/>
                </a:tc>
                <a:tc>
                  <a:txBody>
                    <a:bodyPr/>
                    <a:lstStyle/>
                    <a:p>
                      <a:pPr algn="r" fontAlgn="b"/>
                      <a:r>
                        <a:rPr lang="en-GB" sz="1800" b="1" i="0" u="none" strike="noStrike" dirty="0">
                          <a:solidFill>
                            <a:srgbClr val="FFFFFF"/>
                          </a:solidFill>
                          <a:effectLst/>
                          <a:latin typeface="+mn-lt"/>
                        </a:rPr>
                        <a:t>2020</a:t>
                      </a:r>
                    </a:p>
                  </a:txBody>
                  <a:tcPr marL="6350" marR="6350" marT="6350" marB="0" anchor="b"/>
                </a:tc>
                <a:tc>
                  <a:txBody>
                    <a:bodyPr/>
                    <a:lstStyle/>
                    <a:p>
                      <a:pPr algn="r" fontAlgn="b"/>
                      <a:r>
                        <a:rPr lang="en-GB" sz="1800" b="1" i="0" u="none" strike="noStrike" dirty="0">
                          <a:solidFill>
                            <a:srgbClr val="FFFFFF"/>
                          </a:solidFill>
                          <a:effectLst/>
                          <a:latin typeface="+mn-lt"/>
                        </a:rPr>
                        <a:t>% change</a:t>
                      </a:r>
                    </a:p>
                  </a:txBody>
                  <a:tcPr marL="6350" marR="6350" marT="6350" marB="0" anchor="b"/>
                </a:tc>
                <a:extLst>
                  <a:ext uri="{0D108BD9-81ED-4DB2-BD59-A6C34878D82A}">
                    <a16:rowId xmlns:a16="http://schemas.microsoft.com/office/drawing/2014/main" val="2507633342"/>
                  </a:ext>
                </a:extLst>
              </a:tr>
              <a:tr h="387904">
                <a:tc>
                  <a:txBody>
                    <a:bodyPr/>
                    <a:lstStyle/>
                    <a:p>
                      <a:pPr algn="l" fontAlgn="b"/>
                      <a:r>
                        <a:rPr lang="en-GB" sz="1800" b="0" i="0" u="none" strike="noStrike" dirty="0">
                          <a:solidFill>
                            <a:srgbClr val="000000"/>
                          </a:solidFill>
                          <a:effectLst/>
                          <a:latin typeface="+mn-lt"/>
                        </a:rPr>
                        <a:t>Offers made</a:t>
                      </a:r>
                    </a:p>
                  </a:txBody>
                  <a:tcPr marL="6350" marR="6350" marT="6350" marB="0" anchor="b"/>
                </a:tc>
                <a:tc>
                  <a:txBody>
                    <a:bodyPr/>
                    <a:lstStyle/>
                    <a:p>
                      <a:pPr algn="r" fontAlgn="b"/>
                      <a:r>
                        <a:rPr lang="en-GB" sz="1800" b="0" i="0" u="none" strike="noStrike" dirty="0">
                          <a:solidFill>
                            <a:srgbClr val="000000"/>
                          </a:solidFill>
                          <a:effectLst/>
                          <a:latin typeface="+mn-lt"/>
                        </a:rPr>
                        <a:t>1076</a:t>
                      </a:r>
                    </a:p>
                  </a:txBody>
                  <a:tcPr marL="6350" marR="6350" marT="6350" marB="0" anchor="b"/>
                </a:tc>
                <a:tc>
                  <a:txBody>
                    <a:bodyPr/>
                    <a:lstStyle/>
                    <a:p>
                      <a:pPr algn="r" fontAlgn="b"/>
                      <a:r>
                        <a:rPr lang="en-GB" sz="1800" b="0" i="0" u="none" strike="noStrike" dirty="0">
                          <a:solidFill>
                            <a:srgbClr val="000000"/>
                          </a:solidFill>
                          <a:effectLst/>
                          <a:latin typeface="+mn-lt"/>
                        </a:rPr>
                        <a:t>1198</a:t>
                      </a:r>
                    </a:p>
                  </a:txBody>
                  <a:tcPr marL="6350" marR="6350" marT="6350" marB="0" anchor="b"/>
                </a:tc>
                <a:tc>
                  <a:txBody>
                    <a:bodyPr/>
                    <a:lstStyle/>
                    <a:p>
                      <a:pPr algn="r" fontAlgn="b"/>
                      <a:r>
                        <a:rPr lang="en-GB" sz="1800" b="0" i="0" u="none" strike="noStrike" dirty="0">
                          <a:solidFill>
                            <a:srgbClr val="000000"/>
                          </a:solidFill>
                          <a:effectLst/>
                          <a:latin typeface="+mn-lt"/>
                        </a:rPr>
                        <a:t>11%</a:t>
                      </a:r>
                    </a:p>
                  </a:txBody>
                  <a:tcPr marL="6350" marR="6350" marT="6350" marB="0" anchor="b"/>
                </a:tc>
                <a:extLst>
                  <a:ext uri="{0D108BD9-81ED-4DB2-BD59-A6C34878D82A}">
                    <a16:rowId xmlns:a16="http://schemas.microsoft.com/office/drawing/2014/main" val="2854913910"/>
                  </a:ext>
                </a:extLst>
              </a:tr>
              <a:tr h="387904">
                <a:tc>
                  <a:txBody>
                    <a:bodyPr/>
                    <a:lstStyle/>
                    <a:p>
                      <a:pPr algn="l" fontAlgn="b"/>
                      <a:r>
                        <a:rPr lang="en-GB" sz="1800" b="0" i="0" u="none" strike="noStrike">
                          <a:solidFill>
                            <a:srgbClr val="000000"/>
                          </a:solidFill>
                          <a:effectLst/>
                          <a:latin typeface="+mn-lt"/>
                        </a:rPr>
                        <a:t>Offers accepted</a:t>
                      </a:r>
                    </a:p>
                  </a:txBody>
                  <a:tcPr marL="6350" marR="6350" marT="6350" marB="0" anchor="b"/>
                </a:tc>
                <a:tc>
                  <a:txBody>
                    <a:bodyPr/>
                    <a:lstStyle/>
                    <a:p>
                      <a:pPr algn="r" fontAlgn="b"/>
                      <a:r>
                        <a:rPr lang="en-GB" sz="1800" b="0" i="0" u="none" strike="noStrike" dirty="0">
                          <a:solidFill>
                            <a:srgbClr val="000000"/>
                          </a:solidFill>
                          <a:effectLst/>
                          <a:latin typeface="+mn-lt"/>
                        </a:rPr>
                        <a:t>585</a:t>
                      </a:r>
                    </a:p>
                  </a:txBody>
                  <a:tcPr marL="6350" marR="6350" marT="6350" marB="0" anchor="b"/>
                </a:tc>
                <a:tc>
                  <a:txBody>
                    <a:bodyPr/>
                    <a:lstStyle/>
                    <a:p>
                      <a:pPr algn="r" fontAlgn="b"/>
                      <a:r>
                        <a:rPr lang="en-GB" sz="1800" b="0" i="0" u="none" strike="noStrike" dirty="0">
                          <a:solidFill>
                            <a:srgbClr val="000000"/>
                          </a:solidFill>
                          <a:effectLst/>
                          <a:latin typeface="+mn-lt"/>
                        </a:rPr>
                        <a:t>599</a:t>
                      </a:r>
                    </a:p>
                  </a:txBody>
                  <a:tcPr marL="6350" marR="6350" marT="6350" marB="0" anchor="b"/>
                </a:tc>
                <a:tc>
                  <a:txBody>
                    <a:bodyPr/>
                    <a:lstStyle/>
                    <a:p>
                      <a:pPr algn="r" fontAlgn="b"/>
                      <a:r>
                        <a:rPr lang="en-GB" sz="1800" b="0" i="0" u="none" strike="noStrike" dirty="0">
                          <a:solidFill>
                            <a:srgbClr val="000000"/>
                          </a:solidFill>
                          <a:effectLst/>
                          <a:latin typeface="+mn-lt"/>
                        </a:rPr>
                        <a:t>2%</a:t>
                      </a:r>
                    </a:p>
                  </a:txBody>
                  <a:tcPr marL="6350" marR="6350" marT="6350" marB="0" anchor="b"/>
                </a:tc>
                <a:extLst>
                  <a:ext uri="{0D108BD9-81ED-4DB2-BD59-A6C34878D82A}">
                    <a16:rowId xmlns:a16="http://schemas.microsoft.com/office/drawing/2014/main" val="763538530"/>
                  </a:ext>
                </a:extLst>
              </a:tr>
              <a:tr h="387904">
                <a:tc>
                  <a:txBody>
                    <a:bodyPr/>
                    <a:lstStyle/>
                    <a:p>
                      <a:pPr algn="l" fontAlgn="b"/>
                      <a:r>
                        <a:rPr lang="en-GB" sz="1800" b="0" i="0" u="none" strike="noStrike">
                          <a:solidFill>
                            <a:srgbClr val="000000"/>
                          </a:solidFill>
                          <a:effectLst/>
                          <a:latin typeface="+mn-lt"/>
                        </a:rPr>
                        <a:t>Enrolled</a:t>
                      </a:r>
                    </a:p>
                  </a:txBody>
                  <a:tcPr marL="6350" marR="6350" marT="6350" marB="0" anchor="b"/>
                </a:tc>
                <a:tc>
                  <a:txBody>
                    <a:bodyPr/>
                    <a:lstStyle/>
                    <a:p>
                      <a:pPr algn="r" fontAlgn="b"/>
                      <a:r>
                        <a:rPr lang="en-GB" sz="1800" b="0" i="0" u="none" strike="noStrike" dirty="0">
                          <a:solidFill>
                            <a:srgbClr val="000000"/>
                          </a:solidFill>
                          <a:effectLst/>
                          <a:latin typeface="+mn-lt"/>
                        </a:rPr>
                        <a:t>544</a:t>
                      </a:r>
                    </a:p>
                  </a:txBody>
                  <a:tcPr marL="6350" marR="6350" marT="6350" marB="0" anchor="b"/>
                </a:tc>
                <a:tc>
                  <a:txBody>
                    <a:bodyPr/>
                    <a:lstStyle/>
                    <a:p>
                      <a:pPr algn="r" fontAlgn="b"/>
                      <a:r>
                        <a:rPr lang="en-GB" sz="1800" b="0" i="0" u="none" strike="noStrike" dirty="0">
                          <a:solidFill>
                            <a:srgbClr val="000000"/>
                          </a:solidFill>
                          <a:effectLst/>
                          <a:latin typeface="+mn-lt"/>
                        </a:rPr>
                        <a:t>568</a:t>
                      </a:r>
                    </a:p>
                  </a:txBody>
                  <a:tcPr marL="6350" marR="6350" marT="6350" marB="0" anchor="b"/>
                </a:tc>
                <a:tc>
                  <a:txBody>
                    <a:bodyPr/>
                    <a:lstStyle/>
                    <a:p>
                      <a:pPr algn="r" fontAlgn="b"/>
                      <a:r>
                        <a:rPr lang="en-GB" sz="1800" b="0" i="0" u="none" strike="noStrike" dirty="0">
                          <a:solidFill>
                            <a:srgbClr val="000000"/>
                          </a:solidFill>
                          <a:effectLst/>
                          <a:latin typeface="+mn-lt"/>
                        </a:rPr>
                        <a:t>4%</a:t>
                      </a:r>
                    </a:p>
                  </a:txBody>
                  <a:tcPr marL="6350" marR="6350" marT="6350" marB="0" anchor="b"/>
                </a:tc>
                <a:extLst>
                  <a:ext uri="{0D108BD9-81ED-4DB2-BD59-A6C34878D82A}">
                    <a16:rowId xmlns:a16="http://schemas.microsoft.com/office/drawing/2014/main" val="3804812627"/>
                  </a:ext>
                </a:extLst>
              </a:tr>
            </a:tbl>
          </a:graphicData>
        </a:graphic>
      </p:graphicFrame>
      <p:sp>
        <p:nvSpPr>
          <p:cNvPr id="14" name="TextBox 13" descr="A table showing numbers of offers, acceptances and enrolments across three subjects 2018 - 2020.  &#10;">
            <a:extLst>
              <a:ext uri="{FF2B5EF4-FFF2-40B4-BE49-F238E27FC236}">
                <a16:creationId xmlns:a16="http://schemas.microsoft.com/office/drawing/2014/main" id="{F7FC9B84-0BE7-41F6-8C8A-738D2FB77778}"/>
              </a:ext>
            </a:extLst>
          </p:cNvPr>
          <p:cNvSpPr txBox="1"/>
          <p:nvPr/>
        </p:nvSpPr>
        <p:spPr>
          <a:xfrm>
            <a:off x="580281" y="1655257"/>
            <a:ext cx="5156336" cy="4555093"/>
          </a:xfrm>
          <a:prstGeom prst="rect">
            <a:avLst/>
          </a:prstGeom>
          <a:noFill/>
        </p:spPr>
        <p:txBody>
          <a:bodyPr wrap="square" rtlCol="0">
            <a:spAutoFit/>
          </a:bodyPr>
          <a:lstStyle/>
          <a:p>
            <a:r>
              <a:rPr lang="en-GB" dirty="0">
                <a:solidFill>
                  <a:srgbClr val="000000"/>
                </a:solidFill>
                <a:latin typeface="Century Gothic" panose="020B0502020202020204" pitchFamily="34" charset="0"/>
              </a:rPr>
              <a:t>Across the subjects there has been positive change over the period (Note that the data is based on course leader survey returns – some incomplete)</a:t>
            </a:r>
          </a:p>
          <a:p>
            <a:pPr algn="l"/>
            <a:endParaRPr lang="en-GB" sz="2200" dirty="0">
              <a:solidFill>
                <a:srgbClr val="333F48"/>
              </a:solidFill>
              <a:latin typeface="Century Gothic" panose="020B0502020202020204" pitchFamily="34" charset="0"/>
            </a:endParaRPr>
          </a:p>
          <a:p>
            <a:pPr algn="l"/>
            <a:endParaRPr lang="en-GB" sz="2200" dirty="0">
              <a:solidFill>
                <a:srgbClr val="333F48"/>
              </a:solidFill>
              <a:latin typeface="Century Gothic" panose="020B0502020202020204" pitchFamily="34" charset="0"/>
            </a:endParaRPr>
          </a:p>
          <a:p>
            <a:pPr algn="l"/>
            <a:endParaRPr lang="en-GB" sz="2200" dirty="0">
              <a:solidFill>
                <a:srgbClr val="333F48"/>
              </a:solidFill>
              <a:latin typeface="Century Gothic" panose="020B0502020202020204" pitchFamily="34" charset="0"/>
            </a:endParaRPr>
          </a:p>
          <a:p>
            <a:pPr algn="l"/>
            <a:endParaRPr lang="en-GB" sz="2200" dirty="0">
              <a:solidFill>
                <a:srgbClr val="333F48"/>
              </a:solidFill>
              <a:latin typeface="Century Gothic" panose="020B0502020202020204" pitchFamily="34" charset="0"/>
            </a:endParaRPr>
          </a:p>
          <a:p>
            <a:pPr algn="l"/>
            <a:endParaRPr lang="en-GB" sz="2200" dirty="0">
              <a:solidFill>
                <a:srgbClr val="333F48"/>
              </a:solidFill>
              <a:latin typeface="Century Gothic" panose="020B0502020202020204" pitchFamily="34" charset="0"/>
            </a:endParaRPr>
          </a:p>
          <a:p>
            <a:pPr algn="l"/>
            <a:endParaRPr lang="en-GB" dirty="0">
              <a:solidFill>
                <a:srgbClr val="333F48"/>
              </a:solidFill>
              <a:latin typeface="Century Gothic" panose="020B0502020202020204" pitchFamily="34" charset="0"/>
            </a:endParaRPr>
          </a:p>
          <a:p>
            <a:pPr algn="l"/>
            <a:r>
              <a:rPr lang="en-GB" dirty="0">
                <a:solidFill>
                  <a:srgbClr val="000000"/>
                </a:solidFill>
                <a:latin typeface="Century Gothic" panose="020B0502020202020204" pitchFamily="34" charset="0"/>
              </a:rPr>
              <a:t>The chart shows this varies by subject. It also varies by course: one therapeutic radiography provider saw a 96% increase in applications, another saw a 17% decrease in the same period.</a:t>
            </a:r>
          </a:p>
        </p:txBody>
      </p:sp>
      <p:pic>
        <p:nvPicPr>
          <p:cNvPr id="5" name="Content Placeholder 4">
            <a:extLst>
              <a:ext uri="{FF2B5EF4-FFF2-40B4-BE49-F238E27FC236}">
                <a16:creationId xmlns:a16="http://schemas.microsoft.com/office/drawing/2014/main" id="{4BDF43D1-12EF-4426-B906-93758956CA85}"/>
              </a:ext>
            </a:extLst>
          </p:cNvPr>
          <p:cNvPicPr>
            <a:picLocks noGrp="1" noChangeAspect="1"/>
          </p:cNvPicPr>
          <p:nvPr>
            <p:ph sz="quarter" idx="4"/>
          </p:nvPr>
        </p:nvPicPr>
        <p:blipFill>
          <a:blip r:embed="rId3"/>
          <a:stretch>
            <a:fillRect/>
          </a:stretch>
        </p:blipFill>
        <p:spPr>
          <a:xfrm>
            <a:off x="5851936" y="2261188"/>
            <a:ext cx="6362228" cy="3084812"/>
          </a:xfrm>
          <a:prstGeom prst="rect">
            <a:avLst/>
          </a:prstGeom>
        </p:spPr>
      </p:pic>
    </p:spTree>
    <p:extLst>
      <p:ext uri="{BB962C8B-B14F-4D97-AF65-F5344CB8AC3E}">
        <p14:creationId xmlns:p14="http://schemas.microsoft.com/office/powerpoint/2010/main" val="3841137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 list showing Key achievements of SIHED &#10;2018 - 2021&#10;Strategic partnerships&#10;Networking, collaboration and open communication&#10;Working with the professional bodies&#10;Mobilising members to help achieve objectives&#10;Harnessing digital technology&#10;Sustainability built into planning&#10;&#10;">
            <a:extLst>
              <a:ext uri="{FF2B5EF4-FFF2-40B4-BE49-F238E27FC236}">
                <a16:creationId xmlns:a16="http://schemas.microsoft.com/office/drawing/2014/main" id="{A34A26AE-3F07-4BF7-85D4-1F8B29CF921D}"/>
              </a:ext>
            </a:extLst>
          </p:cNvPr>
          <p:cNvSpPr>
            <a:spLocks noGrp="1"/>
          </p:cNvSpPr>
          <p:nvPr>
            <p:ph type="title"/>
          </p:nvPr>
        </p:nvSpPr>
        <p:spPr>
          <a:xfrm>
            <a:off x="504578" y="1396119"/>
            <a:ext cx="2805781" cy="1851943"/>
          </a:xfrm>
        </p:spPr>
        <p:txBody>
          <a:bodyPr anchor="b">
            <a:normAutofit fontScale="90000"/>
          </a:bodyPr>
          <a:lstStyle/>
          <a:p>
            <a:r>
              <a:rPr lang="en-GB" sz="3100" dirty="0"/>
              <a:t>Key achievements of SIHED </a:t>
            </a:r>
            <a:br>
              <a:rPr lang="en-GB" sz="3100" dirty="0"/>
            </a:br>
            <a:r>
              <a:rPr lang="en-GB" sz="3100" dirty="0"/>
              <a:t>2018 – 2021</a:t>
            </a:r>
            <a:br>
              <a:rPr lang="en-GB" sz="3000" dirty="0"/>
            </a:br>
            <a:br>
              <a:rPr lang="en-GB" sz="3000" dirty="0"/>
            </a:br>
            <a:br>
              <a:rPr lang="en-GB" sz="3000" dirty="0"/>
            </a:br>
            <a:endParaRPr lang="en-GB" sz="3000" dirty="0"/>
          </a:p>
        </p:txBody>
      </p:sp>
      <p:graphicFrame>
        <p:nvGraphicFramePr>
          <p:cNvPr id="5" name="Content Placeholder 2">
            <a:extLst>
              <a:ext uri="{FF2B5EF4-FFF2-40B4-BE49-F238E27FC236}">
                <a16:creationId xmlns:a16="http://schemas.microsoft.com/office/drawing/2014/main" id="{FF4BB14D-BC64-40EA-B8AE-F51DEEE9530F}"/>
              </a:ext>
            </a:extLst>
          </p:cNvPr>
          <p:cNvGraphicFramePr>
            <a:graphicFrameLocks noGrp="1"/>
          </p:cNvGraphicFramePr>
          <p:nvPr>
            <p:ph idx="1"/>
            <p:extLst>
              <p:ext uri="{D42A27DB-BD31-4B8C-83A1-F6EECF244321}">
                <p14:modId xmlns:p14="http://schemas.microsoft.com/office/powerpoint/2010/main" val="3954073490"/>
              </p:ext>
            </p:extLst>
          </p:nvPr>
        </p:nvGraphicFramePr>
        <p:xfrm>
          <a:off x="3484605" y="640800"/>
          <a:ext cx="7821827" cy="5451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8072492"/>
      </p:ext>
    </p:extLst>
  </p:cSld>
  <p:clrMapOvr>
    <a:masterClrMapping/>
  </p:clrMapOvr>
</p:sld>
</file>

<file path=ppt/theme/theme1.xml><?xml version="1.0" encoding="utf-8"?>
<a:theme xmlns:a="http://schemas.openxmlformats.org/drawingml/2006/main" name="Office Theme">
  <a:themeElements>
    <a:clrScheme name="SQW 2020 Colours">
      <a:dk1>
        <a:srgbClr val="000000"/>
      </a:dk1>
      <a:lt1>
        <a:srgbClr val="1A1A1A"/>
      </a:lt1>
      <a:dk2>
        <a:srgbClr val="FFFFFF"/>
      </a:dk2>
      <a:lt2>
        <a:srgbClr val="EBEDEE"/>
      </a:lt2>
      <a:accent1>
        <a:srgbClr val="DA291C"/>
      </a:accent1>
      <a:accent2>
        <a:srgbClr val="9A3324"/>
      </a:accent2>
      <a:accent3>
        <a:srgbClr val="333F48"/>
      </a:accent3>
      <a:accent4>
        <a:srgbClr val="5B6770"/>
      </a:accent4>
      <a:accent5>
        <a:srgbClr val="9DA4A9"/>
      </a:accent5>
      <a:accent6>
        <a:srgbClr val="BDC2C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200" dirty="0" smtClean="0">
            <a:solidFill>
              <a:srgbClr val="333F48"/>
            </a:solidFill>
            <a:latin typeface="Century Gothic" panose="020B0502020202020204" pitchFamily="34" charset="0"/>
          </a:defRPr>
        </a:defPPr>
      </a:lstStyle>
    </a:txDef>
  </a:objectDefaults>
  <a:extraClrSchemeLst/>
  <a:extLst>
    <a:ext uri="{05A4C25C-085E-4340-85A3-A5531E510DB2}">
      <thm15:themeFamily xmlns:thm15="http://schemas.microsoft.com/office/thememl/2012/main" name="SQW Main Corporate 2020.potx" id="{CD4B3ECB-7E43-477D-8AB0-FFAD7B0DD4DF}" vid="{50849B2C-48DA-440C-BA6F-ADC7E15C8C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010261F054994E932308ADBDEBD0FC" ma:contentTypeVersion="18" ma:contentTypeDescription="Create a new document." ma:contentTypeScope="" ma:versionID="f283ee0f68768ce280b57d8e475388fc">
  <xsd:schema xmlns:xsd="http://www.w3.org/2001/XMLSchema" xmlns:xs="http://www.w3.org/2001/XMLSchema" xmlns:p="http://schemas.microsoft.com/office/2006/metadata/properties" xmlns:ns2="abfad1d3-5ec7-49b6-b887-0dfc74677006" xmlns:ns3="d3baf7f9-4022-4b25-a706-e2615f1f01c2" xmlns:ns4="3e405583-359d-43b4-b273-0eaaf844b1bc" targetNamespace="http://schemas.microsoft.com/office/2006/metadata/properties" ma:root="true" ma:fieldsID="f5dc6c77630a06c6b6f9154ca1c47a20" ns2:_="" ns3:_="" ns4:_="">
    <xsd:import namespace="abfad1d3-5ec7-49b6-b887-0dfc74677006"/>
    <xsd:import namespace="d3baf7f9-4022-4b25-a706-e2615f1f01c2"/>
    <xsd:import namespace="3e405583-359d-43b4-b273-0eaaf844b1bc"/>
    <xsd:element name="properties">
      <xsd:complexType>
        <xsd:sequence>
          <xsd:element name="documentManagement">
            <xsd:complexType>
              <xsd:all>
                <xsd:element ref="ns2:MediaServiceFastMetadata" minOccurs="0"/>
                <xsd:element ref="ns2:MediaService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4: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fad1d3-5ec7-49b6-b887-0dfc74677006" elementFormDefault="qualified">
    <xsd:import namespace="http://schemas.microsoft.com/office/2006/documentManagement/types"/>
    <xsd:import namespace="http://schemas.microsoft.com/office/infopath/2007/PartnerControls"/>
    <xsd:element name="MediaServiceFastMetadata" ma:index="8" nillable="true" ma:displayName="MediaServiceFastMetadata" ma:hidden="true" ma:internalName="MediaServiceFastMetadata" ma:readOnly="true">
      <xsd:simpleType>
        <xsd:restriction base="dms:Note"/>
      </xsd:simpleType>
    </xsd:element>
    <xsd:element name="MediaServiceMetadata" ma:index="9" nillable="true" ma:displayName="MediaServiceMetadata" ma:hidden="true" ma:internalName="MediaService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3baf7f9-4022-4b25-a706-e2615f1f01c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405583-359d-43b4-b273-0eaaf844b1bc"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3a5795c-6e30-49f0-b254-a4e087637fa8}" ma:internalName="TaxCatchAll" ma:showField="CatchAllData" ma:web="d3baf7f9-4022-4b25-a706-e2615f1f01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22"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e405583-359d-43b4-b273-0eaaf844b1bc"/>
  </documentManagement>
</p:properties>
</file>

<file path=customXml/item4.xml><?xml version="1.0" encoding="utf-8"?>
<?mso-contentType ?>
<SharedContentType xmlns="Microsoft.SharePoint.Taxonomy.ContentTypeSync" SourceId="2ac42e1f-8393-410e-9ca5-f333132f5efe" ContentTypeId="0x0101" PreviousValue="false"/>
</file>

<file path=customXml/itemProps1.xml><?xml version="1.0" encoding="utf-8"?>
<ds:datastoreItem xmlns:ds="http://schemas.openxmlformats.org/officeDocument/2006/customXml" ds:itemID="{8DDFD62C-CEC5-420C-9D02-1EA4C812A342}"/>
</file>

<file path=customXml/itemProps2.xml><?xml version="1.0" encoding="utf-8"?>
<ds:datastoreItem xmlns:ds="http://schemas.openxmlformats.org/officeDocument/2006/customXml" ds:itemID="{C7AE5E47-5473-4F59-A7EE-00CBAFD0F7E7}">
  <ds:schemaRefs>
    <ds:schemaRef ds:uri="http://schemas.microsoft.com/sharepoint/v3/contenttype/forms"/>
  </ds:schemaRefs>
</ds:datastoreItem>
</file>

<file path=customXml/itemProps3.xml><?xml version="1.0" encoding="utf-8"?>
<ds:datastoreItem xmlns:ds="http://schemas.openxmlformats.org/officeDocument/2006/customXml" ds:itemID="{B5AE932A-ACCB-45B3-87A9-7FB67960A44D}">
  <ds:schemaRefs>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971EA460-349C-4540-9BFD-A5E82ACC0683}"/>
</file>

<file path=docProps/app.xml><?xml version="1.0" encoding="utf-8"?>
<Properties xmlns="http://schemas.openxmlformats.org/officeDocument/2006/extended-properties" xmlns:vt="http://schemas.openxmlformats.org/officeDocument/2006/docPropsVTypes">
  <Template>SQW Main Corporate 2020</Template>
  <TotalTime>1497</TotalTime>
  <Words>2043</Words>
  <Application>Microsoft Office PowerPoint</Application>
  <PresentationFormat>Widescreen</PresentationFormat>
  <Paragraphs>222</Paragraphs>
  <Slides>18</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Century Gothic</vt:lpstr>
      <vt:lpstr>Wingdings</vt:lpstr>
      <vt:lpstr>Office Theme</vt:lpstr>
      <vt:lpstr>Strategic Interventions in Health Education Disciplines (SIHED)  Evaluation summary</vt:lpstr>
      <vt:lpstr>Strategic Interventions in Health Education Disciplines</vt:lpstr>
      <vt:lpstr>Why was SIHED needed?</vt:lpstr>
      <vt:lpstr>What was SIHED designed to do?</vt:lpstr>
      <vt:lpstr>What did SIHED do to meet its four objectives?  </vt:lpstr>
      <vt:lpstr>What did the programme deliver?</vt:lpstr>
      <vt:lpstr>What has been the change in course applications?</vt:lpstr>
      <vt:lpstr>Changes to course enrolments</vt:lpstr>
      <vt:lpstr>Key achievements of SIHED  2018 – 2021   </vt:lpstr>
      <vt:lpstr>Key achievements</vt:lpstr>
      <vt:lpstr>Key achievements</vt:lpstr>
      <vt:lpstr>Key achievements</vt:lpstr>
      <vt:lpstr>How much change is due to SIHED or other factors?</vt:lpstr>
      <vt:lpstr>PowerPoint Presentation</vt:lpstr>
      <vt:lpstr>What needs to be done now to raise awareness?</vt:lpstr>
      <vt:lpstr>What needs to be done now strengthen provision?</vt:lpstr>
      <vt:lpstr>Web links referenced in these slides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SIHED Evaluation: DRAFT final report</dc:title>
  <dc:creator>Jo Hutchinson</dc:creator>
  <cp:lastModifiedBy>Lee Smith</cp:lastModifiedBy>
  <cp:revision>47</cp:revision>
  <dcterms:created xsi:type="dcterms:W3CDTF">2021-03-10T08:15:34Z</dcterms:created>
  <dcterms:modified xsi:type="dcterms:W3CDTF">2021-05-28T08:23:16Z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0x010100FD010261F054994E932308ADBDEBD0FC</vt:lpwstr>
  </property>
</Properties>
</file>